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H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8/26/2020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8/26/2020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Nul n’est sensé ignorer la loi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Structure de la législation Suisse sur les </a:t>
            </a:r>
            <a:br>
              <a:rPr lang="fr-FR" b="1" dirty="0" smtClean="0"/>
            </a:br>
            <a:r>
              <a:rPr lang="fr-FR" b="1" dirty="0" smtClean="0"/>
              <a:t>denrées alimentaires</a:t>
            </a:r>
            <a:endParaRPr lang="fr-FR" b="1" dirty="0"/>
          </a:p>
        </p:txBody>
      </p:sp>
      <p:pic>
        <p:nvPicPr>
          <p:cNvPr id="4" name="Picture 5" descr="juge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15" y="3327478"/>
            <a:ext cx="3299317" cy="23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900906" y="6128993"/>
            <a:ext cx="7342187" cy="5095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latin typeface="Lucida Grande" charset="0"/>
              <a:ea typeface="MS PGothic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24753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5878795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3689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Ordonnance sur les substances étrangères et les composants (OSEC)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1" y="1371599"/>
            <a:ext cx="4168101" cy="50175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i="1" dirty="0"/>
              <a:t>Domaine </a:t>
            </a:r>
            <a:r>
              <a:rPr lang="fr-FR" b="1" i="1" dirty="0" smtClean="0"/>
              <a:t>d’application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Fixe les </a:t>
            </a:r>
            <a:r>
              <a:rPr lang="fr-FR" b="1" dirty="0" smtClean="0">
                <a:solidFill>
                  <a:srgbClr val="D16349"/>
                </a:solidFill>
              </a:rPr>
              <a:t>quantités maximales </a:t>
            </a:r>
            <a:r>
              <a:rPr lang="fr-FR" dirty="0" smtClean="0"/>
              <a:t>(valeurs limites de tolérance) de substances étrangères et de composants qui peuvent être présents dans les denrées alimentaires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substances étrangères </a:t>
            </a:r>
            <a:r>
              <a:rPr lang="fr-FR" dirty="0" smtClean="0"/>
              <a:t>sont des substances indésirables qui ne se trouvent pas naturellement dans les denrées alimentaires mais qui y parviennent lors de la production ou par des influences de l’environnement (agents phytosanitaires, métaux lourds ou résidus d’antibiotiques)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composants</a:t>
            </a:r>
            <a:r>
              <a:rPr lang="fr-FR" dirty="0" smtClean="0"/>
              <a:t> sont des substances qui se trouvent naturellement dans les denrées alimentaires (graisses, protéines, vitamines)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valeurs maximales</a:t>
            </a:r>
            <a:r>
              <a:rPr lang="fr-FR" dirty="0" smtClean="0"/>
              <a:t> sont déterminées sur la base de connaissances toxicologiques, en tenant compte d’un facteur de sécurité</a:t>
            </a:r>
          </a:p>
          <a:p>
            <a:r>
              <a:rPr lang="fr-FR" dirty="0" smtClean="0"/>
              <a:t>On en déduit la </a:t>
            </a:r>
            <a:r>
              <a:rPr lang="fr-FR" b="1" dirty="0" smtClean="0">
                <a:solidFill>
                  <a:srgbClr val="D16349"/>
                </a:solidFill>
              </a:rPr>
              <a:t>valeur ADI </a:t>
            </a:r>
            <a:r>
              <a:rPr lang="fr-FR" dirty="0" smtClean="0"/>
              <a:t>(Acceptable Daily </a:t>
            </a:r>
            <a:r>
              <a:rPr lang="fr-FR" dirty="0" err="1" smtClean="0"/>
              <a:t>Intake</a:t>
            </a:r>
            <a:r>
              <a:rPr lang="fr-FR" dirty="0" smtClean="0"/>
              <a:t> = DJA dose journalière admissible)</a:t>
            </a:r>
            <a:endParaRPr lang="fr-FR" dirty="0"/>
          </a:p>
        </p:txBody>
      </p:sp>
      <p:pic>
        <p:nvPicPr>
          <p:cNvPr id="8" name="Espace réservé du contenu 7" descr="Panier_de_lygume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57" b="-41257"/>
          <a:stretch>
            <a:fillRect/>
          </a:stretch>
        </p:blipFill>
        <p:spPr>
          <a:xfrm>
            <a:off x="4800600" y="155865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30606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Ordonnance sur les additifs (</a:t>
            </a:r>
            <a:r>
              <a:rPr lang="fr-FR" b="1" dirty="0" err="1" smtClean="0"/>
              <a:t>Oadd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696485"/>
            <a:ext cx="4187792" cy="4681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1" dirty="0"/>
              <a:t>Domaine </a:t>
            </a:r>
            <a:r>
              <a:rPr lang="fr-FR" b="1" i="1" dirty="0" smtClean="0"/>
              <a:t>d’application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additifs</a:t>
            </a:r>
            <a:r>
              <a:rPr lang="fr-FR" dirty="0" smtClean="0"/>
              <a:t> sont des substances utilisées dans la production de denrées alimentaires afin d’obtenir certaines caractéristiques</a:t>
            </a:r>
          </a:p>
          <a:p>
            <a:r>
              <a:rPr lang="fr-FR" dirty="0" smtClean="0"/>
              <a:t>Ce sont par exemples les </a:t>
            </a:r>
            <a:r>
              <a:rPr lang="fr-FR" b="1" dirty="0" smtClean="0">
                <a:solidFill>
                  <a:srgbClr val="D16349"/>
                </a:solidFill>
              </a:rPr>
              <a:t>agents de conservation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D16349"/>
                </a:solidFill>
              </a:rPr>
              <a:t>colorants</a:t>
            </a:r>
            <a:r>
              <a:rPr lang="fr-FR" dirty="0" smtClean="0"/>
              <a:t> ou les </a:t>
            </a:r>
            <a:r>
              <a:rPr lang="fr-FR" b="1" dirty="0" smtClean="0">
                <a:solidFill>
                  <a:srgbClr val="D16349"/>
                </a:solidFill>
              </a:rPr>
              <a:t>renforçateurs de saveur</a:t>
            </a:r>
          </a:p>
          <a:p>
            <a:r>
              <a:rPr lang="fr-FR" dirty="0" smtClean="0"/>
              <a:t>Cette ordonnance règle quels additifs peuvent être utilisés pour quelles denrées alimentaires, et dans quelles quantités</a:t>
            </a:r>
          </a:p>
          <a:p>
            <a:r>
              <a:rPr lang="fr-FR" dirty="0" smtClean="0"/>
              <a:t>Par ailleurs on y trouve également les </a:t>
            </a:r>
            <a:r>
              <a:rPr lang="fr-FR" b="1" dirty="0" smtClean="0">
                <a:solidFill>
                  <a:srgbClr val="D16349"/>
                </a:solidFill>
              </a:rPr>
              <a:t>numéros E</a:t>
            </a:r>
            <a:r>
              <a:rPr lang="fr-FR" dirty="0" smtClean="0"/>
              <a:t> valables au plan international (E330 pour l’acide citrique)</a:t>
            </a:r>
            <a:endParaRPr lang="fr-FR" dirty="0"/>
          </a:p>
        </p:txBody>
      </p:sp>
      <p:pic>
        <p:nvPicPr>
          <p:cNvPr id="5" name="Espace réservé du contenu 4" descr="additifs-alimentaire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99" b="-61999"/>
          <a:stretch>
            <a:fillRect/>
          </a:stretch>
        </p:blipFill>
        <p:spPr>
          <a:xfrm>
            <a:off x="4800600" y="155865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40751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467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Ordonnance sur l’étiquetage et la publicité des denrées alimentaires (OEDAI)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706330"/>
            <a:ext cx="4038600" cy="4681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1" dirty="0"/>
              <a:t>Domaine </a:t>
            </a:r>
            <a:r>
              <a:rPr lang="fr-FR" b="1" i="1" dirty="0" smtClean="0"/>
              <a:t>d’application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Définit les </a:t>
            </a:r>
            <a:r>
              <a:rPr lang="fr-FR" b="1" dirty="0" smtClean="0">
                <a:solidFill>
                  <a:srgbClr val="D16349"/>
                </a:solidFill>
              </a:rPr>
              <a:t>modules d’étiquetage </a:t>
            </a:r>
            <a:r>
              <a:rPr lang="fr-FR" dirty="0" smtClean="0"/>
              <a:t>et de </a:t>
            </a:r>
            <a:r>
              <a:rPr lang="fr-FR" b="1" dirty="0" smtClean="0">
                <a:solidFill>
                  <a:srgbClr val="D16349"/>
                </a:solidFill>
              </a:rPr>
              <a:t>publicité </a:t>
            </a:r>
            <a:r>
              <a:rPr lang="fr-FR" dirty="0" smtClean="0"/>
              <a:t>s’appliquant de manière générale aux denrées alimentaires</a:t>
            </a:r>
          </a:p>
          <a:p>
            <a:r>
              <a:rPr lang="fr-FR" dirty="0" smtClean="0"/>
              <a:t>Les modalités d’étiquetage et de publicité s’appliquant aux différentes catégories de denrées alimentaires sont définies dans les </a:t>
            </a:r>
            <a:r>
              <a:rPr lang="fr-FR" b="1" dirty="0" smtClean="0">
                <a:solidFill>
                  <a:srgbClr val="D16349"/>
                </a:solidFill>
              </a:rPr>
              <a:t>ordonnances spécifiques </a:t>
            </a:r>
            <a:r>
              <a:rPr lang="fr-FR" dirty="0" smtClean="0"/>
              <a:t>par produit (vertical) de la législation sur les denrées alimentaires</a:t>
            </a:r>
          </a:p>
          <a:p>
            <a:r>
              <a:rPr lang="fr-FR" dirty="0" smtClean="0"/>
              <a:t>Par </a:t>
            </a:r>
            <a:r>
              <a:rPr lang="fr-FR" b="1" dirty="0" smtClean="0">
                <a:solidFill>
                  <a:srgbClr val="D16349"/>
                </a:solidFill>
              </a:rPr>
              <a:t>étiquetage</a:t>
            </a:r>
            <a:r>
              <a:rPr lang="fr-FR" dirty="0" smtClean="0"/>
              <a:t>, on entend toutes les inscriptions figurant sur l’emballage ou l’étiquette d’un produit</a:t>
            </a:r>
            <a:endParaRPr lang="fr-FR" dirty="0"/>
          </a:p>
        </p:txBody>
      </p:sp>
      <p:pic>
        <p:nvPicPr>
          <p:cNvPr id="6" name="Espace réservé du contenu 5" descr="67458-etiquette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83" b="-27283"/>
          <a:stretch>
            <a:fillRect/>
          </a:stretch>
        </p:blipFill>
        <p:spPr>
          <a:xfrm>
            <a:off x="4800600" y="1568500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1630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1" y="1745709"/>
            <a:ext cx="4177947" cy="48009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i="1" dirty="0"/>
              <a:t>Déclaration écrite sur les cartes des mets et des </a:t>
            </a:r>
            <a:r>
              <a:rPr lang="fr-FR" b="1" i="1" dirty="0" smtClean="0"/>
              <a:t>boissons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b="1" dirty="0" smtClean="0">
                <a:solidFill>
                  <a:srgbClr val="D16349"/>
                </a:solidFill>
              </a:rPr>
              <a:t>Dénomination</a:t>
            </a:r>
            <a:r>
              <a:rPr lang="fr-FR" dirty="0" smtClean="0"/>
              <a:t> spécifique</a:t>
            </a:r>
          </a:p>
          <a:p>
            <a:r>
              <a:rPr lang="fr-FR" dirty="0" smtClean="0"/>
              <a:t>Indication de l’</a:t>
            </a:r>
            <a:r>
              <a:rPr lang="fr-FR" b="1" dirty="0" smtClean="0">
                <a:solidFill>
                  <a:srgbClr val="D16349"/>
                </a:solidFill>
              </a:rPr>
              <a:t>origine</a:t>
            </a:r>
            <a:r>
              <a:rPr lang="fr-FR" dirty="0" smtClean="0"/>
              <a:t> pour les animaux de boucherie provenant de l’élevage</a:t>
            </a:r>
          </a:p>
          <a:p>
            <a:r>
              <a:rPr lang="fr-FR" b="1" dirty="0" smtClean="0">
                <a:solidFill>
                  <a:srgbClr val="D16349"/>
                </a:solidFill>
              </a:rPr>
              <a:t>OGM</a:t>
            </a:r>
            <a:r>
              <a:rPr lang="fr-FR" dirty="0" smtClean="0"/>
              <a:t> doivent être déclarés en ces termes « génétiquement modifié »</a:t>
            </a:r>
          </a:p>
          <a:p>
            <a:r>
              <a:rPr lang="fr-FR" dirty="0" smtClean="0"/>
              <a:t>Mets aux œufs composés d’œufs importés provenant d’un </a:t>
            </a:r>
            <a:r>
              <a:rPr lang="fr-FR" b="1" dirty="0" smtClean="0">
                <a:solidFill>
                  <a:srgbClr val="D16349"/>
                </a:solidFill>
              </a:rPr>
              <a:t>mode de production interdit </a:t>
            </a:r>
            <a:r>
              <a:rPr lang="fr-FR" dirty="0" smtClean="0"/>
              <a:t>en Suisse (élevage en batteries)</a:t>
            </a:r>
          </a:p>
          <a:p>
            <a:r>
              <a:rPr lang="fr-FR" b="1" dirty="0" smtClean="0">
                <a:solidFill>
                  <a:srgbClr val="D16349"/>
                </a:solidFill>
              </a:rPr>
              <a:t>Quantités</a:t>
            </a:r>
            <a:r>
              <a:rPr lang="fr-FR" dirty="0" smtClean="0"/>
              <a:t> servies pour les boissons (à l’exception de boissons chaudes comme le thé, le café)</a:t>
            </a:r>
          </a:p>
          <a:p>
            <a:r>
              <a:rPr lang="fr-FR" b="1" dirty="0" smtClean="0">
                <a:solidFill>
                  <a:srgbClr val="D16349"/>
                </a:solidFill>
              </a:rPr>
              <a:t>Teneur en alcool </a:t>
            </a:r>
            <a:r>
              <a:rPr lang="fr-FR" dirty="0" smtClean="0"/>
              <a:t>pour les boissons avec plus de 15 % vol.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i="1" dirty="0" smtClean="0"/>
              <a:t>Toutes les autres denrées alimentaires doivent pouvoir être déclarées oralement sur demande de l’hôte. Ceci inclut également les composants allergéniques</a:t>
            </a:r>
          </a:p>
        </p:txBody>
      </p:sp>
      <p:pic>
        <p:nvPicPr>
          <p:cNvPr id="5" name="Espace réservé du contenu 4" descr="carte-restaurant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2" b="-7962"/>
          <a:stretch>
            <a:fillRect/>
          </a:stretch>
        </p:blipFill>
        <p:spPr>
          <a:xfrm>
            <a:off x="4800600" y="157834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40620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Structure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45948832"/>
              </p:ext>
            </p:extLst>
          </p:nvPr>
        </p:nvGraphicFramePr>
        <p:xfrm>
          <a:off x="331914" y="2482112"/>
          <a:ext cx="8504238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Confédération</a:t>
                      </a:r>
                    </a:p>
                    <a:p>
                      <a:pPr algn="ctr"/>
                      <a:r>
                        <a:rPr lang="fr-FR" sz="1800" i="1" dirty="0" smtClean="0">
                          <a:solidFill>
                            <a:srgbClr val="FF0000"/>
                          </a:solidFill>
                        </a:rPr>
                        <a:t>Conseil fédéral</a:t>
                      </a:r>
                      <a:endParaRPr lang="fr-FR" sz="1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Office fédéral</a:t>
                      </a:r>
                      <a:r>
                        <a:rPr lang="fr-FR" b="1" i="1" baseline="0" dirty="0" smtClean="0"/>
                        <a:t> de la santé publique (OFSP)</a:t>
                      </a:r>
                    </a:p>
                    <a:p>
                      <a:r>
                        <a:rPr lang="fr-FR" baseline="0" dirty="0" smtClean="0"/>
                        <a:t>Législation, coordination de l’application au niveau cantonal</a:t>
                      </a:r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Office vétérinaire</a:t>
                      </a:r>
                      <a:r>
                        <a:rPr lang="fr-FR" b="1" i="1" baseline="0" dirty="0" smtClean="0"/>
                        <a:t> fédéral (OVF)</a:t>
                      </a:r>
                    </a:p>
                    <a:p>
                      <a:r>
                        <a:rPr lang="fr-FR" baseline="0" dirty="0" smtClean="0"/>
                        <a:t>Législation, coordination de l’application au niveau cantonal dans le secteur de l’élevage et de l’abattage</a:t>
                      </a:r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Douanier</a:t>
                      </a:r>
                    </a:p>
                    <a:p>
                      <a:r>
                        <a:rPr lang="fr-FR" dirty="0" smtClean="0"/>
                        <a:t>Contrôle des denrées</a:t>
                      </a:r>
                      <a:r>
                        <a:rPr lang="fr-FR" baseline="0" dirty="0" smtClean="0"/>
                        <a:t> alimentaires à la frontière</a:t>
                      </a:r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Vétérinaire de frontière</a:t>
                      </a:r>
                    </a:p>
                    <a:p>
                      <a:r>
                        <a:rPr lang="fr-FR" dirty="0" smtClean="0"/>
                        <a:t>Contrôle à la frontière de la viande, de la volaille et du poisson</a:t>
                      </a:r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 7" descr="bundesha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1" y="228600"/>
            <a:ext cx="2188532" cy="1013636"/>
          </a:xfrm>
          <a:prstGeom prst="rect">
            <a:avLst/>
          </a:prstGeom>
        </p:spPr>
      </p:pic>
      <p:pic>
        <p:nvPicPr>
          <p:cNvPr id="9" name="Image 8" descr="suis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61" y="228088"/>
            <a:ext cx="2067302" cy="10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Structure</a:t>
            </a:r>
            <a:endParaRPr lang="fr-FR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9032913"/>
              </p:ext>
            </p:extLst>
          </p:nvPr>
        </p:nvGraphicFramePr>
        <p:xfrm>
          <a:off x="331914" y="1950480"/>
          <a:ext cx="8504238" cy="429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Canton</a:t>
                      </a:r>
                    </a:p>
                    <a:p>
                      <a:pPr algn="ctr"/>
                      <a:r>
                        <a:rPr lang="fr-FR" sz="1800" i="1" dirty="0" smtClean="0">
                          <a:solidFill>
                            <a:srgbClr val="FF0000"/>
                          </a:solidFill>
                        </a:rPr>
                        <a:t>Conseil d’Etat</a:t>
                      </a:r>
                      <a:endParaRPr lang="fr-FR" sz="1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Chimiste</a:t>
                      </a:r>
                      <a:r>
                        <a:rPr lang="fr-FR" b="1" i="1" baseline="0" dirty="0" smtClean="0"/>
                        <a:t> cantonal</a:t>
                      </a:r>
                    </a:p>
                    <a:p>
                      <a:r>
                        <a:rPr lang="fr-FR" b="0" i="0" baseline="0" dirty="0" smtClean="0"/>
                        <a:t>Directeur des contrôles cantonaux des denrées alimentaires</a:t>
                      </a:r>
                      <a:endParaRPr lang="fr-FR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Vétérinaire cantonal</a:t>
                      </a:r>
                    </a:p>
                    <a:p>
                      <a:r>
                        <a:rPr lang="fr-FR" b="0" i="0" dirty="0" smtClean="0"/>
                        <a:t>Responsable</a:t>
                      </a:r>
                      <a:r>
                        <a:rPr lang="fr-FR" b="0" i="0" baseline="0" dirty="0" smtClean="0"/>
                        <a:t> des contrôles des élevages et des abattages</a:t>
                      </a:r>
                      <a:endParaRPr lang="fr-FR" b="0" i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Inspecteur des denrées alimentaires</a:t>
                      </a:r>
                    </a:p>
                    <a:p>
                      <a:r>
                        <a:rPr lang="fr-FR" b="0" i="0" dirty="0" smtClean="0"/>
                        <a:t>Inspection des grandes entreprises</a:t>
                      </a:r>
                      <a:r>
                        <a:rPr lang="fr-FR" b="0" i="0" baseline="0" dirty="0" smtClean="0"/>
                        <a:t> du secteur alimentaire, et responsable des contrôleurs des denrées alimentaires</a:t>
                      </a:r>
                      <a:endParaRPr lang="fr-FR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Inspecteur des viandes</a:t>
                      </a:r>
                    </a:p>
                    <a:p>
                      <a:r>
                        <a:rPr lang="fr-FR" b="0" i="0" dirty="0" smtClean="0"/>
                        <a:t>Inspection des abattoirs et responsable des contrôleurs des viandes</a:t>
                      </a:r>
                      <a:endParaRPr lang="fr-FR" b="0" i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Contrôleur des denrées</a:t>
                      </a:r>
                      <a:r>
                        <a:rPr lang="fr-FR" b="1" i="1" baseline="0" dirty="0" smtClean="0"/>
                        <a:t> alimentaires</a:t>
                      </a:r>
                    </a:p>
                    <a:p>
                      <a:r>
                        <a:rPr lang="fr-FR" b="0" i="0" baseline="0" dirty="0" smtClean="0"/>
                        <a:t>Inspection des entreprises du secteur alimentaire et relevé d’échantillons</a:t>
                      </a:r>
                      <a:endParaRPr lang="fr-FR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Contrôleur</a:t>
                      </a:r>
                      <a:r>
                        <a:rPr lang="fr-FR" b="1" i="1" baseline="0" dirty="0" smtClean="0"/>
                        <a:t> des viandes</a:t>
                      </a:r>
                    </a:p>
                    <a:p>
                      <a:r>
                        <a:rPr lang="fr-FR" b="0" i="0" baseline="0" dirty="0" smtClean="0"/>
                        <a:t>Exécution des contrôles du bétail de boucherie et de la viande et relevé d’échantillons</a:t>
                      </a:r>
                      <a:endParaRPr lang="fr-FR" b="0" i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 2" descr="ch-suisse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24" y="228600"/>
            <a:ext cx="1533127" cy="1024129"/>
          </a:xfrm>
          <a:prstGeom prst="rect">
            <a:avLst/>
          </a:prstGeom>
        </p:spPr>
      </p:pic>
      <p:pic>
        <p:nvPicPr>
          <p:cNvPr id="4" name="Image 3" descr="logoVD-bichrom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9" y="267980"/>
            <a:ext cx="516191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0736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Organisation de contrôle </a:t>
            </a:r>
            <a:br>
              <a:rPr lang="fr-FR" b="1" dirty="0" smtClean="0"/>
            </a:br>
            <a:r>
              <a:rPr lang="fr-FR" b="1" dirty="0" smtClean="0"/>
              <a:t>des denrées alimentaires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48810"/>
            <a:ext cx="4038600" cy="4681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La </a:t>
            </a:r>
            <a:r>
              <a:rPr lang="fr-FR" b="1" dirty="0" smtClean="0">
                <a:solidFill>
                  <a:srgbClr val="D16349"/>
                </a:solidFill>
              </a:rPr>
              <a:t>confédération</a:t>
            </a:r>
            <a:r>
              <a:rPr lang="fr-FR" dirty="0" smtClean="0"/>
              <a:t> édicte des </a:t>
            </a:r>
            <a:r>
              <a:rPr lang="fr-FR" b="1" dirty="0" smtClean="0">
                <a:solidFill>
                  <a:srgbClr val="D16349"/>
                </a:solidFill>
              </a:rPr>
              <a:t>ordonnances</a:t>
            </a:r>
            <a:r>
              <a:rPr lang="fr-FR" dirty="0" smtClean="0"/>
              <a:t> dans le cadre de la législation sur les denrées alimentaires</a:t>
            </a:r>
          </a:p>
          <a:p>
            <a:r>
              <a:rPr lang="fr-FR" dirty="0" smtClean="0"/>
              <a:t>Elle est aussi responsable de l’application des contrôles des denrées alimentaires à la frontière et elle </a:t>
            </a:r>
            <a:r>
              <a:rPr lang="fr-FR" b="1" dirty="0" smtClean="0">
                <a:solidFill>
                  <a:srgbClr val="D16349"/>
                </a:solidFill>
              </a:rPr>
              <a:t>surveille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D16349"/>
                </a:solidFill>
              </a:rPr>
              <a:t>coordonne</a:t>
            </a:r>
            <a:r>
              <a:rPr lang="fr-FR" dirty="0" smtClean="0"/>
              <a:t> l’application de cette législation dans les cantons</a:t>
            </a:r>
          </a:p>
          <a:p>
            <a:endParaRPr lang="fr-FR" dirty="0"/>
          </a:p>
        </p:txBody>
      </p:sp>
      <p:pic>
        <p:nvPicPr>
          <p:cNvPr id="5" name="Espace réservé du contenu 4" descr="Opti_Confederation_helvetique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472" b="-185472"/>
          <a:stretch>
            <a:fillRect/>
          </a:stretch>
        </p:blipFill>
        <p:spPr>
          <a:xfrm>
            <a:off x="4800600" y="1548810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3868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58655"/>
            <a:ext cx="4038600" cy="4681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cantons</a:t>
            </a:r>
            <a:r>
              <a:rPr lang="fr-FR" dirty="0" smtClean="0"/>
              <a:t> sont responsables de l’application de la législation sur les denrées alimentaires dans le pays</a:t>
            </a:r>
          </a:p>
          <a:p>
            <a:pPr marL="0" indent="0">
              <a:buNone/>
            </a:pPr>
            <a:r>
              <a:rPr lang="fr-FR" b="1" i="1" dirty="0" smtClean="0"/>
              <a:t>Le chimiste cantonal dirige le contrôle des denrées alimentaires</a:t>
            </a:r>
          </a:p>
          <a:p>
            <a:r>
              <a:rPr lang="fr-FR" dirty="0" smtClean="0"/>
              <a:t>Il </a:t>
            </a:r>
            <a:r>
              <a:rPr lang="fr-FR" b="1" dirty="0" smtClean="0">
                <a:solidFill>
                  <a:schemeClr val="accent1"/>
                </a:solidFill>
              </a:rPr>
              <a:t>coordonne</a:t>
            </a:r>
            <a:r>
              <a:rPr lang="fr-FR" dirty="0" smtClean="0"/>
              <a:t> les activités des laboratoires, des inspecteurs et des contrôleurs des denrées alimentaires soumis à son autorité</a:t>
            </a:r>
          </a:p>
          <a:p>
            <a:pPr marL="0" indent="0">
              <a:buNone/>
            </a:pPr>
            <a:r>
              <a:rPr lang="fr-FR" b="1" i="1" dirty="0" smtClean="0"/>
              <a:t>Le vétérinaire cantonal dirige les contrôles en matière d’élevage et d’abattage du bétail</a:t>
            </a:r>
          </a:p>
          <a:p>
            <a:r>
              <a:rPr lang="fr-FR" dirty="0" smtClean="0"/>
              <a:t>Il </a:t>
            </a:r>
            <a:r>
              <a:rPr lang="fr-FR" b="1" dirty="0" smtClean="0">
                <a:solidFill>
                  <a:srgbClr val="D16349"/>
                </a:solidFill>
              </a:rPr>
              <a:t>coordonne</a:t>
            </a:r>
            <a:r>
              <a:rPr lang="fr-FR" dirty="0" smtClean="0"/>
              <a:t> les activités des inspecteurs et des contrôleurs des viandes soumis à son autorité</a:t>
            </a:r>
          </a:p>
          <a:p>
            <a:endParaRPr lang="fr-FR" dirty="0"/>
          </a:p>
        </p:txBody>
      </p:sp>
      <p:pic>
        <p:nvPicPr>
          <p:cNvPr id="5" name="Espace réservé du contenu 4" descr="CantonCHweblienutiles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29" r="-57829"/>
          <a:stretch>
            <a:fillRect/>
          </a:stretch>
        </p:blipFill>
        <p:spPr>
          <a:xfrm>
            <a:off x="4800600" y="1538965"/>
            <a:ext cx="4038600" cy="4681728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01752" y="30736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Organisation de contrôle </a:t>
            </a:r>
            <a:br>
              <a:rPr lang="fr-FR" b="1" dirty="0" smtClean="0"/>
            </a:br>
            <a:r>
              <a:rPr lang="fr-FR" b="1" dirty="0" smtClean="0"/>
              <a:t>des denrées alimentaires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808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0736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Application du contrôle </a:t>
            </a:r>
            <a:br>
              <a:rPr lang="fr-FR" b="1" dirty="0" smtClean="0"/>
            </a:br>
            <a:r>
              <a:rPr lang="fr-FR" b="1" dirty="0" smtClean="0"/>
              <a:t>des denrées alimentaires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2001680"/>
            <a:ext cx="4038600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Afin de réaliser les contrôles sur les denrées alimentaires, les </a:t>
            </a:r>
            <a:r>
              <a:rPr lang="fr-FR" b="1" dirty="0" smtClean="0">
                <a:solidFill>
                  <a:srgbClr val="D16349"/>
                </a:solidFill>
              </a:rPr>
              <a:t>cantons</a:t>
            </a:r>
            <a:r>
              <a:rPr lang="fr-FR" dirty="0" smtClean="0"/>
              <a:t> mettent en place un </a:t>
            </a:r>
            <a:r>
              <a:rPr lang="fr-FR" b="1" dirty="0" smtClean="0">
                <a:solidFill>
                  <a:srgbClr val="D16349"/>
                </a:solidFill>
              </a:rPr>
              <a:t>laboratoire cantonal</a:t>
            </a:r>
            <a:r>
              <a:rPr lang="fr-FR" dirty="0" smtClean="0"/>
              <a:t> et un </a:t>
            </a:r>
            <a:r>
              <a:rPr lang="fr-FR" b="1" dirty="0" smtClean="0">
                <a:solidFill>
                  <a:srgbClr val="D16349"/>
                </a:solidFill>
              </a:rPr>
              <a:t>service d’inspection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6" name="Espace réservé du contenu 5" descr="image_haccp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21" b="-30121"/>
          <a:stretch>
            <a:fillRect/>
          </a:stretch>
        </p:blipFill>
        <p:spPr>
          <a:xfrm>
            <a:off x="4800600" y="1548810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41514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Laboratoire cantonal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647260"/>
            <a:ext cx="4038600" cy="468172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D16349"/>
                </a:solidFill>
              </a:rPr>
              <a:t>Examine</a:t>
            </a:r>
            <a:r>
              <a:rPr lang="fr-FR" dirty="0" smtClean="0"/>
              <a:t> </a:t>
            </a:r>
            <a:r>
              <a:rPr lang="fr-FR" dirty="0"/>
              <a:t>les échantillons de denrées alimentaires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analyses</a:t>
            </a:r>
            <a:r>
              <a:rPr lang="fr-FR" dirty="0" smtClean="0"/>
              <a:t> comprennent des examens microbiologiques, chimiques, physiques, sensoriels </a:t>
            </a:r>
          </a:p>
          <a:p>
            <a:endParaRPr lang="fr-FR" dirty="0" smtClean="0"/>
          </a:p>
          <a:p>
            <a:r>
              <a:rPr lang="fr-FR" dirty="0" smtClean="0"/>
              <a:t>En cas de </a:t>
            </a:r>
            <a:r>
              <a:rPr lang="fr-FR" b="1" dirty="0" smtClean="0">
                <a:solidFill>
                  <a:srgbClr val="D16349"/>
                </a:solidFill>
              </a:rPr>
              <a:t>dépassements </a:t>
            </a:r>
            <a:r>
              <a:rPr lang="fr-FR" dirty="0" smtClean="0"/>
              <a:t>des valeurs limites et de tolérance, les mesures adéquates sont prises, auxquelles il y a moyen de faire opposition</a:t>
            </a:r>
          </a:p>
          <a:p>
            <a:endParaRPr lang="fr-FR" dirty="0" smtClean="0"/>
          </a:p>
          <a:p>
            <a:r>
              <a:rPr lang="fr-FR" dirty="0" smtClean="0"/>
              <a:t>En cas de </a:t>
            </a:r>
            <a:r>
              <a:rPr lang="fr-FR" b="1" dirty="0" smtClean="0">
                <a:solidFill>
                  <a:srgbClr val="D16349"/>
                </a:solidFill>
              </a:rPr>
              <a:t>réclamation</a:t>
            </a:r>
            <a:r>
              <a:rPr lang="fr-FR" dirty="0" smtClean="0"/>
              <a:t>, les coûts des examens sont à la charge du détenteur de la marchandise</a:t>
            </a:r>
          </a:p>
          <a:p>
            <a:endParaRPr lang="fr-FR" dirty="0"/>
          </a:p>
        </p:txBody>
      </p:sp>
      <p:pic>
        <p:nvPicPr>
          <p:cNvPr id="6" name="Espace réservé du contenu 5" descr="4665150.image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r="25738"/>
          <a:stretch>
            <a:fillRect/>
          </a:stretch>
        </p:blipFill>
        <p:spPr>
          <a:xfrm>
            <a:off x="4800600" y="1548810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27932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Vue générale des principales lois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914" r="-3914"/>
          <a:stretch>
            <a:fillRect/>
          </a:stretch>
        </p:blipFill>
        <p:spPr>
          <a:xfrm>
            <a:off x="301752" y="1558655"/>
            <a:ext cx="4038600" cy="4681728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800600" y="1607880"/>
            <a:ext cx="4038600" cy="4681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i="1" dirty="0" smtClean="0"/>
              <a:t>Horizontal </a:t>
            </a:r>
          </a:p>
          <a:p>
            <a:r>
              <a:rPr lang="fr-FR" dirty="0" smtClean="0"/>
              <a:t>Ces lois et ordonnances s’appliquent à </a:t>
            </a:r>
            <a:r>
              <a:rPr lang="fr-FR" b="1" dirty="0" smtClean="0">
                <a:solidFill>
                  <a:schemeClr val="accent1"/>
                </a:solidFill>
              </a:rPr>
              <a:t>toutes les denrées alimentaires</a:t>
            </a:r>
          </a:p>
          <a:p>
            <a:pPr marL="0" indent="0">
              <a:buNone/>
            </a:pPr>
            <a:r>
              <a:rPr lang="fr-FR" b="1" i="1" dirty="0" smtClean="0"/>
              <a:t>Vertical </a:t>
            </a:r>
          </a:p>
          <a:p>
            <a:r>
              <a:rPr lang="fr-FR" dirty="0" smtClean="0"/>
              <a:t>Ces ordonnances se réfèrent à des produits spécifiques et ne s’appliquent donc qu’à </a:t>
            </a:r>
            <a:r>
              <a:rPr lang="fr-FR" b="1" dirty="0" smtClean="0">
                <a:solidFill>
                  <a:srgbClr val="D16349"/>
                </a:solidFill>
              </a:rPr>
              <a:t>certaines denrées alimentaires</a:t>
            </a:r>
            <a:endParaRPr lang="fr-FR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Service d’inspection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58655"/>
            <a:ext cx="4038600" cy="468172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Toutes les </a:t>
            </a:r>
            <a:r>
              <a:rPr lang="fr-FR" b="1" dirty="0" smtClean="0">
                <a:solidFill>
                  <a:srgbClr val="D16349"/>
                </a:solidFill>
              </a:rPr>
              <a:t>entreprises </a:t>
            </a:r>
            <a:r>
              <a:rPr lang="fr-FR" dirty="0" smtClean="0"/>
              <a:t>soumises au contrôle obligatoire sont contrôlées régulièrement et sans préavis par les </a:t>
            </a:r>
            <a:r>
              <a:rPr lang="fr-FR" b="1" dirty="0" smtClean="0">
                <a:solidFill>
                  <a:srgbClr val="D16349"/>
                </a:solidFill>
              </a:rPr>
              <a:t>contrôleurs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D16349"/>
                </a:solidFill>
              </a:rPr>
              <a:t>inspecteurs</a:t>
            </a:r>
            <a:r>
              <a:rPr lang="fr-FR" dirty="0" smtClean="0"/>
              <a:t> des denrées alimentaires, pendant les </a:t>
            </a:r>
            <a:r>
              <a:rPr lang="fr-FR" b="1" dirty="0" smtClean="0">
                <a:solidFill>
                  <a:srgbClr val="D16349"/>
                </a:solidFill>
              </a:rPr>
              <a:t>heures d’ouverture</a:t>
            </a:r>
          </a:p>
          <a:p>
            <a:r>
              <a:rPr lang="fr-FR" dirty="0" smtClean="0"/>
              <a:t>4 secteurs sont évalués : 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L’autocontrôle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Les denrées alimentaires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Les processus de travail et les activités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Les locaux et les conditions générales de l’entreprise</a:t>
            </a:r>
          </a:p>
          <a:p>
            <a:endParaRPr lang="fr-FR" dirty="0"/>
          </a:p>
        </p:txBody>
      </p:sp>
      <p:pic>
        <p:nvPicPr>
          <p:cNvPr id="5" name="Espace réservé du contenu 4" descr="5422217.image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r="25738"/>
          <a:stretch>
            <a:fillRect/>
          </a:stretch>
        </p:blipFill>
        <p:spPr>
          <a:xfrm>
            <a:off x="4800600" y="153896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39481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Service d’inspection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696485"/>
            <a:ext cx="4038600" cy="4681728"/>
          </a:xfrm>
        </p:spPr>
        <p:txBody>
          <a:bodyPr>
            <a:normAutofit/>
          </a:bodyPr>
          <a:lstStyle/>
          <a:p>
            <a:r>
              <a:rPr lang="fr-FR" dirty="0" smtClean="0"/>
              <a:t>Sur la base des </a:t>
            </a:r>
            <a:r>
              <a:rPr lang="fr-FR" b="1" dirty="0" smtClean="0">
                <a:solidFill>
                  <a:srgbClr val="D16349"/>
                </a:solidFill>
              </a:rPr>
              <a:t>constatations</a:t>
            </a:r>
            <a:r>
              <a:rPr lang="fr-FR" dirty="0" smtClean="0"/>
              <a:t> faites pendant l’inspection, chaque secteur se voit attribuer un </a:t>
            </a:r>
            <a:r>
              <a:rPr lang="fr-FR" b="1" dirty="0" smtClean="0">
                <a:solidFill>
                  <a:srgbClr val="D16349"/>
                </a:solidFill>
              </a:rPr>
              <a:t>niveau de risque</a:t>
            </a:r>
            <a:r>
              <a:rPr lang="fr-FR" dirty="0" smtClean="0"/>
              <a:t> :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Bon (1)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Suffisant (2)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Insuffisant (3)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Mauvais (4)</a:t>
            </a:r>
          </a:p>
          <a:p>
            <a:endParaRPr lang="fr-FR" dirty="0"/>
          </a:p>
        </p:txBody>
      </p:sp>
      <p:pic>
        <p:nvPicPr>
          <p:cNvPr id="6" name="Espace réservé du contenu 5" descr="©-jovica-antoski-Fotolia.com_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7" r="-9507"/>
          <a:stretch>
            <a:fillRect/>
          </a:stretch>
        </p:blipFill>
        <p:spPr>
          <a:xfrm>
            <a:off x="4800600" y="155865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16115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Service d’inspection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647260"/>
            <a:ext cx="4148410" cy="489940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D16349"/>
                </a:solidFill>
              </a:rPr>
              <a:t>risque global </a:t>
            </a:r>
            <a:r>
              <a:rPr lang="fr-FR" dirty="0" smtClean="0"/>
              <a:t>est le résultat de la somme de ces 4 valeurs</a:t>
            </a:r>
          </a:p>
          <a:p>
            <a:r>
              <a:rPr lang="fr-FR" dirty="0" smtClean="0"/>
              <a:t>Des </a:t>
            </a:r>
            <a:r>
              <a:rPr lang="fr-FR" b="1" dirty="0" smtClean="0">
                <a:solidFill>
                  <a:srgbClr val="D16349"/>
                </a:solidFill>
              </a:rPr>
              <a:t>échantillons</a:t>
            </a:r>
            <a:r>
              <a:rPr lang="fr-FR" dirty="0" smtClean="0"/>
              <a:t> peuvent aussi être prélevés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D16349"/>
                </a:solidFill>
              </a:rPr>
              <a:t>résultat</a:t>
            </a:r>
            <a:r>
              <a:rPr lang="fr-FR" dirty="0" smtClean="0"/>
              <a:t> de l’inspection est consigné par écrit dans un </a:t>
            </a:r>
            <a:r>
              <a:rPr lang="fr-FR" b="1" dirty="0" smtClean="0">
                <a:solidFill>
                  <a:srgbClr val="D16349"/>
                </a:solidFill>
              </a:rPr>
              <a:t>Rapport d’inspection </a:t>
            </a:r>
            <a:r>
              <a:rPr lang="fr-FR" dirty="0" smtClean="0"/>
              <a:t>et, si certains points font l’objet de critiques, les mesures correspondantes sont prises et des taxes perçues</a:t>
            </a:r>
          </a:p>
          <a:p>
            <a:r>
              <a:rPr lang="fr-FR" dirty="0" smtClean="0"/>
              <a:t>En cas de </a:t>
            </a:r>
            <a:r>
              <a:rPr lang="fr-FR" b="1" dirty="0" smtClean="0">
                <a:solidFill>
                  <a:srgbClr val="D16349"/>
                </a:solidFill>
              </a:rPr>
              <a:t>manquements graves</a:t>
            </a:r>
            <a:r>
              <a:rPr lang="fr-FR" dirty="0" smtClean="0"/>
              <a:t>, les marchandises peuvent être </a:t>
            </a:r>
            <a:r>
              <a:rPr lang="fr-FR" b="1" dirty="0" smtClean="0">
                <a:solidFill>
                  <a:srgbClr val="D16349"/>
                </a:solidFill>
              </a:rPr>
              <a:t>confisquées</a:t>
            </a:r>
            <a:r>
              <a:rPr lang="fr-FR" dirty="0" smtClean="0"/>
              <a:t> et une interdiction d’utiliser les locaux peut être décrétée</a:t>
            </a:r>
          </a:p>
          <a:p>
            <a:r>
              <a:rPr lang="fr-FR" dirty="0" smtClean="0"/>
              <a:t>Et une entreprise peut être </a:t>
            </a:r>
            <a:r>
              <a:rPr lang="fr-FR" b="1" dirty="0" smtClean="0">
                <a:solidFill>
                  <a:srgbClr val="D16349"/>
                </a:solidFill>
              </a:rPr>
              <a:t>fermée </a:t>
            </a:r>
            <a:r>
              <a:rPr lang="fr-FR" dirty="0" smtClean="0"/>
              <a:t>immédiatement s’il y règne des conditions qui mettent gravement en </a:t>
            </a:r>
            <a:r>
              <a:rPr lang="fr-FR" b="1" dirty="0" smtClean="0">
                <a:solidFill>
                  <a:srgbClr val="D16349"/>
                </a:solidFill>
              </a:rPr>
              <a:t>danger</a:t>
            </a:r>
            <a:r>
              <a:rPr lang="fr-FR" dirty="0" smtClean="0"/>
              <a:t> la santé publique</a:t>
            </a:r>
          </a:p>
          <a:p>
            <a:endParaRPr lang="fr-FR" b="1" i="1" dirty="0" smtClean="0"/>
          </a:p>
          <a:p>
            <a:endParaRPr lang="fr-FR" dirty="0"/>
          </a:p>
        </p:txBody>
      </p:sp>
      <p:pic>
        <p:nvPicPr>
          <p:cNvPr id="6" name="Espace réservé du contenu 5" descr="380x285-cz5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83" b="-27283"/>
          <a:stretch>
            <a:fillRect/>
          </a:stretch>
        </p:blipFill>
        <p:spPr>
          <a:xfrm>
            <a:off x="4800600" y="155865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6289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Vue générale des principales lois</a:t>
            </a:r>
            <a:endParaRPr lang="fr-FR" b="1" dirty="0"/>
          </a:p>
        </p:txBody>
      </p:sp>
      <p:pic>
        <p:nvPicPr>
          <p:cNvPr id="6" name="Picture 5" descr="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0549" y="2884468"/>
            <a:ext cx="3403190" cy="32784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Constitution fédérale (CF)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2021370"/>
            <a:ext cx="4038600" cy="4681728"/>
          </a:xfrm>
        </p:spPr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onne pouvoir à la Confédération d’édicter des </a:t>
            </a:r>
            <a:r>
              <a:rPr lang="fr-FR" b="1" dirty="0" smtClean="0">
                <a:solidFill>
                  <a:srgbClr val="D16349"/>
                </a:solidFill>
              </a:rPr>
              <a:t>dispositions légales </a:t>
            </a:r>
            <a:r>
              <a:rPr lang="fr-FR" dirty="0" smtClean="0"/>
              <a:t>sur le trafic de denrées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D16349"/>
                </a:solidFill>
              </a:rPr>
              <a:t>cantons</a:t>
            </a:r>
            <a:r>
              <a:rPr lang="fr-FR" dirty="0" smtClean="0"/>
              <a:t> exécutent ces dispositions à l’intérieur du pays</a:t>
            </a:r>
            <a:endParaRPr lang="fr-FR" dirty="0"/>
          </a:p>
        </p:txBody>
      </p:sp>
      <p:pic>
        <p:nvPicPr>
          <p:cNvPr id="7" name="Espace réservé du contenu 6" descr="Suisse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96" b="-30796"/>
          <a:stretch>
            <a:fillRect/>
          </a:stretch>
        </p:blipFill>
        <p:spPr>
          <a:xfrm>
            <a:off x="4800600" y="157834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1291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Loi sur les denrées alimentaires (LDAI)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9120"/>
            <a:ext cx="4038600" cy="4681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i="1" dirty="0" smtClean="0"/>
              <a:t>But</a:t>
            </a:r>
            <a:endParaRPr lang="fr-FR" i="1" dirty="0" smtClean="0">
              <a:solidFill>
                <a:srgbClr val="D16349"/>
              </a:solidFill>
            </a:endParaRPr>
          </a:p>
          <a:p>
            <a:pPr marL="0" indent="0">
              <a:buNone/>
            </a:pPr>
            <a:endParaRPr lang="fr-FR" b="1" i="1" dirty="0" smtClean="0">
              <a:solidFill>
                <a:srgbClr val="D16349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Protéger</a:t>
            </a:r>
            <a:r>
              <a:rPr lang="fr-FR" b="1" dirty="0" smtClean="0">
                <a:solidFill>
                  <a:srgbClr val="D16349"/>
                </a:solidFill>
              </a:rPr>
              <a:t> </a:t>
            </a:r>
            <a:r>
              <a:rPr lang="fr-FR" dirty="0" smtClean="0"/>
              <a:t>les consommateurs des denrées alimentaires et des objets usuels qui peuvent représenter un </a:t>
            </a:r>
            <a:r>
              <a:rPr lang="fr-FR" b="1" dirty="0" smtClean="0">
                <a:solidFill>
                  <a:srgbClr val="D16349"/>
                </a:solidFill>
              </a:rPr>
              <a:t>danger </a:t>
            </a:r>
            <a:r>
              <a:rPr lang="fr-FR" dirty="0" smtClean="0"/>
              <a:t>pour la santé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Assurer l</a:t>
            </a:r>
            <a:r>
              <a:rPr lang="fr-FR" dirty="0" smtClean="0"/>
              <a:t>e traitement </a:t>
            </a:r>
            <a:r>
              <a:rPr lang="fr-FR" b="1" dirty="0" smtClean="0">
                <a:solidFill>
                  <a:schemeClr val="accent1"/>
                </a:solidFill>
              </a:rPr>
              <a:t>hygiéniquement</a:t>
            </a:r>
            <a:r>
              <a:rPr lang="fr-FR" dirty="0" smtClean="0"/>
              <a:t> correct des denrées alimentaires</a:t>
            </a:r>
          </a:p>
          <a:p>
            <a:r>
              <a:rPr lang="fr-FR" dirty="0" smtClean="0"/>
              <a:t>Protéger les consommateurs contre les </a:t>
            </a:r>
            <a:r>
              <a:rPr lang="fr-FR" b="1" dirty="0" smtClean="0">
                <a:solidFill>
                  <a:srgbClr val="D16349"/>
                </a:solidFill>
              </a:rPr>
              <a:t>tromperies</a:t>
            </a:r>
            <a:r>
              <a:rPr lang="fr-FR" dirty="0" smtClean="0"/>
              <a:t> en matière de denrées alimentaires</a:t>
            </a:r>
            <a:endParaRPr lang="fr-FR" dirty="0"/>
          </a:p>
        </p:txBody>
      </p:sp>
      <p:pic>
        <p:nvPicPr>
          <p:cNvPr id="7" name="Espace réservé du contenu 6" descr="shutterstock_88225666-480x295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11" b="-44311"/>
          <a:stretch>
            <a:fillRect/>
          </a:stretch>
        </p:blipFill>
        <p:spPr>
          <a:xfrm>
            <a:off x="4800600" y="155865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40352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Loi sur les denrées alimentaires (LDAI)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617725"/>
            <a:ext cx="4038600" cy="4681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i="1" dirty="0"/>
              <a:t>Domaine </a:t>
            </a:r>
            <a:r>
              <a:rPr lang="fr-FR" b="1" i="1" dirty="0" smtClean="0"/>
              <a:t>d’application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dirty="0"/>
              <a:t>La </a:t>
            </a:r>
            <a:r>
              <a:rPr lang="fr-FR" b="1" dirty="0">
                <a:solidFill>
                  <a:schemeClr val="accent1"/>
                </a:solidFill>
              </a:rPr>
              <a:t>fabrication</a:t>
            </a:r>
            <a:r>
              <a:rPr lang="fr-FR" dirty="0"/>
              <a:t>, le </a:t>
            </a:r>
            <a:r>
              <a:rPr lang="fr-FR" b="1" dirty="0">
                <a:solidFill>
                  <a:srgbClr val="D16349"/>
                </a:solidFill>
              </a:rPr>
              <a:t>traitement</a:t>
            </a:r>
            <a:r>
              <a:rPr lang="fr-FR" dirty="0"/>
              <a:t>, l’</a:t>
            </a:r>
            <a:r>
              <a:rPr lang="fr-FR" b="1" dirty="0">
                <a:solidFill>
                  <a:srgbClr val="D16349"/>
                </a:solidFill>
              </a:rPr>
              <a:t>entreposage</a:t>
            </a:r>
            <a:r>
              <a:rPr lang="fr-FR" dirty="0"/>
              <a:t>, le </a:t>
            </a:r>
            <a:r>
              <a:rPr lang="fr-FR" b="1" dirty="0">
                <a:solidFill>
                  <a:srgbClr val="D16349"/>
                </a:solidFill>
              </a:rPr>
              <a:t>transport</a:t>
            </a:r>
            <a:r>
              <a:rPr lang="fr-FR" dirty="0"/>
              <a:t> et la </a:t>
            </a:r>
            <a:r>
              <a:rPr lang="fr-FR" b="1" dirty="0">
                <a:solidFill>
                  <a:srgbClr val="D16349"/>
                </a:solidFill>
              </a:rPr>
              <a:t>distribution</a:t>
            </a:r>
            <a:r>
              <a:rPr lang="fr-FR" dirty="0"/>
              <a:t> des denrées alimentaires et des objets usuels</a:t>
            </a:r>
          </a:p>
          <a:p>
            <a:r>
              <a:rPr lang="fr-FR" dirty="0"/>
              <a:t>La </a:t>
            </a:r>
            <a:r>
              <a:rPr lang="fr-FR" b="1" dirty="0">
                <a:solidFill>
                  <a:srgbClr val="D16349"/>
                </a:solidFill>
              </a:rPr>
              <a:t>dénomination</a:t>
            </a:r>
            <a:r>
              <a:rPr lang="fr-FR" dirty="0"/>
              <a:t> des denrées alimentaires et des objets usuels, et la publicité les concernant</a:t>
            </a:r>
          </a:p>
          <a:p>
            <a:r>
              <a:rPr lang="fr-FR" dirty="0"/>
              <a:t>L’</a:t>
            </a:r>
            <a:r>
              <a:rPr lang="fr-FR" b="1" dirty="0">
                <a:solidFill>
                  <a:srgbClr val="D16349"/>
                </a:solidFill>
              </a:rPr>
              <a:t>importation</a:t>
            </a:r>
            <a:r>
              <a:rPr lang="fr-FR" dirty="0"/>
              <a:t>, le </a:t>
            </a:r>
            <a:r>
              <a:rPr lang="fr-FR" b="1" dirty="0">
                <a:solidFill>
                  <a:srgbClr val="D16349"/>
                </a:solidFill>
              </a:rPr>
              <a:t>transit</a:t>
            </a:r>
            <a:r>
              <a:rPr lang="fr-FR" dirty="0"/>
              <a:t> et l’</a:t>
            </a:r>
            <a:r>
              <a:rPr lang="fr-FR" b="1" dirty="0">
                <a:solidFill>
                  <a:srgbClr val="D16349"/>
                </a:solidFill>
              </a:rPr>
              <a:t>exportation</a:t>
            </a:r>
            <a:r>
              <a:rPr lang="fr-FR" dirty="0"/>
              <a:t> des denrées alimentaires et des objets usuels</a:t>
            </a:r>
          </a:p>
        </p:txBody>
      </p:sp>
      <p:pic>
        <p:nvPicPr>
          <p:cNvPr id="5" name="Espace réservé du contenu 4" descr="topele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69" b="-36269"/>
          <a:stretch>
            <a:fillRect/>
          </a:stretch>
        </p:blipFill>
        <p:spPr>
          <a:xfrm>
            <a:off x="4800600" y="157834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17068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Vue générale des principales ordonnances</a:t>
            </a:r>
            <a:endParaRPr lang="fr-FR" b="1" dirty="0"/>
          </a:p>
        </p:txBody>
      </p:sp>
      <p:pic>
        <p:nvPicPr>
          <p:cNvPr id="6" name="Picture 5" descr="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0549" y="2884468"/>
            <a:ext cx="3403190" cy="32784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2705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Ordonnance sur les denrées alimentaires et les objets usuels (</a:t>
            </a:r>
            <a:r>
              <a:rPr lang="fr-FR" b="1" dirty="0" err="1" smtClean="0"/>
              <a:t>ODAIOUs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1" y="1371599"/>
            <a:ext cx="4177947" cy="5204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i="1" dirty="0"/>
              <a:t>Domaine </a:t>
            </a:r>
            <a:r>
              <a:rPr lang="fr-FR" b="1" i="1" dirty="0" smtClean="0"/>
              <a:t>d’application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dirty="0"/>
              <a:t>La </a:t>
            </a:r>
            <a:r>
              <a:rPr lang="fr-FR" b="1" dirty="0">
                <a:solidFill>
                  <a:srgbClr val="D16349"/>
                </a:solidFill>
              </a:rPr>
              <a:t>fabrication</a:t>
            </a:r>
            <a:r>
              <a:rPr lang="fr-FR" dirty="0"/>
              <a:t>, </a:t>
            </a:r>
            <a:r>
              <a:rPr lang="fr-FR" dirty="0" smtClean="0"/>
              <a:t>la </a:t>
            </a:r>
            <a:r>
              <a:rPr lang="fr-FR" b="1" dirty="0" smtClean="0">
                <a:solidFill>
                  <a:srgbClr val="D16349"/>
                </a:solidFill>
              </a:rPr>
              <a:t>transformation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D16349"/>
                </a:solidFill>
              </a:rPr>
              <a:t>traitement</a:t>
            </a:r>
            <a:r>
              <a:rPr lang="fr-FR" dirty="0" smtClean="0"/>
              <a:t>, l’</a:t>
            </a:r>
            <a:r>
              <a:rPr lang="fr-FR" b="1" dirty="0" smtClean="0">
                <a:solidFill>
                  <a:srgbClr val="D16349"/>
                </a:solidFill>
              </a:rPr>
              <a:t>entreposage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D16349"/>
                </a:solidFill>
              </a:rPr>
              <a:t>transport</a:t>
            </a:r>
            <a:r>
              <a:rPr lang="fr-FR" dirty="0" smtClean="0"/>
              <a:t>, l’</a:t>
            </a:r>
            <a:r>
              <a:rPr lang="fr-FR" b="1" dirty="0" smtClean="0">
                <a:solidFill>
                  <a:srgbClr val="D16349"/>
                </a:solidFill>
              </a:rPr>
              <a:t>étiquetage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D16349"/>
                </a:solidFill>
              </a:rPr>
              <a:t>publicité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D16349"/>
                </a:solidFill>
              </a:rPr>
              <a:t>remise</a:t>
            </a:r>
            <a:r>
              <a:rPr lang="fr-FR" dirty="0" smtClean="0"/>
              <a:t> des denrées alimentaires et des objets usuels</a:t>
            </a:r>
          </a:p>
          <a:p>
            <a:r>
              <a:rPr lang="fr-FR" dirty="0" smtClean="0"/>
              <a:t>Les conditions d’hygiène s’appliquant à l’</a:t>
            </a:r>
            <a:r>
              <a:rPr lang="fr-FR" b="1" dirty="0" smtClean="0">
                <a:solidFill>
                  <a:srgbClr val="D16349"/>
                </a:solidFill>
              </a:rPr>
              <a:t>utilisation</a:t>
            </a:r>
            <a:r>
              <a:rPr lang="fr-FR" dirty="0" smtClean="0"/>
              <a:t> des denrées alimentaires et des objets usuels</a:t>
            </a:r>
          </a:p>
          <a:p>
            <a:r>
              <a:rPr lang="fr-FR" dirty="0" smtClean="0"/>
              <a:t>L’</a:t>
            </a:r>
            <a:r>
              <a:rPr lang="fr-FR" b="1" dirty="0" smtClean="0">
                <a:solidFill>
                  <a:srgbClr val="D16349"/>
                </a:solidFill>
              </a:rPr>
              <a:t>autocontrôle</a:t>
            </a:r>
            <a:r>
              <a:rPr lang="fr-FR" dirty="0" smtClean="0"/>
              <a:t> et le </a:t>
            </a:r>
            <a:r>
              <a:rPr lang="fr-FR" b="1" dirty="0" smtClean="0">
                <a:solidFill>
                  <a:srgbClr val="D16349"/>
                </a:solidFill>
              </a:rPr>
              <a:t>contrôle officiel </a:t>
            </a:r>
            <a:r>
              <a:rPr lang="fr-FR" dirty="0" smtClean="0"/>
              <a:t>des denrées alimentaires et des objets usuels, en ce qui concerne notamment le </a:t>
            </a:r>
            <a:r>
              <a:rPr lang="fr-FR" b="1" dirty="0" smtClean="0">
                <a:solidFill>
                  <a:srgbClr val="D16349"/>
                </a:solidFill>
              </a:rPr>
              <a:t>prélèvement d’échantillons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D16349"/>
                </a:solidFill>
              </a:rPr>
              <a:t>bases d’appréciation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D16349"/>
                </a:solidFill>
              </a:rPr>
              <a:t>méthodes d’analyse</a:t>
            </a:r>
            <a:r>
              <a:rPr lang="fr-FR" dirty="0" smtClean="0"/>
              <a:t>, leur </a:t>
            </a:r>
            <a:r>
              <a:rPr lang="fr-FR" b="1" dirty="0" smtClean="0">
                <a:solidFill>
                  <a:srgbClr val="D16349"/>
                </a:solidFill>
              </a:rPr>
              <a:t>consignation</a:t>
            </a:r>
            <a:r>
              <a:rPr lang="fr-FR" dirty="0" smtClean="0"/>
              <a:t> dans le manuel des denrées alimentaires et les exigences auxquelles doivent répondre les personnes chargées du contrôle des denrées alimentaires</a:t>
            </a:r>
          </a:p>
          <a:p>
            <a:r>
              <a:rPr lang="fr-FR" dirty="0" smtClean="0"/>
              <a:t>L’</a:t>
            </a:r>
            <a:r>
              <a:rPr lang="fr-FR" b="1" dirty="0" smtClean="0">
                <a:solidFill>
                  <a:srgbClr val="D16349"/>
                </a:solidFill>
              </a:rPr>
              <a:t>importation</a:t>
            </a:r>
            <a:r>
              <a:rPr lang="fr-FR" dirty="0" smtClean="0"/>
              <a:t>, le</a:t>
            </a:r>
            <a:r>
              <a:rPr lang="fr-FR" b="1" dirty="0" smtClean="0">
                <a:solidFill>
                  <a:srgbClr val="D16349"/>
                </a:solidFill>
              </a:rPr>
              <a:t> transit </a:t>
            </a:r>
            <a:r>
              <a:rPr lang="fr-FR" dirty="0" smtClean="0"/>
              <a:t>et l’</a:t>
            </a:r>
            <a:r>
              <a:rPr lang="fr-FR" b="1" dirty="0" smtClean="0">
                <a:solidFill>
                  <a:srgbClr val="D16349"/>
                </a:solidFill>
              </a:rPr>
              <a:t>exportation</a:t>
            </a:r>
            <a:r>
              <a:rPr lang="fr-FR" dirty="0" smtClean="0"/>
              <a:t> des denrées alimentaires et des objets usuels</a:t>
            </a:r>
          </a:p>
        </p:txBody>
      </p:sp>
      <p:pic>
        <p:nvPicPr>
          <p:cNvPr id="8" name="Espace réservé du contenu 7" descr="uuj09c00_p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3" r="-9623"/>
          <a:stretch>
            <a:fillRect/>
          </a:stretch>
        </p:blipFill>
        <p:spPr>
          <a:xfrm>
            <a:off x="4800600" y="1558655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41238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Ordonnance sur l’hygiène (</a:t>
            </a:r>
            <a:r>
              <a:rPr lang="fr-FR" b="1" dirty="0" err="1" smtClean="0"/>
              <a:t>Ohyg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489739"/>
            <a:ext cx="4266556" cy="51159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i="1" dirty="0"/>
              <a:t>Domaine </a:t>
            </a:r>
            <a:r>
              <a:rPr lang="fr-FR" b="1" i="1" dirty="0" smtClean="0"/>
              <a:t>d’application</a:t>
            </a:r>
          </a:p>
          <a:p>
            <a:pPr marL="0" indent="0">
              <a:buNone/>
            </a:pPr>
            <a:endParaRPr lang="fr-FR" b="1" i="1" dirty="0"/>
          </a:p>
          <a:p>
            <a:r>
              <a:rPr lang="fr-FR" dirty="0" smtClean="0"/>
              <a:t>Fixe les </a:t>
            </a:r>
            <a:r>
              <a:rPr lang="fr-FR" b="1" dirty="0" smtClean="0">
                <a:solidFill>
                  <a:srgbClr val="D16349"/>
                </a:solidFill>
              </a:rPr>
              <a:t>prescriptions</a:t>
            </a:r>
            <a:r>
              <a:rPr lang="fr-FR" dirty="0" smtClean="0"/>
              <a:t> d’hygiène générales s’appliquant à l’utilisation des denrées alimentaires et des objets usuels</a:t>
            </a:r>
          </a:p>
          <a:p>
            <a:r>
              <a:rPr lang="fr-FR" dirty="0" smtClean="0"/>
              <a:t>Définit les </a:t>
            </a:r>
            <a:r>
              <a:rPr lang="fr-FR" b="1" dirty="0" smtClean="0">
                <a:solidFill>
                  <a:srgbClr val="D16349"/>
                </a:solidFill>
              </a:rPr>
              <a:t>exigences</a:t>
            </a:r>
            <a:r>
              <a:rPr lang="fr-FR" dirty="0" smtClean="0"/>
              <a:t> s’appliquant à l’hygiène du personnel des établissements du secteur alimentaire, ainsi qu’à leur formation en matière d’hygiène</a:t>
            </a:r>
          </a:p>
          <a:p>
            <a:r>
              <a:rPr lang="fr-FR" dirty="0" smtClean="0"/>
              <a:t>Précise les </a:t>
            </a:r>
            <a:r>
              <a:rPr lang="fr-FR" b="1" dirty="0" smtClean="0">
                <a:solidFill>
                  <a:srgbClr val="D16349"/>
                </a:solidFill>
              </a:rPr>
              <a:t>procédés thermiques </a:t>
            </a:r>
            <a:r>
              <a:rPr lang="fr-FR" dirty="0" smtClean="0"/>
              <a:t>et l’</a:t>
            </a:r>
            <a:r>
              <a:rPr lang="fr-FR" b="1" dirty="0" smtClean="0">
                <a:solidFill>
                  <a:srgbClr val="D16349"/>
                </a:solidFill>
              </a:rPr>
              <a:t>hygiène de transformation</a:t>
            </a:r>
          </a:p>
          <a:p>
            <a:r>
              <a:rPr lang="fr-FR" dirty="0" smtClean="0"/>
              <a:t>Définit les </a:t>
            </a:r>
            <a:r>
              <a:rPr lang="fr-FR" b="1" dirty="0" smtClean="0">
                <a:solidFill>
                  <a:srgbClr val="D16349"/>
                </a:solidFill>
              </a:rPr>
              <a:t>dispositions particulières </a:t>
            </a:r>
            <a:r>
              <a:rPr lang="fr-FR" dirty="0" smtClean="0"/>
              <a:t>en matière d’hygiène pour certaines denrées alimentaires d’origine animale</a:t>
            </a:r>
          </a:p>
          <a:p>
            <a:r>
              <a:rPr lang="fr-FR" dirty="0" smtClean="0"/>
              <a:t>Fixe les </a:t>
            </a:r>
            <a:r>
              <a:rPr lang="fr-FR" b="1" dirty="0" smtClean="0">
                <a:solidFill>
                  <a:srgbClr val="D16349"/>
                </a:solidFill>
              </a:rPr>
              <a:t>critères microbiologiques </a:t>
            </a:r>
            <a:r>
              <a:rPr lang="fr-FR" dirty="0" smtClean="0"/>
              <a:t>dans les denrées alimentaires et les objets usuels</a:t>
            </a:r>
            <a:endParaRPr lang="fr-FR" dirty="0"/>
          </a:p>
        </p:txBody>
      </p:sp>
      <p:pic>
        <p:nvPicPr>
          <p:cNvPr id="5" name="Espace réservé du contenu 4" descr="Hygien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0" r="-2320"/>
          <a:stretch>
            <a:fillRect/>
          </a:stretch>
        </p:blipFill>
        <p:spPr>
          <a:xfrm>
            <a:off x="4800600" y="1568500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3577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723</TotalTime>
  <Words>1333</Words>
  <Application>Microsoft Office PowerPoint</Application>
  <PresentationFormat>Affichage à l'écran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MS PGothic</vt:lpstr>
      <vt:lpstr>Georgia</vt:lpstr>
      <vt:lpstr>Lucida Grande</vt:lpstr>
      <vt:lpstr>Wingdings</vt:lpstr>
      <vt:lpstr>Wingdings 2</vt:lpstr>
      <vt:lpstr>Civique</vt:lpstr>
      <vt:lpstr>Structure de la législation Suisse sur les  denrées alimentaires</vt:lpstr>
      <vt:lpstr>Vue générale des principales lois</vt:lpstr>
      <vt:lpstr>Vue générale des principales lois</vt:lpstr>
      <vt:lpstr>Constitution fédérale (CF)</vt:lpstr>
      <vt:lpstr>Loi sur les denrées alimentaires (LDAI)</vt:lpstr>
      <vt:lpstr>Loi sur les denrées alimentaires (LDAI)</vt:lpstr>
      <vt:lpstr>Vue générale des principales ordonnances</vt:lpstr>
      <vt:lpstr>Ordonnance sur les denrées alimentaires et les objets usuels (ODAIOUs)</vt:lpstr>
      <vt:lpstr>Ordonnance sur l’hygiène (Ohyg)</vt:lpstr>
      <vt:lpstr>Ordonnance sur les substances étrangères et les composants (OSEC)</vt:lpstr>
      <vt:lpstr>Ordonnance sur les additifs (Oadd)</vt:lpstr>
      <vt:lpstr>Ordonnance sur l’étiquetage et la publicité des denrées alimentaires (OEDAI)</vt:lpstr>
      <vt:lpstr>Conseils pratiques</vt:lpstr>
      <vt:lpstr>Structure</vt:lpstr>
      <vt:lpstr>Structure</vt:lpstr>
      <vt:lpstr>Organisation de contrôle  des denrées alimentaires</vt:lpstr>
      <vt:lpstr>Organisation de contrôle  des denrées alimentaires</vt:lpstr>
      <vt:lpstr>Application du contrôle  des denrées alimentaires</vt:lpstr>
      <vt:lpstr>Laboratoire cantonal</vt:lpstr>
      <vt:lpstr>Service d’inspection</vt:lpstr>
      <vt:lpstr>Service d’inspection</vt:lpstr>
      <vt:lpstr>Service d’inspection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de la législation Suisse sur les denrées alimentaires</dc:title>
  <dc:creator>Cardinaux Yan</dc:creator>
  <cp:lastModifiedBy>pache</cp:lastModifiedBy>
  <cp:revision>75</cp:revision>
  <dcterms:created xsi:type="dcterms:W3CDTF">2014-09-07T08:59:02Z</dcterms:created>
  <dcterms:modified xsi:type="dcterms:W3CDTF">2020-08-26T07:43:25Z</dcterms:modified>
</cp:coreProperties>
</file>