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CDC-239A-4397-9CBF-23E2169FFD6C}" type="datetimeFigureOut">
              <a:rPr lang="fr-CH" smtClean="0"/>
              <a:t>05.07.2021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DC3-91DF-49D3-A5C2-564CAFE81F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531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CDC-239A-4397-9CBF-23E2169FFD6C}" type="datetimeFigureOut">
              <a:rPr lang="fr-CH" smtClean="0"/>
              <a:t>05.07.2021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DC3-91DF-49D3-A5C2-564CAFE81F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4852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CDC-239A-4397-9CBF-23E2169FFD6C}" type="datetimeFigureOut">
              <a:rPr lang="fr-CH" smtClean="0"/>
              <a:t>05.07.2021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DC3-91DF-49D3-A5C2-564CAFE81F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9927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CDC-239A-4397-9CBF-23E2169FFD6C}" type="datetimeFigureOut">
              <a:rPr lang="fr-CH" smtClean="0"/>
              <a:t>05.07.2021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DC3-91DF-49D3-A5C2-564CAFE81F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195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CDC-239A-4397-9CBF-23E2169FFD6C}" type="datetimeFigureOut">
              <a:rPr lang="fr-CH" smtClean="0"/>
              <a:t>05.07.2021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DC3-91DF-49D3-A5C2-564CAFE81F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139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CDC-239A-4397-9CBF-23E2169FFD6C}" type="datetimeFigureOut">
              <a:rPr lang="fr-CH" smtClean="0"/>
              <a:t>05.07.2021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DC3-91DF-49D3-A5C2-564CAFE81F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320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CDC-239A-4397-9CBF-23E2169FFD6C}" type="datetimeFigureOut">
              <a:rPr lang="fr-CH" smtClean="0"/>
              <a:t>05.07.2021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DC3-91DF-49D3-A5C2-564CAFE81F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2620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CDC-239A-4397-9CBF-23E2169FFD6C}" type="datetimeFigureOut">
              <a:rPr lang="fr-CH" smtClean="0"/>
              <a:t>05.07.2021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DC3-91DF-49D3-A5C2-564CAFE81F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483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CDC-239A-4397-9CBF-23E2169FFD6C}" type="datetimeFigureOut">
              <a:rPr lang="fr-CH" smtClean="0"/>
              <a:t>05.07.2021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DC3-91DF-49D3-A5C2-564CAFE81F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605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CDC-239A-4397-9CBF-23E2169FFD6C}" type="datetimeFigureOut">
              <a:rPr lang="fr-CH" smtClean="0"/>
              <a:t>05.07.2021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DC3-91DF-49D3-A5C2-564CAFE81F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609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CDC-239A-4397-9CBF-23E2169FFD6C}" type="datetimeFigureOut">
              <a:rPr lang="fr-CH" smtClean="0"/>
              <a:t>05.07.2021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DC3-91DF-49D3-A5C2-564CAFE81F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011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CCDC-239A-4397-9CBF-23E2169FFD6C}" type="datetimeFigureOut">
              <a:rPr lang="fr-CH" smtClean="0"/>
              <a:t>05.07.2021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4EDC3-91DF-49D3-A5C2-564CAFE81F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88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5" y="261255"/>
            <a:ext cx="11129554" cy="65220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206" y="-78379"/>
            <a:ext cx="9144000" cy="1898877"/>
          </a:xfrm>
        </p:spPr>
        <p:txBody>
          <a:bodyPr>
            <a:normAutofit/>
          </a:bodyPr>
          <a:lstStyle/>
          <a:p>
            <a:r>
              <a:rPr lang="fr-C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TENUE DU                  CUISINIER / DE LA CUISINIERE</a:t>
            </a:r>
            <a:endParaRPr lang="fr-C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519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5869" y="305297"/>
            <a:ext cx="4655496" cy="8867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CH" dirty="0" smtClean="0"/>
              <a:t>Hygiène corporelle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53788" y="1472558"/>
            <a:ext cx="4543697" cy="577941"/>
          </a:xfrm>
        </p:spPr>
        <p:txBody>
          <a:bodyPr/>
          <a:lstStyle/>
          <a:p>
            <a:r>
              <a:rPr lang="fr-CH" sz="2400" dirty="0" smtClean="0"/>
              <a:t>C’est l’hygiène de la personne. </a:t>
            </a:r>
          </a:p>
          <a:p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282264" y="3711162"/>
            <a:ext cx="940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Objectif: éviter de contaminer les produits que l’on traite ou les surfaces, matériels que l’on utilise.</a:t>
            </a:r>
          </a:p>
          <a:p>
            <a:r>
              <a:rPr lang="fr-CH" dirty="0" smtClean="0"/>
              <a:t>Les mains sont les principales sources de contamination.</a:t>
            </a:r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487679" y="2950017"/>
            <a:ext cx="7907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Il est important de se laver les mains avant de commencer à travailler en cuisine.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1777" y="2219906"/>
            <a:ext cx="595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Hygiène du corps en général. Mais les mains sont une priorité.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282264" y="4561489"/>
            <a:ext cx="6414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On doit éviter de traiter différentes matières premières en passant</a:t>
            </a:r>
          </a:p>
          <a:p>
            <a:r>
              <a:rPr lang="fr-CH" dirty="0" smtClean="0"/>
              <a:t> de l’une à l’autre sans se laver les mains.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374243" y="5578589"/>
            <a:ext cx="642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On doit utiliser les cuillères afin de goûter les mets que l’on cuisine.</a:t>
            </a:r>
            <a:endParaRPr lang="fr-CH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255" y="184464"/>
            <a:ext cx="3219346" cy="331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938" y="4749306"/>
            <a:ext cx="2508821" cy="18795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671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024235"/>
          </a:xfrm>
          <a:solidFill>
            <a:srgbClr val="FF0000"/>
          </a:solidFill>
        </p:spPr>
        <p:txBody>
          <a:bodyPr/>
          <a:lstStyle/>
          <a:p>
            <a:r>
              <a:rPr lang="fr-CH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que l’on doit absolument éviter</a:t>
            </a:r>
            <a:r>
              <a:rPr lang="fr-CH" dirty="0" smtClean="0">
                <a:solidFill>
                  <a:schemeClr val="bg1">
                    <a:lumMod val="95000"/>
                  </a:schemeClr>
                </a:solidFill>
              </a:rPr>
              <a:t>!</a:t>
            </a:r>
            <a:endParaRPr lang="fr-CH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smtClean="0"/>
              <a:t>Bijoux, montres, etc.</a:t>
            </a:r>
          </a:p>
          <a:p>
            <a:pPr marL="0" indent="0">
              <a:buNone/>
            </a:pPr>
            <a:r>
              <a:rPr lang="fr-CH" dirty="0" smtClean="0"/>
              <a:t>Vernis à ongle, faux ongles, etc</a:t>
            </a:r>
            <a:r>
              <a:rPr lang="fr-CH" dirty="0"/>
              <a:t>.</a:t>
            </a: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Fumer en cuisine pendant la production</a:t>
            </a:r>
            <a:endParaRPr lang="fr-CH" dirty="0"/>
          </a:p>
          <a:p>
            <a:pPr marL="0" indent="0">
              <a:buNone/>
            </a:pPr>
            <a:r>
              <a:rPr lang="fr-CH" dirty="0" smtClean="0"/>
              <a:t>Utiliser les plans de travail comme banc</a:t>
            </a:r>
          </a:p>
          <a:p>
            <a:pPr marL="0" indent="0">
              <a:buNone/>
            </a:pPr>
            <a:r>
              <a:rPr lang="fr-CH" dirty="0" smtClean="0"/>
              <a:t>Goûter avec les doigts, laisser la marchandise «trainer dehors»</a:t>
            </a:r>
          </a:p>
          <a:p>
            <a:pPr marL="0" indent="0">
              <a:buNone/>
            </a:pPr>
            <a:r>
              <a:rPr lang="fr-CH" dirty="0" smtClean="0"/>
              <a:t>Courir et s’amuser en cuisine. On doit rester sérieux et concentré.</a:t>
            </a:r>
          </a:p>
          <a:p>
            <a:pPr marL="0" indent="0">
              <a:buNone/>
            </a:pPr>
            <a:r>
              <a:rPr lang="fr-CH" dirty="0" smtClean="0"/>
              <a:t>Pour rappel, la cuisine est un lieu dangereux si l’on ne respecte pas les mesures de sécurité. (Coupures, brûlures, glissades, etc.)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241" y="1389360"/>
            <a:ext cx="21398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1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795" y="4465245"/>
            <a:ext cx="2793274" cy="1325563"/>
          </a:xfrm>
        </p:spPr>
        <p:txBody>
          <a:bodyPr/>
          <a:lstStyle/>
          <a:p>
            <a:r>
              <a:rPr lang="fr-CH" dirty="0" smtClean="0"/>
              <a:t>LA TOQUE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2782">
            <a:off x="572818" y="1525176"/>
            <a:ext cx="4513512" cy="29281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564" y="281586"/>
            <a:ext cx="2143125" cy="21431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431" y="3550087"/>
            <a:ext cx="2857500" cy="2857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486" y="365125"/>
            <a:ext cx="2143125" cy="2143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14262" y="293505"/>
            <a:ext cx="2472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4400" dirty="0" smtClean="0"/>
              <a:t>LE CALOT </a:t>
            </a:r>
            <a:endParaRPr lang="fr-CH" sz="4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185048" y="2784565"/>
            <a:ext cx="3823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dirty="0" smtClean="0"/>
              <a:t>LA CHARLOTTE</a:t>
            </a:r>
            <a:endParaRPr lang="fr-CH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4893209" y="4465245"/>
            <a:ext cx="357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En général, en coton ou en papier.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5545028" y="5376484"/>
            <a:ext cx="187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Coton: nettoyable</a:t>
            </a:r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>
            <a:off x="5714215" y="4978837"/>
            <a:ext cx="153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Papier: jetable</a:t>
            </a:r>
            <a:endParaRPr lang="fr-CH" dirty="0"/>
          </a:p>
        </p:txBody>
      </p:sp>
      <p:sp>
        <p:nvSpPr>
          <p:cNvPr id="13" name="ZoneTexte 12"/>
          <p:cNvSpPr txBox="1"/>
          <p:nvPr/>
        </p:nvSpPr>
        <p:spPr>
          <a:xfrm>
            <a:off x="1519383" y="6148049"/>
            <a:ext cx="604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Objectif: Protéger la tête mais aussi protéger la cuisine d’une  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7866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73731" cy="1325563"/>
          </a:xfrm>
        </p:spPr>
        <p:txBody>
          <a:bodyPr/>
          <a:lstStyle/>
          <a:p>
            <a:r>
              <a:rPr lang="fr-CH" dirty="0" smtClean="0"/>
              <a:t>LE TOUR DE COU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745" y="2984454"/>
            <a:ext cx="2143125" cy="21431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369" y="1312816"/>
            <a:ext cx="3083243" cy="30832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915791" y="4026727"/>
            <a:ext cx="2745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En règle générale en coton.</a:t>
            </a:r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6405965" y="4758247"/>
            <a:ext cx="331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Objectif: Stopper la transpiration.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5915791" y="5590903"/>
            <a:ext cx="4667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Pas obligatoire au cours pratique mais conseillé.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215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1995" y="521880"/>
            <a:ext cx="2497184" cy="1325563"/>
          </a:xfrm>
        </p:spPr>
        <p:txBody>
          <a:bodyPr/>
          <a:lstStyle/>
          <a:p>
            <a:r>
              <a:rPr lang="fr-CH" dirty="0" smtClean="0"/>
              <a:t>LA VESTE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313" y="2540743"/>
            <a:ext cx="3030992" cy="30309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3" y="1576546"/>
            <a:ext cx="1952625" cy="23431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604" y="761694"/>
            <a:ext cx="3188484" cy="32738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6656" y="4328160"/>
            <a:ext cx="237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En coton de préférence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235400" y="4921290"/>
            <a:ext cx="287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Manches longues ou courtes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1007918" y="5671067"/>
            <a:ext cx="132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Bien fermée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3413150" y="5925401"/>
            <a:ext cx="48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Objectif: Protection de la partie haute et des bras.</a:t>
            </a:r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7550330" y="3143794"/>
            <a:ext cx="223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Veste de compétition.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8480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TABLIER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675" y="1782671"/>
            <a:ext cx="3954099" cy="39540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69" y="365125"/>
            <a:ext cx="3815989" cy="381598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92184" y="5651863"/>
            <a:ext cx="3892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dirty="0" smtClean="0"/>
              <a:t>SANS BAVETTE</a:t>
            </a:r>
            <a:endParaRPr lang="fr-CH" sz="4400" dirty="0"/>
          </a:p>
        </p:txBody>
      </p:sp>
      <p:sp>
        <p:nvSpPr>
          <p:cNvPr id="9" name="ZoneTexte 8"/>
          <p:cNvSpPr txBox="1"/>
          <p:nvPr/>
        </p:nvSpPr>
        <p:spPr>
          <a:xfrm>
            <a:off x="6490889" y="4181114"/>
            <a:ext cx="3540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400" dirty="0" smtClean="0"/>
              <a:t>AVEC BAVETTE</a:t>
            </a:r>
            <a:endParaRPr lang="fr-CH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6017826" y="4950555"/>
            <a:ext cx="312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En coton, avec ou sans bavette.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5569973" y="5376147"/>
            <a:ext cx="5783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La bavette sert à protéger la veste lors de travaux salissants.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194425" y="1320024"/>
            <a:ext cx="709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Il sert à protéger de la chaleur, des brûlures dues aux liquides chauds, etc.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7576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315" y="193301"/>
            <a:ext cx="3523706" cy="1325563"/>
          </a:xfrm>
        </p:spPr>
        <p:txBody>
          <a:bodyPr/>
          <a:lstStyle/>
          <a:p>
            <a:r>
              <a:rPr lang="fr-CH" dirty="0" smtClean="0"/>
              <a:t>LE PANTALON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64882">
            <a:off x="1620454" y="1764308"/>
            <a:ext cx="4007031" cy="40070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3084">
            <a:off x="6573507" y="808767"/>
            <a:ext cx="4085409" cy="40854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77132" y="4720045"/>
            <a:ext cx="2075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En coton si possible</a:t>
            </a:r>
            <a:endParaRPr lang="fr-CH" dirty="0"/>
          </a:p>
        </p:txBody>
      </p:sp>
      <p:sp>
        <p:nvSpPr>
          <p:cNvPr id="5" name="ZoneTexte 4"/>
          <p:cNvSpPr txBox="1"/>
          <p:nvPr/>
        </p:nvSpPr>
        <p:spPr>
          <a:xfrm>
            <a:off x="4702112" y="5218698"/>
            <a:ext cx="430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Avec ou sans motifs, de différentes couleurs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273314" y="1149532"/>
            <a:ext cx="478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Sert à protéger depuis la taille jusqu’aux chevilles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4702112" y="5717351"/>
            <a:ext cx="335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Evite les brûlures, salissures, etc…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6143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46417" cy="1325563"/>
          </a:xfrm>
        </p:spPr>
        <p:txBody>
          <a:bodyPr/>
          <a:lstStyle/>
          <a:p>
            <a:r>
              <a:rPr lang="fr-CH" dirty="0" smtClean="0"/>
              <a:t>LE TORCHON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392" y="636736"/>
            <a:ext cx="2850791" cy="28507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5301">
            <a:off x="876698" y="1720303"/>
            <a:ext cx="2832872" cy="328016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869576" y="3587931"/>
            <a:ext cx="5965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dirty="0" smtClean="0"/>
              <a:t>PAPIER A USAGE UNIQUE</a:t>
            </a:r>
            <a:endParaRPr lang="fr-CH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339634" y="5153909"/>
            <a:ext cx="5722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Sert à manipuler les ustensiles, matériels de cuisine chauds</a:t>
            </a:r>
          </a:p>
          <a:p>
            <a:pPr algn="ctr"/>
            <a:r>
              <a:rPr lang="fr-CH" dirty="0" smtClean="0"/>
              <a:t>et non à essuyer le plan de travail ou les mains</a:t>
            </a:r>
          </a:p>
          <a:p>
            <a:pPr algn="ctr"/>
            <a:r>
              <a:rPr lang="fr-CH" dirty="0" smtClean="0"/>
              <a:t>au même titre que le tablier.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7167154" y="4457776"/>
            <a:ext cx="4121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On essuie, on jette</a:t>
            </a:r>
          </a:p>
          <a:p>
            <a:pPr algn="ctr"/>
            <a:r>
              <a:rPr lang="fr-CH" dirty="0" smtClean="0"/>
              <a:t>Garanti une hygiène optimale</a:t>
            </a:r>
          </a:p>
          <a:p>
            <a:pPr algn="ctr"/>
            <a:r>
              <a:rPr lang="fr-CH" dirty="0" smtClean="0"/>
              <a:t>Pas de risques de contaminations croisées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3439938" y="3583321"/>
            <a:ext cx="157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Matière: coton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6705600" y="5869577"/>
            <a:ext cx="484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Les pâtes humides, si elles sont mal utilisées sont </a:t>
            </a:r>
          </a:p>
          <a:p>
            <a:pPr algn="ctr"/>
            <a:r>
              <a:rPr lang="fr-CH" dirty="0" smtClean="0"/>
              <a:t>des nids à microbes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7395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25686" cy="1325563"/>
          </a:xfrm>
        </p:spPr>
        <p:txBody>
          <a:bodyPr/>
          <a:lstStyle/>
          <a:p>
            <a:r>
              <a:rPr lang="fr-CH" dirty="0" smtClean="0"/>
              <a:t>LES CHAUSSURES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35" y="2313827"/>
            <a:ext cx="2201091" cy="22010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517" y="2313827"/>
            <a:ext cx="2124891" cy="192297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48640" y="5138057"/>
            <a:ext cx="22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En cuir ou synthétique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2586446" y="6181130"/>
            <a:ext cx="596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Fermées de préférences afin d’avoir une protection maximum.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918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129" y="426176"/>
            <a:ext cx="2971800" cy="36195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61669" y="704372"/>
            <a:ext cx="820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La tenue de cuisine doit être changée dès qu’elle est sale dans la mesure du possible.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1248" y="2721941"/>
            <a:ext cx="847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Elle doit être adaptée à la taille de celui ou celle qui la porte pour des raisons de sécurité</a:t>
            </a:r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601248" y="3909570"/>
            <a:ext cx="418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Pourquoi est-elle généralement en coton ?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1338593" y="4540807"/>
            <a:ext cx="9773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Afin de garantir une meilleure hygiène (- de transpiration que synthétique), meilleure respiration(peau)</a:t>
            </a:r>
          </a:p>
          <a:p>
            <a:r>
              <a:rPr lang="fr-CH" dirty="0" smtClean="0"/>
              <a:t>Et une sécurité accrue en cas de brûlure/feu (le synthétique fond et colle à la peau) .</a:t>
            </a:r>
          </a:p>
          <a:p>
            <a:r>
              <a:rPr lang="fr-CH" dirty="0" smtClean="0"/>
              <a:t>De plus, les tissus synthétiques s’enflamment très vite.</a:t>
            </a:r>
            <a:endParaRPr lang="fr-CH" dirty="0"/>
          </a:p>
        </p:txBody>
      </p:sp>
      <p:sp>
        <p:nvSpPr>
          <p:cNvPr id="2" name="Rectangle 1"/>
          <p:cNvSpPr/>
          <p:nvPr/>
        </p:nvSpPr>
        <p:spPr>
          <a:xfrm>
            <a:off x="1972655" y="1522669"/>
            <a:ext cx="424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Elle est un élément de l’hygiène en </a:t>
            </a:r>
            <a:r>
              <a:rPr lang="fr-CH" dirty="0" smtClean="0"/>
              <a:t>cuisine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174968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527</Words>
  <Application>Microsoft Office PowerPoint</Application>
  <PresentationFormat>Grand écran</PresentationFormat>
  <Paragraphs>67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LA TENUE DU                  CUISINIER / DE LA CUISINIERE</vt:lpstr>
      <vt:lpstr>LA TOQUE</vt:lpstr>
      <vt:lpstr>LE TOUR DE COU</vt:lpstr>
      <vt:lpstr>LA VESTE</vt:lpstr>
      <vt:lpstr>LE TABLIER</vt:lpstr>
      <vt:lpstr>LE PANTALON</vt:lpstr>
      <vt:lpstr>LE TORCHON</vt:lpstr>
      <vt:lpstr>LES CHAUSSURES</vt:lpstr>
      <vt:lpstr>Présentation PowerPoint</vt:lpstr>
      <vt:lpstr>Hygiène corporelle</vt:lpstr>
      <vt:lpstr>Ce que l’on doit absolument éviter!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TENUE DE CUISINIER</dc:title>
  <dc:creator>Frédéric Ledoux</dc:creator>
  <cp:lastModifiedBy>Philippe Pache</cp:lastModifiedBy>
  <cp:revision>20</cp:revision>
  <dcterms:created xsi:type="dcterms:W3CDTF">2013-08-05T12:31:27Z</dcterms:created>
  <dcterms:modified xsi:type="dcterms:W3CDTF">2021-07-05T12:00:26Z</dcterms:modified>
</cp:coreProperties>
</file>