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5"/>
  </p:notesMasterIdLst>
  <p:sldIdLst>
    <p:sldId id="256" r:id="rId2"/>
    <p:sldId id="259" r:id="rId3"/>
    <p:sldId id="265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61" r:id="rId12"/>
    <p:sldId id="266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20" y="-1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26.01.15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lundi, 26 janvier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lundi, 26 janvier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lundi, 26 janvier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2.jpg"/><Relationship Id="rId5" Type="http://schemas.openxmlformats.org/officeDocument/2006/relationships/image" Target="../media/image6.jpg"/><Relationship Id="rId6" Type="http://schemas.openxmlformats.org/officeDocument/2006/relationships/image" Target="../media/image26.jpg"/><Relationship Id="rId7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Pâte feuilletée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Demi-lune feuilletée au pav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90" y="3139468"/>
            <a:ext cx="2946123" cy="2415403"/>
          </a:xfrm>
          <a:prstGeom prst="rect">
            <a:avLst/>
          </a:prstGeom>
        </p:spPr>
      </p:pic>
      <p:pic>
        <p:nvPicPr>
          <p:cNvPr id="7" name="Image 6" descr="pate_feuillet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0" y="540746"/>
            <a:ext cx="1724689" cy="1632706"/>
          </a:xfrm>
          <a:prstGeom prst="rect">
            <a:avLst/>
          </a:prstGeom>
        </p:spPr>
      </p:pic>
      <p:pic>
        <p:nvPicPr>
          <p:cNvPr id="8" name="Image 7" descr="recette_pate_feuillete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13" y="540746"/>
            <a:ext cx="2451512" cy="1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Préparation de la </a:t>
            </a:r>
            <a:br>
              <a:rPr lang="fr-FR" b="1" dirty="0" smtClean="0"/>
            </a:br>
            <a:r>
              <a:rPr lang="fr-FR" b="1" dirty="0" smtClean="0"/>
              <a:t>pâte feuilletée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05648"/>
            <a:ext cx="3566160" cy="412613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Entreposer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En raison de l’</a:t>
            </a:r>
            <a:r>
              <a:rPr lang="fr-FR" sz="1800" b="1" dirty="0" smtClean="0"/>
              <a:t>acidification</a:t>
            </a:r>
            <a:r>
              <a:rPr lang="fr-FR" sz="1800" dirty="0" smtClean="0"/>
              <a:t>, les pâtes feuilletées, comme les autres pâtes d’ailleurs, ne devraient pas être </a:t>
            </a:r>
            <a:r>
              <a:rPr lang="fr-FR" sz="1800" b="1" dirty="0" smtClean="0"/>
              <a:t>conservées</a:t>
            </a:r>
            <a:r>
              <a:rPr lang="fr-FR" sz="1800" dirty="0" smtClean="0"/>
              <a:t> trop longtemps au réfrigérateur (5°C)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Si elles attendent trop longtemps, les pâtes subissent une modification oxydative qui les rend </a:t>
            </a:r>
            <a:r>
              <a:rPr lang="fr-FR" sz="1800" b="1" dirty="0" smtClean="0"/>
              <a:t>grises</a:t>
            </a:r>
            <a:r>
              <a:rPr lang="fr-FR" sz="1800" dirty="0" smtClean="0"/>
              <a:t> et </a:t>
            </a:r>
            <a:r>
              <a:rPr lang="fr-FR" sz="1800" b="1" dirty="0" smtClean="0"/>
              <a:t>peu appétissantes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Bien </a:t>
            </a:r>
            <a:r>
              <a:rPr lang="fr-FR" sz="1800" b="1" dirty="0" smtClean="0"/>
              <a:t>emballés</a:t>
            </a:r>
            <a:r>
              <a:rPr lang="fr-FR" sz="1800" dirty="0" smtClean="0"/>
              <a:t>, les pâtes feuilletées et les produits en pâte feuilletée crus se </a:t>
            </a:r>
            <a:r>
              <a:rPr lang="fr-FR" sz="1800" b="1" dirty="0" smtClean="0"/>
              <a:t>congèlent </a:t>
            </a:r>
            <a:r>
              <a:rPr lang="fr-FR" sz="1800" dirty="0" smtClean="0"/>
              <a:t>très bien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img_4907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73" b="-32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67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Elaboration </a:t>
            </a:r>
            <a:r>
              <a:rPr lang="fr-FR" b="1" dirty="0" smtClean="0"/>
              <a:t>d’une </a:t>
            </a:r>
            <a:br>
              <a:rPr lang="fr-FR" b="1" dirty="0" smtClean="0"/>
            </a:br>
            <a:r>
              <a:rPr lang="fr-FR" b="1" dirty="0" smtClean="0"/>
              <a:t>pâte feuilletée allemande	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179910"/>
              </p:ext>
            </p:extLst>
          </p:nvPr>
        </p:nvGraphicFramePr>
        <p:xfrm>
          <a:off x="511678" y="2151224"/>
          <a:ext cx="8126295" cy="3792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Sorte de pâte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Activités de base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Pâte feuilletée allemande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Mélanger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soigneusement la farine et le beurre en les frottant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l’eau salée et travailler en une pâte lisse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Couvrir la 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détrempe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et laisser reposer 30 minutes au réfrigérateur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Abaisser la détrempe en un rectangle régulier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Répartir le corps gras au milieu du rectangle de la pâte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Rabattre la pâte des côtés vers le milieu du corps gras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fr-F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A)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Abaisser en un rectangle allongé de 2 cm d’épaisseur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B)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Rabattre les extrémités de la pâte vers le milieu de manière à ce qu’elles se touchent et forment une jonction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C)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Plier encore une fois à la jonction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D)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Laisser reposer au réfrigérateur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fr-F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Répéter encore 3 fois les étapes 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A, B, C et D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98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880428"/>
            <a:ext cx="3566160" cy="453259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Préparation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Pour la pâte feuilletée allemande, il est important de </a:t>
            </a:r>
            <a:r>
              <a:rPr lang="fr-FR" sz="1800" b="1" dirty="0" smtClean="0"/>
              <a:t>pétrir</a:t>
            </a:r>
            <a:r>
              <a:rPr lang="fr-FR" sz="1800" dirty="0" smtClean="0"/>
              <a:t> suffisamment jusqu’à ce qu’elle se sépare facilement de la main</a:t>
            </a:r>
          </a:p>
          <a:p>
            <a:pPr marL="0" indent="0">
              <a:spcBef>
                <a:spcPts val="600"/>
              </a:spcBef>
              <a:buNone/>
            </a:pPr>
            <a:endParaRPr lang="fr-FR" sz="1800" dirty="0" smtClean="0"/>
          </a:p>
          <a:p>
            <a:pPr>
              <a:spcBef>
                <a:spcPts val="600"/>
              </a:spcBef>
            </a:pPr>
            <a:r>
              <a:rPr lang="fr-FR" sz="1800" dirty="0" smtClean="0"/>
              <a:t>Le nombre de </a:t>
            </a:r>
            <a:r>
              <a:rPr lang="fr-FR" sz="1800" b="1" dirty="0" smtClean="0"/>
              <a:t>tours</a:t>
            </a:r>
            <a:r>
              <a:rPr lang="fr-FR" sz="1800" dirty="0" smtClean="0"/>
              <a:t> dépend de la quantité de graisse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fr-FR" sz="1800" b="1" i="1" dirty="0" smtClean="0"/>
              <a:t>Peu de graisse : peu de tours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fr-FR" sz="1800" b="1" i="1" dirty="0" err="1" smtClean="0"/>
              <a:t>Bcp</a:t>
            </a:r>
            <a:r>
              <a:rPr lang="fr-FR" sz="1800" b="1" i="1" dirty="0" smtClean="0"/>
              <a:t> de graisse : plus de tours</a:t>
            </a:r>
          </a:p>
          <a:p>
            <a:pPr marL="0" indent="0">
              <a:spcBef>
                <a:spcPts val="600"/>
              </a:spcBef>
              <a:buNone/>
            </a:pPr>
            <a:endParaRPr lang="fr-FR" sz="1800" b="1" i="1" dirty="0" smtClean="0"/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fr-FR" sz="1800" dirty="0" smtClean="0"/>
              <a:t>Pour 1.000 kg de farine on compte :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fr-FR" sz="1800" b="1" i="1" dirty="0" smtClean="0"/>
              <a:t>0.500 kg de corps gras : 3 tours doubles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fr-FR" sz="1800" b="1" i="1" dirty="0" smtClean="0"/>
              <a:t>0.600 à 0.700 kg de corps gras : 4 tours doubles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pate-feuilletee-pur-beurre-64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r="159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823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762016"/>
            <a:ext cx="3566160" cy="4731506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Avant le </a:t>
            </a:r>
            <a:r>
              <a:rPr lang="fr-FR" sz="1800" dirty="0" err="1" smtClean="0"/>
              <a:t>tourage</a:t>
            </a:r>
            <a:r>
              <a:rPr lang="fr-FR" sz="1800" dirty="0" smtClean="0"/>
              <a:t>, le </a:t>
            </a:r>
            <a:r>
              <a:rPr lang="fr-FR" sz="1800" b="1" dirty="0" smtClean="0"/>
              <a:t>beurre</a:t>
            </a:r>
            <a:r>
              <a:rPr lang="fr-FR" sz="1800" dirty="0" smtClean="0"/>
              <a:t> et la </a:t>
            </a:r>
            <a:r>
              <a:rPr lang="fr-FR" sz="1800" b="1" dirty="0" smtClean="0"/>
              <a:t>détrempe </a:t>
            </a:r>
            <a:r>
              <a:rPr lang="fr-FR" sz="1800" dirty="0" smtClean="0"/>
              <a:t>doivent être bien frais et travaillés dans un local frais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N’employer que des </a:t>
            </a:r>
            <a:r>
              <a:rPr lang="fr-FR" sz="1800" b="1" dirty="0" smtClean="0"/>
              <a:t>instruments tranchants </a:t>
            </a:r>
            <a:r>
              <a:rPr lang="fr-FR" sz="1800" dirty="0" smtClean="0"/>
              <a:t>pour découper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Ne pas </a:t>
            </a:r>
            <a:r>
              <a:rPr lang="fr-FR" sz="1800" b="1" dirty="0" smtClean="0"/>
              <a:t>graisser </a:t>
            </a:r>
            <a:r>
              <a:rPr lang="fr-FR" sz="1800" dirty="0" smtClean="0"/>
              <a:t>les plaques à gâteau, juste les humidifier avec de l’eau ou utiliser des toiles pâtissières </a:t>
            </a:r>
            <a:r>
              <a:rPr lang="fr-FR" sz="1800" dirty="0" err="1" smtClean="0"/>
              <a:t>Silpat</a:t>
            </a:r>
            <a:endParaRPr lang="fr-FR" sz="1800" dirty="0" smtClean="0"/>
          </a:p>
          <a:p>
            <a:pPr>
              <a:spcBef>
                <a:spcPts val="600"/>
              </a:spcBef>
            </a:pPr>
            <a:r>
              <a:rPr lang="fr-FR" sz="1800" dirty="0" smtClean="0"/>
              <a:t>Laisser </a:t>
            </a:r>
            <a:r>
              <a:rPr lang="fr-FR" sz="1800" b="1" dirty="0" smtClean="0"/>
              <a:t>reposer </a:t>
            </a:r>
            <a:r>
              <a:rPr lang="fr-FR" sz="1800" dirty="0" smtClean="0"/>
              <a:t>les pâtisseries en pâte feuilletée au frais avant d’enfourner</a:t>
            </a:r>
          </a:p>
          <a:p>
            <a:pPr>
              <a:spcBef>
                <a:spcPts val="600"/>
              </a:spcBef>
            </a:pPr>
            <a:r>
              <a:rPr lang="fr-FR" sz="1800" b="1" dirty="0" smtClean="0"/>
              <a:t>Enfourner </a:t>
            </a:r>
            <a:r>
              <a:rPr lang="fr-FR" sz="1800" dirty="0" smtClean="0"/>
              <a:t>à haute température et poursuivre la cuisson en abaissant la chaleur</a:t>
            </a:r>
          </a:p>
          <a:p>
            <a:pPr>
              <a:spcBef>
                <a:spcPts val="600"/>
              </a:spcBef>
            </a:pPr>
            <a:r>
              <a:rPr lang="fr-FR" sz="1800" b="1" dirty="0" smtClean="0"/>
              <a:t>Débuter</a:t>
            </a:r>
            <a:r>
              <a:rPr lang="fr-FR" sz="1800" dirty="0" smtClean="0"/>
              <a:t> la cuisson des bouchées avec une adjonction de vapeur</a:t>
            </a:r>
          </a:p>
          <a:p>
            <a:pPr>
              <a:spcBef>
                <a:spcPts val="600"/>
              </a:spcBef>
            </a:pPr>
            <a:r>
              <a:rPr lang="fr-FR" sz="1800" b="1" dirty="0" smtClean="0"/>
              <a:t>Pratiquer</a:t>
            </a:r>
            <a:r>
              <a:rPr lang="fr-FR" sz="1800" dirty="0" smtClean="0"/>
              <a:t> des petites ouvertures, à la roulette ou avec une fourchette, dans la pâte feuilletée qui ne doit pas trop monter. On peut aussi utiliser de la pâte demi-feuilletée ou des restes de pâte feuilletée dans ce cas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Toujours </a:t>
            </a:r>
            <a:r>
              <a:rPr lang="fr-FR" sz="1800" b="1" dirty="0" smtClean="0"/>
              <a:t>décongeler</a:t>
            </a:r>
            <a:r>
              <a:rPr lang="fr-FR" sz="1800" dirty="0" smtClean="0"/>
              <a:t> d’abord au réfrigérateur la pâte feuilletée congelée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pate-feuillete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2" r="198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592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05648"/>
            <a:ext cx="3566160" cy="412613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Sources d’erreur</a:t>
            </a:r>
          </a:p>
          <a:p>
            <a:pPr>
              <a:spcBef>
                <a:spcPts val="800"/>
              </a:spcBef>
            </a:pPr>
            <a:r>
              <a:rPr lang="fr-FR" sz="1600" b="1" i="1" u="sng" dirty="0" smtClean="0"/>
              <a:t>La graisse coule :</a:t>
            </a:r>
            <a:r>
              <a:rPr lang="fr-FR" sz="1600" dirty="0" smtClean="0"/>
              <a:t> pâte trop peu </a:t>
            </a:r>
            <a:r>
              <a:rPr lang="fr-FR" sz="1600" dirty="0" err="1" smtClean="0"/>
              <a:t>tourée</a:t>
            </a:r>
            <a:endParaRPr lang="fr-FR" sz="1600" dirty="0" smtClean="0"/>
          </a:p>
          <a:p>
            <a:pPr>
              <a:spcBef>
                <a:spcPts val="800"/>
              </a:spcBef>
            </a:pPr>
            <a:r>
              <a:rPr lang="fr-FR" sz="1600" b="1" i="1" u="sng" dirty="0" smtClean="0"/>
              <a:t>La pâte se rétracte :</a:t>
            </a:r>
            <a:r>
              <a:rPr lang="fr-FR" sz="1600" dirty="0" smtClean="0"/>
              <a:t> détrempe trop peu pétrie, tours qui se suivent trop rapidement l’un après l’autre, pâte </a:t>
            </a:r>
            <a:r>
              <a:rPr lang="fr-FR" sz="1600" dirty="0" err="1" smtClean="0"/>
              <a:t>tourée</a:t>
            </a:r>
            <a:r>
              <a:rPr lang="fr-FR" sz="1600" dirty="0" smtClean="0"/>
              <a:t> ou abaissée unilatéralement, phases de repos trop courtes</a:t>
            </a:r>
          </a:p>
          <a:p>
            <a:pPr>
              <a:spcBef>
                <a:spcPts val="800"/>
              </a:spcBef>
            </a:pPr>
            <a:r>
              <a:rPr lang="fr-FR" sz="1600" b="1" i="1" u="sng" dirty="0" smtClean="0"/>
              <a:t>La pâte a trop peu levé :</a:t>
            </a:r>
            <a:r>
              <a:rPr lang="fr-FR" sz="1600" dirty="0" smtClean="0"/>
              <a:t> </a:t>
            </a:r>
            <a:r>
              <a:rPr lang="fr-FR" sz="1600" dirty="0" err="1" smtClean="0"/>
              <a:t>tourée</a:t>
            </a:r>
            <a:r>
              <a:rPr lang="fr-FR" sz="1600" dirty="0" smtClean="0"/>
              <a:t> trop fine ou encore trop froide, </a:t>
            </a:r>
            <a:r>
              <a:rPr lang="fr-FR" sz="1600" dirty="0" err="1" smtClean="0"/>
              <a:t>âte</a:t>
            </a:r>
            <a:r>
              <a:rPr lang="fr-FR" sz="1600" dirty="0" smtClean="0"/>
              <a:t> stockée trop longtemps, four pas assez chaud</a:t>
            </a:r>
            <a:endParaRPr lang="fr-FR" sz="1600" dirty="0"/>
          </a:p>
        </p:txBody>
      </p:sp>
      <p:pic>
        <p:nvPicPr>
          <p:cNvPr id="3" name="Espace réservé du contenu 2" descr="erreur-suite-a-une-ruptu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0" b="-9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956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Elaboration </a:t>
            </a:r>
            <a:r>
              <a:rPr lang="fr-FR" b="1" dirty="0" smtClean="0"/>
              <a:t>d’une </a:t>
            </a:r>
            <a:br>
              <a:rPr lang="fr-FR" b="1" dirty="0" smtClean="0"/>
            </a:br>
            <a:r>
              <a:rPr lang="fr-FR" b="1" dirty="0" smtClean="0"/>
              <a:t>pâte demi-feuilletée 	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016781"/>
              </p:ext>
            </p:extLst>
          </p:nvPr>
        </p:nvGraphicFramePr>
        <p:xfrm>
          <a:off x="511678" y="1927618"/>
          <a:ext cx="8126295" cy="1588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Sorte de pâte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Activités de base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Pâte demi-feuilletée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Elle se prépare comme une pâte feuilletée allemande, mais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avec 3 tours doubles seulement</a:t>
                      </a:r>
                      <a:endParaRPr lang="fr-FR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Image 2" descr="ob_31f365_schem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71" y="3692200"/>
            <a:ext cx="5637864" cy="24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/>
              <a:t>Elaboration </a:t>
            </a:r>
            <a:r>
              <a:rPr lang="fr-FR" sz="4000" b="1" dirty="0" smtClean="0"/>
              <a:t>d’une pâte feuilletée rapide/hollandaise</a:t>
            </a:r>
            <a:r>
              <a:rPr lang="fr-FR" b="1" dirty="0" smtClean="0"/>
              <a:t>	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972445"/>
              </p:ext>
            </p:extLst>
          </p:nvPr>
        </p:nvGraphicFramePr>
        <p:xfrm>
          <a:off x="511678" y="1927618"/>
          <a:ext cx="8126295" cy="1659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Sorte de pâte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Activités de base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Pâte feuilletée rapide/hollandaise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Couper le corps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gras en dés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Mélanger rapidement la farine, le corps gras et l’eau salée en une pâte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Donner 4 tours doubles en laissant reposer brièvement entre deux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Laisser reposer au réfrigérateur avant de travailler la pâte</a:t>
                      </a:r>
                      <a:endParaRPr lang="fr-FR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21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397058"/>
            <a:ext cx="3566160" cy="224500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La pâte feuilletée peut aussi être confectionnée avec du </a:t>
            </a:r>
            <a:r>
              <a:rPr lang="fr-FR" sz="1800" b="1" dirty="0" smtClean="0"/>
              <a:t>beurre</a:t>
            </a:r>
            <a:r>
              <a:rPr lang="fr-FR" sz="1800" dirty="0" smtClean="0"/>
              <a:t> uniquement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Le beurre convient pour les pâtisseries en pâte feuilletée qui ne doivent pas trop lever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Nutrition-zoom-sur-le-beur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r="17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541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Friandises et </a:t>
            </a:r>
            <a:r>
              <a:rPr lang="fr-FR" b="1" dirty="0" err="1" smtClean="0"/>
              <a:t>amuse-bouches</a:t>
            </a:r>
            <a:r>
              <a:rPr lang="fr-FR" b="1" dirty="0" smtClean="0"/>
              <a:t> en pâte feuilletée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762016"/>
            <a:ext cx="3566160" cy="473150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Utiliser une pâte feuilletée qui ne </a:t>
            </a:r>
            <a:r>
              <a:rPr lang="fr-FR" sz="1800" b="1" dirty="0" smtClean="0"/>
              <a:t>lève</a:t>
            </a:r>
            <a:r>
              <a:rPr lang="fr-FR" sz="1800" dirty="0" smtClean="0"/>
              <a:t> pas trop</a:t>
            </a:r>
          </a:p>
          <a:p>
            <a:pPr>
              <a:spcBef>
                <a:spcPts val="600"/>
              </a:spcBef>
            </a:pPr>
            <a:r>
              <a:rPr lang="fr-FR" sz="1800" b="1" dirty="0" smtClean="0"/>
              <a:t>Abaisser</a:t>
            </a:r>
            <a:r>
              <a:rPr lang="fr-FR" sz="1800" dirty="0" smtClean="0"/>
              <a:t> la pâte entre 1.5 et 2 mm d’épaisseur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Avant d’</a:t>
            </a:r>
            <a:r>
              <a:rPr lang="fr-FR" sz="1800" b="1" dirty="0" smtClean="0"/>
              <a:t>enfourner</a:t>
            </a:r>
            <a:r>
              <a:rPr lang="fr-FR" sz="1800" dirty="0" smtClean="0"/>
              <a:t>, laisser </a:t>
            </a:r>
            <a:r>
              <a:rPr lang="fr-FR" sz="1800" b="1" dirty="0" smtClean="0"/>
              <a:t>reposer</a:t>
            </a:r>
            <a:r>
              <a:rPr lang="fr-FR" sz="1800" dirty="0" smtClean="0"/>
              <a:t> assez longtemps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Veiller à un </a:t>
            </a:r>
            <a:r>
              <a:rPr lang="fr-FR" sz="1800" b="1" dirty="0" smtClean="0"/>
              <a:t>choix </a:t>
            </a:r>
            <a:r>
              <a:rPr lang="fr-FR" sz="1800" dirty="0" smtClean="0"/>
              <a:t>diversifié</a:t>
            </a:r>
          </a:p>
          <a:p>
            <a:pPr>
              <a:spcBef>
                <a:spcPts val="600"/>
              </a:spcBef>
            </a:pPr>
            <a:r>
              <a:rPr lang="fr-FR" sz="1800" dirty="0"/>
              <a:t>Préparer toutes les sortes de la même </a:t>
            </a:r>
            <a:r>
              <a:rPr lang="fr-FR" sz="1800" b="1" dirty="0"/>
              <a:t>taille </a:t>
            </a:r>
            <a:r>
              <a:rPr lang="fr-FR" sz="1800" dirty="0"/>
              <a:t>environ</a:t>
            </a:r>
          </a:p>
          <a:p>
            <a:pPr>
              <a:spcBef>
                <a:spcPts val="600"/>
              </a:spcBef>
            </a:pPr>
            <a:r>
              <a:rPr lang="fr-FR" sz="1800" dirty="0"/>
              <a:t>Bonne </a:t>
            </a:r>
            <a:r>
              <a:rPr lang="fr-FR" sz="1800" b="1" dirty="0"/>
              <a:t>proportion</a:t>
            </a:r>
            <a:r>
              <a:rPr lang="fr-FR" sz="1800" dirty="0"/>
              <a:t> de sortes fourrées et non fourrées</a:t>
            </a:r>
          </a:p>
          <a:p>
            <a:pPr>
              <a:spcBef>
                <a:spcPts val="600"/>
              </a:spcBef>
            </a:pPr>
            <a:r>
              <a:rPr lang="fr-FR" sz="1800" dirty="0"/>
              <a:t>Enfourner assez chaud, ce qui permet à l’</a:t>
            </a:r>
            <a:r>
              <a:rPr lang="fr-FR" sz="1800" b="1" dirty="0"/>
              <a:t>arôme</a:t>
            </a:r>
            <a:r>
              <a:rPr lang="fr-FR" sz="1800" dirty="0"/>
              <a:t> du </a:t>
            </a:r>
            <a:r>
              <a:rPr lang="fr-FR" sz="1800" b="1" dirty="0"/>
              <a:t>beurre</a:t>
            </a:r>
            <a:r>
              <a:rPr lang="fr-FR" sz="1800" dirty="0"/>
              <a:t> de </a:t>
            </a:r>
            <a:r>
              <a:rPr lang="fr-FR" sz="1800" b="1" dirty="0"/>
              <a:t>ressortir</a:t>
            </a:r>
            <a:r>
              <a:rPr lang="fr-FR" sz="1800" dirty="0"/>
              <a:t> particulièrement </a:t>
            </a:r>
            <a:r>
              <a:rPr lang="fr-FR" sz="1800" dirty="0" smtClean="0"/>
              <a:t>bien</a:t>
            </a:r>
            <a:endParaRPr lang="fr-FR" sz="1800" dirty="0"/>
          </a:p>
        </p:txBody>
      </p:sp>
      <p:pic>
        <p:nvPicPr>
          <p:cNvPr id="3" name="Espace réservé du contenu 2" descr="Demi-lune en pâte feuilleté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78" b="-180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875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Friandises et </a:t>
            </a:r>
            <a:r>
              <a:rPr lang="fr-FR" b="1" dirty="0" err="1" smtClean="0"/>
              <a:t>amuse-bouches</a:t>
            </a:r>
            <a:r>
              <a:rPr lang="fr-FR" b="1" dirty="0" smtClean="0"/>
              <a:t> en pâte feuilletée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762016"/>
            <a:ext cx="3566160" cy="473150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1" i="1" u="sng" dirty="0" smtClean="0"/>
              <a:t>Sucré : 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/>
              <a:t>S</a:t>
            </a:r>
            <a:r>
              <a:rPr lang="fr-FR" sz="1800" b="1" i="1" u="sng" dirty="0" smtClean="0"/>
              <a:t>urface :</a:t>
            </a:r>
            <a:r>
              <a:rPr lang="fr-FR" sz="1800" dirty="0" smtClean="0"/>
              <a:t> glaçage royal, sucre caramélisé, sucre grêle, amandes ou noisettes effilées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/>
              <a:t>M</a:t>
            </a:r>
            <a:r>
              <a:rPr lang="fr-FR" sz="1800" b="1" i="1" u="sng" dirty="0" smtClean="0"/>
              <a:t>asse à fourrer :</a:t>
            </a:r>
            <a:r>
              <a:rPr lang="fr-FR" sz="1800" dirty="0" smtClean="0"/>
              <a:t> masse aux amandes ou aux noisettes, masses aux figues, chocolat, marmelade, etc.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1" i="1" u="sng" dirty="0" smtClean="0"/>
              <a:t>Salé :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Surface :</a:t>
            </a:r>
            <a:r>
              <a:rPr lang="fr-FR" sz="1800" dirty="0" smtClean="0"/>
              <a:t> amandes effilées, sésame, pavot, cumin, fromage, paprika, etc.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Farce :</a:t>
            </a:r>
            <a:r>
              <a:rPr lang="fr-FR" sz="1800" dirty="0" smtClean="0"/>
              <a:t> farce à viande, jambon, fromage, anchois, poissons, duxelles, etc.</a:t>
            </a:r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Noeud aux amand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391" b="-24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81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Classification (10)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894762"/>
              </p:ext>
            </p:extLst>
          </p:nvPr>
        </p:nvGraphicFramePr>
        <p:xfrm>
          <a:off x="511678" y="1927162"/>
          <a:ext cx="8360804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119"/>
                <a:gridCol w="3014803"/>
                <a:gridCol w="2386882"/>
              </a:tblGrid>
              <a:tr h="33698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Pâtes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996"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/>
                        <a:t>Pâtes feuilletées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/>
                        <a:t>Pâtes au beurre sucrées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choux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3651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Pâte feuilletée allemande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 sablée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strudel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Pâte demi-feuilletée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 à milanais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frire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3687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Pâte feuilletée rapide / Hollandaise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</a:t>
                      </a:r>
                      <a:r>
                        <a:rPr lang="fr-FR" sz="1800" baseline="0" dirty="0" smtClean="0"/>
                        <a:t> sucrée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crêpes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Pâtes au beurre salées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1" dirty="0" smtClean="0"/>
                        <a:t>Pâtes levées sucrées</a:t>
                      </a:r>
                      <a:r>
                        <a:rPr lang="fr-FR" sz="1800" b="1" i="1" baseline="0" dirty="0" smtClean="0"/>
                        <a:t> / </a:t>
                      </a:r>
                      <a:r>
                        <a:rPr lang="fr-FR" sz="1800" b="1" i="1" baseline="0" dirty="0" err="1" smtClean="0"/>
                        <a:t>tourées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 à blinis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Pâte brisée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Méthode directe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Pâte à pâté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Méthode indirecte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5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 smtClean="0"/>
                        <a:t>Pâtes</a:t>
                      </a:r>
                      <a:r>
                        <a:rPr lang="fr-FR" sz="1800" b="1" i="1" baseline="0" dirty="0" smtClean="0"/>
                        <a:t> à pain</a:t>
                      </a:r>
                      <a:endParaRPr lang="fr-FR" sz="1800" b="1" i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Pain bis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Pâte à pizza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 2" descr="pate-a-chou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81" y="546787"/>
            <a:ext cx="1612152" cy="733269"/>
          </a:xfrm>
          <a:prstGeom prst="rect">
            <a:avLst/>
          </a:prstGeom>
        </p:spPr>
      </p:pic>
      <p:pic>
        <p:nvPicPr>
          <p:cNvPr id="6" name="Image 5" descr="6a00d83451e40469e200e54f68a3bc8833-800w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8" y="364251"/>
            <a:ext cx="1432299" cy="10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5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Friandises et </a:t>
            </a:r>
            <a:r>
              <a:rPr lang="fr-FR" b="1" dirty="0" err="1" smtClean="0"/>
              <a:t>amuse-bouches</a:t>
            </a:r>
            <a:r>
              <a:rPr lang="fr-FR" b="1" dirty="0" smtClean="0"/>
              <a:t> en pâte feuilletée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57176"/>
            <a:ext cx="3566160" cy="347036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Sources d’erreur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Trop levés ou irrégulièrement levés :</a:t>
            </a:r>
            <a:r>
              <a:rPr lang="fr-FR" sz="1800" dirty="0" smtClean="0"/>
              <a:t> abaisse trop épaisse, trop peu reposée avant d’enfourner, pâte coriace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Irrégulièrement cuits :</a:t>
            </a:r>
            <a:r>
              <a:rPr lang="fr-FR" sz="1800" dirty="0" smtClean="0"/>
              <a:t> même temps de cuisson pour les sortes fourrées et non fourrées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Pâte partiellement « pâteuse » (crue) </a:t>
            </a:r>
            <a:r>
              <a:rPr lang="fr-FR" sz="1800" b="1" i="1" dirty="0" smtClean="0"/>
              <a:t>: </a:t>
            </a:r>
            <a:r>
              <a:rPr lang="fr-FR" sz="1800" dirty="0" smtClean="0"/>
              <a:t>trop peu cuite, température trop basse</a:t>
            </a:r>
            <a:endParaRPr lang="fr-FR" sz="1800" dirty="0"/>
          </a:p>
        </p:txBody>
      </p:sp>
      <p:pic>
        <p:nvPicPr>
          <p:cNvPr id="6" name="Espace réservé du contenu 2" descr="erreur-suite-a-une-ruptu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0" b="-9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733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473014"/>
              </p:ext>
            </p:extLst>
          </p:nvPr>
        </p:nvGraphicFramePr>
        <p:xfrm>
          <a:off x="518745" y="1874219"/>
          <a:ext cx="8085268" cy="4236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526"/>
                <a:gridCol w="67347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Variétés</a:t>
                      </a:r>
                      <a:r>
                        <a:rPr lang="fr-FR" sz="1600" baseline="0" dirty="0" smtClean="0"/>
                        <a:t> salées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Préparation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Nœuds</a:t>
                      </a:r>
                      <a:r>
                        <a:rPr lang="fr-FR" sz="1400" b="1" i="1" baseline="0" dirty="0" smtClean="0"/>
                        <a:t> aux amandes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Enduire l’œuf des bandes de 6 cm, répartir dessus des amandes</a:t>
                      </a:r>
                      <a:r>
                        <a:rPr lang="fr-FR" sz="1400" baseline="0" dirty="0" smtClean="0"/>
                        <a:t> effilées moyennes et un peu de sel, presser légèrement et couper en morceaux de 3 cm, tourner 2 fois au milieu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Rissoles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Découper la pâte en rondelles</a:t>
                      </a:r>
                      <a:r>
                        <a:rPr lang="fr-FR" sz="1400" baseline="0" dirty="0" smtClean="0"/>
                        <a:t> cannelées (6 cm), badigeonner à l’œuf, dresser au milieu la farce souhaitée, refermer la pâte et presser avec le dos d’un emporte-pièce, badigeonner à l’œuf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Petits croissants au jambon ou aux noisettes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Couper des bandes de 7 cm de large en triangles,</a:t>
                      </a:r>
                      <a:r>
                        <a:rPr lang="fr-FR" sz="1400" baseline="0" dirty="0" smtClean="0"/>
                        <a:t> déposer la farce désirée et rouler en croissants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Triangles au sésame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Badigeonner à l’œuf</a:t>
                      </a:r>
                      <a:r>
                        <a:rPr lang="fr-FR" sz="1400" baseline="0" dirty="0" smtClean="0"/>
                        <a:t> des bandes de 5 cm et saupoudrer de sésame, couper en triangles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Coussinets</a:t>
                      </a:r>
                      <a:r>
                        <a:rPr lang="fr-FR" sz="1400" b="1" i="1" baseline="0" dirty="0" smtClean="0"/>
                        <a:t> au fromage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Couper en bandes</a:t>
                      </a:r>
                      <a:r>
                        <a:rPr lang="fr-FR" sz="1400" baseline="0" dirty="0" smtClean="0"/>
                        <a:t> de 5 cm de large, déposer d’étroites lanières de fromages dans la longueur, badigeonner le bord avec de l’œuf, recouvrir d’une 2</a:t>
                      </a:r>
                      <a:r>
                        <a:rPr lang="fr-FR" sz="1400" baseline="30000" dirty="0" smtClean="0"/>
                        <a:t>ème</a:t>
                      </a:r>
                      <a:r>
                        <a:rPr lang="fr-FR" sz="1400" baseline="0" dirty="0" smtClean="0"/>
                        <a:t> bande de pâte et bien presser, badigeonner avec l’œuf, faire des dessins à la fourchette et couper en bouchées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/>
          <a:lstStyle/>
          <a:p>
            <a:r>
              <a:rPr lang="fr-FR" b="1" dirty="0" smtClean="0"/>
              <a:t>Quelques variétés salées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322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583284"/>
              </p:ext>
            </p:extLst>
          </p:nvPr>
        </p:nvGraphicFramePr>
        <p:xfrm>
          <a:off x="518745" y="1874219"/>
          <a:ext cx="8085268" cy="307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526"/>
                <a:gridCol w="67347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Variétés</a:t>
                      </a:r>
                      <a:r>
                        <a:rPr lang="fr-FR" sz="1600" baseline="0" dirty="0" smtClean="0"/>
                        <a:t> salées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Préparation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Bâtonnets</a:t>
                      </a:r>
                      <a:r>
                        <a:rPr lang="fr-FR" sz="1400" b="1" i="1" baseline="0" dirty="0" smtClean="0"/>
                        <a:t> aux anchois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Badigeonner</a:t>
                      </a:r>
                      <a:r>
                        <a:rPr lang="fr-FR" sz="1400" baseline="0" dirty="0" smtClean="0"/>
                        <a:t> avec de l’œuf des bandes de 5 cm de large et déposer des filets d’anchois dans la longueur. Recouvrir d’une 2</a:t>
                      </a:r>
                      <a:r>
                        <a:rPr lang="fr-FR" sz="1400" baseline="30000" dirty="0" smtClean="0"/>
                        <a:t>ème</a:t>
                      </a:r>
                      <a:r>
                        <a:rPr lang="fr-FR" sz="1400" baseline="0" dirty="0" smtClean="0"/>
                        <a:t> bande et badigeonner à l’œuf, faire des dessins à la fourchette et couper en bâtonnets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Demi-lunes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Badigeonner la pâte abaissée avec de</a:t>
                      </a:r>
                      <a:r>
                        <a:rPr lang="fr-FR" sz="1400" baseline="0" dirty="0" smtClean="0"/>
                        <a:t> l’œuf, saupoudrer avec des graines de pavot et un peu de sel, et découper avec un emporte-pièce cannelé (6.5 cm)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Petits</a:t>
                      </a:r>
                      <a:r>
                        <a:rPr lang="fr-FR" sz="1400" b="1" i="1" baseline="0" dirty="0" smtClean="0"/>
                        <a:t> gâteaux aux amandes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Découper à l’emporte</a:t>
                      </a:r>
                      <a:r>
                        <a:rPr lang="fr-FR" sz="1400" baseline="0" dirty="0" smtClean="0"/>
                        <a:t> pièce rond cannelé (4.5 cm), badigeonner avec de l’œuf, et déposer des amandes émondées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Bretzels</a:t>
                      </a:r>
                      <a:r>
                        <a:rPr lang="fr-FR" sz="1400" b="1" i="1" baseline="0" dirty="0" smtClean="0"/>
                        <a:t> au cumin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Badigeonner avec de l’œuf des bandes de 20 cm de large, saupoudrer de cumin et d’un</a:t>
                      </a:r>
                      <a:r>
                        <a:rPr lang="fr-FR" sz="1400" baseline="0" dirty="0" smtClean="0"/>
                        <a:t> peu de sel, couper des bandes de 1 cm, les tourner en vis et dresser en forme de </a:t>
                      </a:r>
                      <a:r>
                        <a:rPr lang="fr-FR" sz="1400" baseline="0" dirty="0" err="1" smtClean="0"/>
                        <a:t>brezel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/>
          <a:lstStyle/>
          <a:p>
            <a:r>
              <a:rPr lang="fr-FR" b="1" dirty="0" smtClean="0"/>
              <a:t>Quelques variétés salées</a:t>
            </a:r>
            <a:endParaRPr lang="fr-FR" b="1" dirty="0"/>
          </a:p>
        </p:txBody>
      </p:sp>
      <p:pic>
        <p:nvPicPr>
          <p:cNvPr id="3" name="Image 2" descr="Coussinet au fro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87" y="5239647"/>
            <a:ext cx="1102253" cy="737049"/>
          </a:xfrm>
          <a:prstGeom prst="rect">
            <a:avLst/>
          </a:prstGeom>
        </p:spPr>
      </p:pic>
      <p:pic>
        <p:nvPicPr>
          <p:cNvPr id="5" name="Image 4" descr="Bâtonnet au sés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6" y="5242117"/>
            <a:ext cx="1068616" cy="734579"/>
          </a:xfrm>
          <a:prstGeom prst="rect">
            <a:avLst/>
          </a:prstGeom>
        </p:spPr>
      </p:pic>
      <p:pic>
        <p:nvPicPr>
          <p:cNvPr id="6" name="Image 5" descr="Demi-lune en pâte feuilleté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18" y="5187123"/>
            <a:ext cx="976145" cy="789573"/>
          </a:xfrm>
          <a:prstGeom prst="rect">
            <a:avLst/>
          </a:prstGeom>
        </p:spPr>
      </p:pic>
      <p:pic>
        <p:nvPicPr>
          <p:cNvPr id="8" name="Image 7" descr="Demi-lune feuilletée au pavo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00" y="5168817"/>
            <a:ext cx="985389" cy="807879"/>
          </a:xfrm>
          <a:prstGeom prst="rect">
            <a:avLst/>
          </a:prstGeom>
        </p:spPr>
      </p:pic>
      <p:pic>
        <p:nvPicPr>
          <p:cNvPr id="9" name="Image 8" descr="Flûte au froma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94" y="5239647"/>
            <a:ext cx="990878" cy="645926"/>
          </a:xfrm>
          <a:prstGeom prst="rect">
            <a:avLst/>
          </a:prstGeom>
        </p:spPr>
      </p:pic>
      <p:pic>
        <p:nvPicPr>
          <p:cNvPr id="10" name="Image 9" descr="Noeud aux aman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20" y="5158539"/>
            <a:ext cx="1105284" cy="8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5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531866"/>
              </p:ext>
            </p:extLst>
          </p:nvPr>
        </p:nvGraphicFramePr>
        <p:xfrm>
          <a:off x="518745" y="2106769"/>
          <a:ext cx="8085268" cy="350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526"/>
                <a:gridCol w="67347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Variétés</a:t>
                      </a:r>
                      <a:r>
                        <a:rPr lang="fr-FR" sz="1600" baseline="0" dirty="0" smtClean="0"/>
                        <a:t> sucrées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Préparation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Flûtes glacées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Couper</a:t>
                      </a:r>
                      <a:r>
                        <a:rPr lang="fr-FR" sz="1400" baseline="0" dirty="0" smtClean="0"/>
                        <a:t> des bandes de 6 cm de large, les badigeonner avec du glaçage royal et couper en morceaux de 3 cm de large. Laisser sécher et cuire au four à chaleur modérée sans vapeur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Losanges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Abaisser la pâte sur du sucre, couper des losanges dans des bandes</a:t>
                      </a:r>
                      <a:r>
                        <a:rPr lang="fr-FR" sz="1400" baseline="0" dirty="0" smtClean="0"/>
                        <a:t> de 5 cm de large, entailler dans la longueur et placer sur des toiles pâtissières </a:t>
                      </a:r>
                      <a:r>
                        <a:rPr lang="fr-FR" sz="1400" baseline="0" dirty="0" err="1" smtClean="0"/>
                        <a:t>Silpat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Roulettes</a:t>
                      </a:r>
                      <a:r>
                        <a:rPr lang="fr-FR" sz="1400" b="1" i="1" baseline="0" dirty="0" smtClean="0"/>
                        <a:t> aux noisettes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Dresser de la masse aux noisettes sur des bandes de 5 cm de large, enduire un côté avec de l’œuf, placer l’autre côté sur la farce, bien presser</a:t>
                      </a:r>
                      <a:r>
                        <a:rPr lang="fr-FR" sz="1400" baseline="0" dirty="0" smtClean="0"/>
                        <a:t> et couper en morceaux de 5 cm de long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Tourniquets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Abaisser à 1.5-2 mm d’épaisseur, couper des carrés de 5x5 cm, entailler depuis les coins en</a:t>
                      </a:r>
                      <a:r>
                        <a:rPr lang="fr-FR" sz="1400" baseline="0" dirty="0" smtClean="0"/>
                        <a:t> diagonale vers le milieu, placer au milieu de la confiture d’abricot ou de la masse aux amandes, placer les coins vers le milieu de sorte à former un tourniquet, badigeonner avec de l’œuf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/>
          <a:lstStyle/>
          <a:p>
            <a:r>
              <a:rPr lang="fr-FR" b="1" dirty="0" smtClean="0"/>
              <a:t>Quelques variétés sucrées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6122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05648"/>
            <a:ext cx="3566160" cy="412613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fr-FR" sz="1800" dirty="0" smtClean="0"/>
              <a:t>La pâte feuilletée s’appelle ainsi en raison de sa </a:t>
            </a:r>
            <a:r>
              <a:rPr lang="fr-FR" sz="1800" b="1" dirty="0" smtClean="0"/>
              <a:t>structure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Sa </a:t>
            </a:r>
            <a:r>
              <a:rPr lang="fr-FR" sz="1800" b="1" dirty="0" smtClean="0"/>
              <a:t>préparation</a:t>
            </a:r>
            <a:r>
              <a:rPr lang="fr-FR" sz="1800" dirty="0" smtClean="0"/>
              <a:t> nécessite beaucoup de </a:t>
            </a:r>
            <a:r>
              <a:rPr lang="fr-FR" sz="1800" b="1" dirty="0" smtClean="0"/>
              <a:t>soin</a:t>
            </a:r>
            <a:r>
              <a:rPr lang="fr-FR" sz="1800" dirty="0" smtClean="0"/>
              <a:t> et prend du </a:t>
            </a:r>
            <a:r>
              <a:rPr lang="fr-FR" sz="1800" b="1" dirty="0" smtClean="0"/>
              <a:t>temps</a:t>
            </a:r>
            <a:r>
              <a:rPr lang="fr-FR" sz="1800" dirty="0" smtClean="0"/>
              <a:t> car la pâte a besoin de longs repos entre les différents tours (replier et abaisser la pâte de façon répétée)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La pâte feuilletée rapide fait exception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On distingue les pâtes feuilletées suivantes :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fr-FR" sz="1800" b="1" i="1" dirty="0" smtClean="0"/>
              <a:t>Pâte feuilletée allemande (pâte à l’extérieur, corps gras à l’intérieur)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fr-FR" sz="1800" b="1" i="1" dirty="0" smtClean="0"/>
              <a:t>Pâte demi-feuilletée (corps gras réduit de moitié environ)</a:t>
            </a:r>
          </a:p>
          <a:p>
            <a:pPr>
              <a:spcBef>
                <a:spcPts val="600"/>
              </a:spcBef>
              <a:buFont typeface="Wingdings" charset="2"/>
              <a:buChar char="Ø"/>
            </a:pPr>
            <a:r>
              <a:rPr lang="fr-FR" sz="1800" b="1" i="1" dirty="0" smtClean="0"/>
              <a:t>Pâte feuilletée rapide ou hollandaise (corps gras en dés dans la pâte)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pate-feuillete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2" r="198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202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501052"/>
              </p:ext>
            </p:extLst>
          </p:nvPr>
        </p:nvGraphicFramePr>
        <p:xfrm>
          <a:off x="518745" y="1695334"/>
          <a:ext cx="8085268" cy="466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883"/>
                <a:gridCol w="71103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Denrée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Remarques et utilisations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Farine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On utilise</a:t>
                      </a:r>
                      <a:r>
                        <a:rPr lang="fr-FR" sz="1400" baseline="0" dirty="0" smtClean="0"/>
                        <a:t> exclusivement de la farine fleur, type 550, à structure de gluten extensible et élastique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Pour les farines faibles, l’élasticité de leur gluten peut être améliorée par l’adjonction d’ingrédients acides (vinaigre, jus de citron)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Eau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La farine lie l’eau en une pâte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La quantité d’eau doit être adaptée</a:t>
                      </a:r>
                      <a:r>
                        <a:rPr lang="fr-FR" sz="1400" baseline="0" dirty="0" smtClean="0"/>
                        <a:t> à la capacité d’absorption de la farine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Il est important que la consistance de la pâte s’accorde avec la consistance du corps gras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Corps gras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On peut utiliser du beurre, de la margarine à pâte feuilletée</a:t>
                      </a:r>
                      <a:r>
                        <a:rPr lang="fr-FR" sz="1400" baseline="0" dirty="0" smtClean="0"/>
                        <a:t> ou de la graisse à pâte feuilletée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Du point de vue de la saveur, le beurre reste imbattable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Par contre, du point de vue de la technique de travail, la margarine ou les graisses à pâte feuilletée sont préférables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Sel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On ajoutera 20 à 25 g</a:t>
                      </a:r>
                      <a:r>
                        <a:rPr lang="fr-FR" sz="1400" baseline="0" dirty="0" smtClean="0"/>
                        <a:t> par kg de farine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Il est préférable de dissoudre le sel dans l’eau avant de l’ajouter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Malt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L’adjonction de malt</a:t>
                      </a:r>
                      <a:r>
                        <a:rPr lang="fr-FR" sz="1400" baseline="0" dirty="0" smtClean="0"/>
                        <a:t> donne une plus belle coloration aux pâtisseries et un meilleur arôme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Il a aussi une influence favorable sur les farines fortes (rend les pâtes plus extensibles car il dégrade le gluten et la pâte devient moins dure)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/>
          <a:lstStyle/>
          <a:p>
            <a:r>
              <a:rPr lang="fr-FR" b="1" dirty="0" smtClean="0"/>
              <a:t>Ingrédients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6925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Développement de la </a:t>
            </a:r>
            <a:br>
              <a:rPr lang="fr-FR" b="1" dirty="0" smtClean="0"/>
            </a:br>
            <a:r>
              <a:rPr lang="fr-FR" b="1" dirty="0" smtClean="0"/>
              <a:t>pâte feuilletée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05648"/>
            <a:ext cx="3566160" cy="412613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fr-FR" sz="1800" dirty="0" smtClean="0"/>
              <a:t>S’agissant des pâtes </a:t>
            </a:r>
            <a:r>
              <a:rPr lang="fr-FR" sz="1800" b="1" dirty="0" err="1" smtClean="0"/>
              <a:t>tourées</a:t>
            </a:r>
            <a:r>
              <a:rPr lang="fr-FR" sz="1800" dirty="0" smtClean="0"/>
              <a:t>, l’</a:t>
            </a:r>
            <a:r>
              <a:rPr lang="fr-FR" sz="1800" b="1" dirty="0" smtClean="0"/>
              <a:t>eau</a:t>
            </a:r>
            <a:r>
              <a:rPr lang="fr-FR" sz="1800" dirty="0" smtClean="0"/>
              <a:t> contenue dans la pâte dégage de la </a:t>
            </a:r>
            <a:r>
              <a:rPr lang="fr-FR" sz="1800" b="1" dirty="0" smtClean="0"/>
              <a:t>vapeur</a:t>
            </a:r>
            <a:r>
              <a:rPr lang="fr-FR" sz="1800" dirty="0" smtClean="0"/>
              <a:t> sous l’effet de la </a:t>
            </a:r>
            <a:r>
              <a:rPr lang="fr-FR" sz="1800" b="1" dirty="0" smtClean="0"/>
              <a:t>chaleur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Celle-ci ne peut pas </a:t>
            </a:r>
            <a:r>
              <a:rPr lang="fr-FR" sz="1800" b="1" dirty="0" smtClean="0"/>
              <a:t>sortir</a:t>
            </a:r>
            <a:r>
              <a:rPr lang="fr-FR" sz="1800" dirty="0" smtClean="0"/>
              <a:t> des couches de pâte à cause des couches grasses </a:t>
            </a:r>
            <a:r>
              <a:rPr lang="fr-FR" sz="1800" dirty="0" err="1" smtClean="0"/>
              <a:t>tourées</a:t>
            </a:r>
            <a:endParaRPr lang="fr-FR" sz="1800" dirty="0" smtClean="0"/>
          </a:p>
          <a:p>
            <a:pPr>
              <a:spcBef>
                <a:spcPts val="600"/>
              </a:spcBef>
            </a:pPr>
            <a:r>
              <a:rPr lang="fr-FR" sz="1800" dirty="0" smtClean="0"/>
              <a:t>Les diverses couches ne doivent en aucun cas être </a:t>
            </a:r>
            <a:r>
              <a:rPr lang="fr-FR" sz="1800" b="1" dirty="0" smtClean="0"/>
              <a:t>abîmées</a:t>
            </a:r>
            <a:r>
              <a:rPr lang="fr-FR" sz="1800" dirty="0" smtClean="0"/>
              <a:t> par une préparation inadéquate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Il se forme entre les couches un coussin de vapeur qui fait </a:t>
            </a:r>
            <a:r>
              <a:rPr lang="fr-FR" sz="1800" b="1" dirty="0" smtClean="0"/>
              <a:t>gonfler</a:t>
            </a:r>
            <a:r>
              <a:rPr lang="fr-FR" sz="1800" dirty="0" smtClean="0"/>
              <a:t> la pâte et la rend moins compacte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La </a:t>
            </a:r>
            <a:r>
              <a:rPr lang="fr-FR" sz="1800" b="1" dirty="0" smtClean="0"/>
              <a:t>séparation </a:t>
            </a:r>
            <a:r>
              <a:rPr lang="fr-FR" sz="1800" dirty="0" smtClean="0"/>
              <a:t>par le corps gras donne une structure feuilletée à la pâtisserie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106" b="-541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891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Préparation de la </a:t>
            </a:r>
            <a:br>
              <a:rPr lang="fr-FR" b="1" dirty="0" smtClean="0"/>
            </a:br>
            <a:r>
              <a:rPr lang="fr-FR" b="1" dirty="0" smtClean="0"/>
              <a:t>pâte feuilletée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05648"/>
            <a:ext cx="3566160" cy="412613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Pétrir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Le </a:t>
            </a:r>
            <a:r>
              <a:rPr lang="fr-FR" sz="1800" b="1" dirty="0" smtClean="0"/>
              <a:t>temps </a:t>
            </a:r>
            <a:r>
              <a:rPr lang="fr-FR" sz="1800" dirty="0" smtClean="0"/>
              <a:t>de pétrissage dépend de la qualité de la farine utilisée et de la méthode de préparation choisie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Pour les farines avec une qualité de </a:t>
            </a:r>
            <a:r>
              <a:rPr lang="fr-FR" sz="1800" b="1" dirty="0" smtClean="0"/>
              <a:t>gluten </a:t>
            </a:r>
            <a:r>
              <a:rPr lang="fr-FR" sz="1800" dirty="0" smtClean="0"/>
              <a:t>forte, il suffit de mélanger légèrement la pâte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Avec la méthode de préparation de la </a:t>
            </a:r>
            <a:r>
              <a:rPr lang="fr-FR" sz="1800" b="1" dirty="0" smtClean="0"/>
              <a:t>pâte feuilletée allemande</a:t>
            </a:r>
            <a:r>
              <a:rPr lang="fr-FR" sz="1800" dirty="0" smtClean="0"/>
              <a:t>, la pâte est pétrie intensivement jusqu’à ce qu’elle se sépare facilement de la main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pate-feuilletee-12500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r="159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359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Préparation de la </a:t>
            </a:r>
            <a:br>
              <a:rPr lang="fr-FR" b="1" dirty="0" smtClean="0"/>
            </a:br>
            <a:r>
              <a:rPr lang="fr-FR" b="1" dirty="0" smtClean="0"/>
              <a:t>pâte feuilletée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05648"/>
            <a:ext cx="3566160" cy="412613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Corps gras pour abaisser	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La </a:t>
            </a:r>
            <a:r>
              <a:rPr lang="fr-FR" sz="1800" b="1" dirty="0" smtClean="0"/>
              <a:t>consistance</a:t>
            </a:r>
            <a:r>
              <a:rPr lang="fr-FR" sz="1800" dirty="0" smtClean="0"/>
              <a:t> du corps gras doit s’harmoniser avec celle de la pâte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Des </a:t>
            </a:r>
            <a:r>
              <a:rPr lang="fr-FR" sz="1800" b="1" dirty="0" smtClean="0"/>
              <a:t>graisses</a:t>
            </a:r>
            <a:r>
              <a:rPr lang="fr-FR" sz="1800" dirty="0" smtClean="0"/>
              <a:t> trop </a:t>
            </a:r>
            <a:r>
              <a:rPr lang="fr-FR" sz="1800" b="1" dirty="0" smtClean="0"/>
              <a:t>fermes</a:t>
            </a:r>
            <a:r>
              <a:rPr lang="fr-FR" sz="1800" dirty="0" smtClean="0"/>
              <a:t> sont difficiles à </a:t>
            </a:r>
            <a:r>
              <a:rPr lang="fr-FR" sz="1800" dirty="0" err="1" smtClean="0"/>
              <a:t>tourer</a:t>
            </a:r>
            <a:r>
              <a:rPr lang="fr-FR" sz="1800" dirty="0" smtClean="0"/>
              <a:t>, mais trop </a:t>
            </a:r>
            <a:r>
              <a:rPr lang="fr-FR" sz="1800" b="1" dirty="0" smtClean="0"/>
              <a:t>molles </a:t>
            </a:r>
            <a:r>
              <a:rPr lang="fr-FR" sz="1800" dirty="0" smtClean="0"/>
              <a:t>elles sont pressées vers l’extérieur lors du </a:t>
            </a:r>
            <a:r>
              <a:rPr lang="fr-FR" sz="1800" dirty="0" err="1" smtClean="0"/>
              <a:t>tourage</a:t>
            </a:r>
            <a:r>
              <a:rPr lang="fr-FR" sz="1800" dirty="0" smtClean="0"/>
              <a:t>, ou se mélangent aux couches de pâte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Dans les 2 cas, on obtient une mauvaise capacité à se séparer, et donc à lever, autrement dit un faible </a:t>
            </a:r>
            <a:r>
              <a:rPr lang="fr-FR" sz="1800" b="1" dirty="0" smtClean="0"/>
              <a:t>volume</a:t>
            </a:r>
            <a:r>
              <a:rPr lang="fr-FR" sz="1800" dirty="0" smtClean="0"/>
              <a:t> final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pate-en-long-et-beurre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6"/>
          <a:stretch/>
        </p:blipFill>
        <p:spPr/>
      </p:pic>
    </p:spTree>
    <p:extLst>
      <p:ext uri="{BB962C8B-B14F-4D97-AF65-F5344CB8AC3E}">
        <p14:creationId xmlns:p14="http://schemas.microsoft.com/office/powerpoint/2010/main" val="408748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Préparation de la </a:t>
            </a:r>
            <a:br>
              <a:rPr lang="fr-FR" b="1" dirty="0" smtClean="0"/>
            </a:br>
            <a:r>
              <a:rPr lang="fr-FR" b="1" dirty="0" smtClean="0"/>
              <a:t>pâte feuilletée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3" y="2569136"/>
            <a:ext cx="3566160" cy="290474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err="1" smtClean="0">
                <a:solidFill>
                  <a:srgbClr val="FF0000"/>
                </a:solidFill>
              </a:rPr>
              <a:t>Tourer</a:t>
            </a:r>
            <a:r>
              <a:rPr lang="fr-FR" sz="1800" b="1" i="1" dirty="0" smtClean="0">
                <a:solidFill>
                  <a:srgbClr val="FF0000"/>
                </a:solidFill>
              </a:rPr>
              <a:t>	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Avec un </a:t>
            </a:r>
            <a:r>
              <a:rPr lang="fr-FR" sz="1800" dirty="0" err="1" smtClean="0"/>
              <a:t>tourage</a:t>
            </a:r>
            <a:r>
              <a:rPr lang="fr-FR" sz="1800" dirty="0" smtClean="0"/>
              <a:t> au </a:t>
            </a:r>
            <a:r>
              <a:rPr lang="fr-FR" sz="1800" b="1" dirty="0" smtClean="0"/>
              <a:t>laminoir</a:t>
            </a:r>
            <a:r>
              <a:rPr lang="fr-FR" sz="1800" dirty="0" smtClean="0"/>
              <a:t>, on risque de détruire les couches de graisse en resserrant trop rapidement les cylindres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Pour un bon </a:t>
            </a:r>
            <a:r>
              <a:rPr lang="fr-FR" sz="1800" b="1" dirty="0" smtClean="0"/>
              <a:t>résultat</a:t>
            </a:r>
            <a:r>
              <a:rPr lang="fr-FR" sz="1800" dirty="0" smtClean="0"/>
              <a:t> régulier, il faut absolument </a:t>
            </a:r>
            <a:r>
              <a:rPr lang="fr-FR" sz="1800" dirty="0" err="1" smtClean="0"/>
              <a:t>tourer</a:t>
            </a:r>
            <a:r>
              <a:rPr lang="fr-FR" sz="1800" dirty="0" smtClean="0"/>
              <a:t> très régulièrement et délicatement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7" name="Espace réservé du contenu 6" descr="IMG_232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r="165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395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Préparation de la </a:t>
            </a:r>
            <a:br>
              <a:rPr lang="fr-FR" b="1" dirty="0" smtClean="0"/>
            </a:br>
            <a:r>
              <a:rPr lang="fr-FR" b="1" dirty="0" smtClean="0"/>
              <a:t>pâte feuilletée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05648"/>
            <a:ext cx="3566160" cy="412613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Abaisser la pâte pour la préparation de pâtisseries en pâte feuilletée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Comme pour </a:t>
            </a:r>
            <a:r>
              <a:rPr lang="fr-FR" sz="1800" dirty="0" err="1" smtClean="0"/>
              <a:t>tourer</a:t>
            </a:r>
            <a:r>
              <a:rPr lang="fr-FR" sz="1800" dirty="0" smtClean="0"/>
              <a:t> la pâte, il ne faut pas </a:t>
            </a:r>
            <a:r>
              <a:rPr lang="fr-FR" sz="1800" b="1" dirty="0" smtClean="0"/>
              <a:t>forcer</a:t>
            </a:r>
            <a:r>
              <a:rPr lang="fr-FR" sz="1800" dirty="0" smtClean="0"/>
              <a:t> la pâte, mais l’</a:t>
            </a:r>
            <a:r>
              <a:rPr lang="fr-FR" sz="1800" b="1" dirty="0" smtClean="0"/>
              <a:t>abaisser </a:t>
            </a:r>
            <a:r>
              <a:rPr lang="fr-FR" sz="1800" dirty="0" smtClean="0"/>
              <a:t>délicatement à l’épaisseur souhaitée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Un morceau abaissé doit toujours avoir proportionnellement la même </a:t>
            </a:r>
            <a:r>
              <a:rPr lang="fr-FR" sz="1800" b="1" dirty="0" smtClean="0"/>
              <a:t>forme </a:t>
            </a:r>
            <a:r>
              <a:rPr lang="fr-FR" sz="1800" dirty="0" smtClean="0"/>
              <a:t>qu’au début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Un </a:t>
            </a:r>
            <a:r>
              <a:rPr lang="fr-FR" sz="1800" b="1" dirty="0" smtClean="0"/>
              <a:t>rectangle</a:t>
            </a:r>
            <a:r>
              <a:rPr lang="fr-FR" sz="1800" dirty="0" smtClean="0"/>
              <a:t> doit être rectangulaire, un </a:t>
            </a:r>
            <a:r>
              <a:rPr lang="fr-FR" sz="1800" b="1" dirty="0" smtClean="0"/>
              <a:t>carré</a:t>
            </a:r>
            <a:r>
              <a:rPr lang="fr-FR" sz="1800" dirty="0" smtClean="0"/>
              <a:t> à nouveau carré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Abaisser trop fortement dans une direction donne des pâtisseries qui se </a:t>
            </a:r>
            <a:r>
              <a:rPr lang="fr-FR" sz="1800" b="1" dirty="0" smtClean="0"/>
              <a:t>rétractent</a:t>
            </a:r>
            <a:r>
              <a:rPr lang="fr-FR" sz="1800" dirty="0" smtClean="0"/>
              <a:t> unilatéralement une fois dans le four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Ne jamais pétrir les </a:t>
            </a:r>
            <a:r>
              <a:rPr lang="fr-FR" sz="1800" b="1" dirty="0" smtClean="0"/>
              <a:t>restes</a:t>
            </a:r>
            <a:r>
              <a:rPr lang="fr-FR" sz="1800" dirty="0" smtClean="0"/>
              <a:t> de pâte feuilletée, mais les déposer les uns sur les autres. Si on les pétrit, la pâte perd sa capacité à lever et les pâtisseries ont des formes irrégulières et sont dures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7" name="Espace réservé du contenu 2" descr="PateFeuilleteeDetrempeBeurree5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 b="8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456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958</TotalTime>
  <Words>1946</Words>
  <Application>Microsoft Macintosh PowerPoint</Application>
  <PresentationFormat>Présentation à l'écran (4:3)</PresentationFormat>
  <Paragraphs>207</Paragraphs>
  <Slides>23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Capital</vt:lpstr>
      <vt:lpstr>Pâte feuilletée</vt:lpstr>
      <vt:lpstr>Classification (10)</vt:lpstr>
      <vt:lpstr>Généralités</vt:lpstr>
      <vt:lpstr>Ingrédients</vt:lpstr>
      <vt:lpstr>Développement de la  pâte feuilletée</vt:lpstr>
      <vt:lpstr>Préparation de la  pâte feuilletée</vt:lpstr>
      <vt:lpstr>Préparation de la  pâte feuilletée</vt:lpstr>
      <vt:lpstr>Préparation de la  pâte feuilletée</vt:lpstr>
      <vt:lpstr>Préparation de la  pâte feuilletée</vt:lpstr>
      <vt:lpstr>Préparation de la  pâte feuilletée</vt:lpstr>
      <vt:lpstr>Elaboration d’une  pâte feuilletée allemande </vt:lpstr>
      <vt:lpstr>Informations</vt:lpstr>
      <vt:lpstr>Informations</vt:lpstr>
      <vt:lpstr>Informations</vt:lpstr>
      <vt:lpstr>Elaboration d’une  pâte demi-feuilletée  </vt:lpstr>
      <vt:lpstr>Elaboration d’une pâte feuilletée rapide/hollandaise </vt:lpstr>
      <vt:lpstr>Informations</vt:lpstr>
      <vt:lpstr>Friandises et amuse-bouches en pâte feuilletée</vt:lpstr>
      <vt:lpstr>Friandises et amuse-bouches en pâte feuilletée</vt:lpstr>
      <vt:lpstr>Friandises et amuse-bouches en pâte feuilletée</vt:lpstr>
      <vt:lpstr>Quelques variétés salées</vt:lpstr>
      <vt:lpstr>Quelques variétés salées</vt:lpstr>
      <vt:lpstr>Quelques variétés sucrées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132</cp:revision>
  <dcterms:created xsi:type="dcterms:W3CDTF">2014-08-25T11:46:16Z</dcterms:created>
  <dcterms:modified xsi:type="dcterms:W3CDTF">2015-01-26T20:23:33Z</dcterms:modified>
</cp:coreProperties>
</file>