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66" r:id="rId3"/>
    <p:sldId id="262" r:id="rId4"/>
    <p:sldId id="263" r:id="rId5"/>
    <p:sldId id="264" r:id="rId6"/>
    <p:sldId id="265" r:id="rId7"/>
    <p:sldId id="258" r:id="rId8"/>
    <p:sldId id="267" r:id="rId9"/>
    <p:sldId id="268" r:id="rId10"/>
    <p:sldId id="269" r:id="rId11"/>
    <p:sldId id="260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30.11.14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dimanche, 30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dimanche, 30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dimanche, 30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e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crèmes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IMG_34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37700"/>
            <a:ext cx="2281066" cy="1489741"/>
          </a:xfrm>
          <a:prstGeom prst="rect">
            <a:avLst/>
          </a:prstGeom>
        </p:spPr>
      </p:pic>
      <p:pic>
        <p:nvPicPr>
          <p:cNvPr id="7" name="Image 6" descr="IMG_34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41" y="537700"/>
            <a:ext cx="1593651" cy="1879635"/>
          </a:xfrm>
          <a:prstGeom prst="rect">
            <a:avLst/>
          </a:prstGeom>
        </p:spPr>
      </p:pic>
      <p:pic>
        <p:nvPicPr>
          <p:cNvPr id="8" name="Image 7" descr="Pannacott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0" y="3207661"/>
            <a:ext cx="3494906" cy="23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Crème bavaroise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fr-CH" b="1" dirty="0"/>
              <a:t>Combinaison </a:t>
            </a:r>
            <a:r>
              <a:rPr lang="fr-CH" dirty="0"/>
              <a:t>de </a:t>
            </a:r>
            <a:r>
              <a:rPr lang="fr-CH" b="1" dirty="0"/>
              <a:t>crème anglaise</a:t>
            </a:r>
            <a:r>
              <a:rPr lang="fr-CH" dirty="0"/>
              <a:t>, solidifiée avec de la </a:t>
            </a:r>
            <a:r>
              <a:rPr lang="fr-CH" b="1" dirty="0"/>
              <a:t>gélatine</a:t>
            </a:r>
            <a:r>
              <a:rPr lang="fr-CH" dirty="0"/>
              <a:t> et allégée avec de la </a:t>
            </a:r>
            <a:r>
              <a:rPr lang="fr-CH" b="1" dirty="0"/>
              <a:t>crème fouettée</a:t>
            </a:r>
          </a:p>
          <a:p>
            <a:pPr>
              <a:spcBef>
                <a:spcPts val="800"/>
              </a:spcBef>
            </a:pPr>
            <a:r>
              <a:rPr lang="fr-CH" dirty="0"/>
              <a:t>C</a:t>
            </a:r>
            <a:r>
              <a:rPr lang="fr-CH" dirty="0" smtClean="0"/>
              <a:t>ompte </a:t>
            </a:r>
            <a:r>
              <a:rPr lang="fr-CH" dirty="0"/>
              <a:t>parmi les entremets connus internationalement et, dans sa </a:t>
            </a:r>
            <a:r>
              <a:rPr lang="fr-CH" b="1" dirty="0"/>
              <a:t>compostion</a:t>
            </a:r>
            <a:r>
              <a:rPr lang="fr-CH" dirty="0"/>
              <a:t> la plus neutre, elle a la </a:t>
            </a:r>
            <a:r>
              <a:rPr lang="fr-CH" b="1" dirty="0"/>
              <a:t>saveur</a:t>
            </a:r>
            <a:r>
              <a:rPr lang="fr-CH" dirty="0"/>
              <a:t> des ingrédients frais (œufs, lait, crème entière et vanille)</a:t>
            </a:r>
          </a:p>
          <a:p>
            <a:pPr>
              <a:spcBef>
                <a:spcPts val="800"/>
              </a:spcBef>
            </a:pPr>
            <a:r>
              <a:rPr lang="fr-CH" dirty="0"/>
              <a:t>P</a:t>
            </a:r>
            <a:r>
              <a:rPr lang="fr-CH" dirty="0" smtClean="0"/>
              <a:t>eut </a:t>
            </a:r>
            <a:r>
              <a:rPr lang="fr-CH" dirty="0"/>
              <a:t>être </a:t>
            </a:r>
            <a:r>
              <a:rPr lang="fr-CH" b="1" dirty="0"/>
              <a:t>aromatisée</a:t>
            </a:r>
            <a:r>
              <a:rPr lang="fr-CH" dirty="0"/>
              <a:t> de différentes manières : </a:t>
            </a:r>
            <a:r>
              <a:rPr lang="fr-CH" dirty="0" smtClean="0"/>
              <a:t>café </a:t>
            </a:r>
            <a:r>
              <a:rPr lang="fr-CH" dirty="0"/>
              <a:t>instantané, </a:t>
            </a:r>
            <a:r>
              <a:rPr lang="fr-CH" dirty="0" smtClean="0"/>
              <a:t>couverture</a:t>
            </a:r>
            <a:r>
              <a:rPr lang="fr-CH" dirty="0"/>
              <a:t>, </a:t>
            </a:r>
            <a:r>
              <a:rPr lang="fr-CH" dirty="0" smtClean="0"/>
              <a:t>masse </a:t>
            </a:r>
            <a:r>
              <a:rPr lang="fr-CH" dirty="0"/>
              <a:t>à pralinés, </a:t>
            </a:r>
            <a:r>
              <a:rPr lang="fr-CH" dirty="0" smtClean="0"/>
              <a:t>noix</a:t>
            </a:r>
            <a:r>
              <a:rPr lang="fr-CH" dirty="0"/>
              <a:t>, </a:t>
            </a:r>
            <a:r>
              <a:rPr lang="fr-CH" dirty="0" smtClean="0"/>
              <a:t>pulpe </a:t>
            </a:r>
            <a:r>
              <a:rPr lang="fr-CH" dirty="0"/>
              <a:t>de fruits, etc.</a:t>
            </a:r>
          </a:p>
          <a:p>
            <a:pPr>
              <a:spcBef>
                <a:spcPts val="800"/>
              </a:spcBef>
            </a:pPr>
            <a:r>
              <a:rPr lang="fr-CH" dirty="0"/>
              <a:t>P</a:t>
            </a:r>
            <a:r>
              <a:rPr lang="fr-CH" dirty="0" smtClean="0"/>
              <a:t>articulièrement </a:t>
            </a:r>
            <a:r>
              <a:rPr lang="fr-CH" b="1" dirty="0"/>
              <a:t>intéressante</a:t>
            </a:r>
            <a:r>
              <a:rPr lang="fr-CH" dirty="0"/>
              <a:t> en </a:t>
            </a:r>
            <a:r>
              <a:rPr lang="fr-CH" b="1" dirty="0"/>
              <a:t>saveur</a:t>
            </a:r>
            <a:r>
              <a:rPr lang="fr-CH" dirty="0"/>
              <a:t> et </a:t>
            </a:r>
            <a:r>
              <a:rPr lang="fr-CH" b="1" dirty="0"/>
              <a:t>présentation</a:t>
            </a:r>
            <a:r>
              <a:rPr lang="fr-CH" dirty="0"/>
              <a:t> lorsqu’on dresse différentes préparations en couches superposées dans un verre ou un moule</a:t>
            </a:r>
            <a:endParaRPr lang="fr-FR" dirty="0"/>
          </a:p>
        </p:txBody>
      </p:sp>
      <p:pic>
        <p:nvPicPr>
          <p:cNvPr id="3" name="Espace réservé du contenu 2" descr="IMG_346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16" b="-34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391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Crème bavaroise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47415"/>
              </p:ext>
            </p:extLst>
          </p:nvPr>
        </p:nvGraphicFramePr>
        <p:xfrm>
          <a:off x="511678" y="2085916"/>
          <a:ext cx="8135172" cy="338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Descriptions</a:t>
                      </a:r>
                      <a:r>
                        <a:rPr lang="fr-FR" b="1" baseline="0" dirty="0" smtClean="0"/>
                        <a:t> et remarques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bavaroise</a:t>
                      </a:r>
                      <a:endParaRPr lang="fr-FR" sz="1600" b="1" i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Faire</a:t>
                      </a:r>
                      <a:r>
                        <a:rPr lang="fr-FR" sz="1600" b="0" i="0" baseline="0" dirty="0" smtClean="0"/>
                        <a:t> ramollir la gélatine dans l’eau froide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Porter à ébullition le lait, une gousse de vanille et une pincée de sel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Sortir la gousse de vanille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Faire mousser le jaune d’œuf et le sucre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Ajouter le lait cuit au mélange de jaune d’œuf en remuant constamment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Cuire à la nappe à feu doux en remuant constamment (83 à 85°C)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Retirer la crème du feu, verser dans un récipient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Egoutter la gélatine, et la mélanger à la crème encore chaude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Passer la crème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Refroidir dans l’eau glacée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Incorporer la crème fouettée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 1" descr="IMG_34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3439430"/>
            <a:ext cx="1684871" cy="11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Dérivés de la crème </a:t>
            </a:r>
            <a:br>
              <a:rPr lang="fr-FR" b="1" dirty="0" smtClean="0"/>
            </a:br>
            <a:r>
              <a:rPr lang="fr-FR" b="1" dirty="0" smtClean="0"/>
              <a:t>bavaroise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56725"/>
              </p:ext>
            </p:extLst>
          </p:nvPr>
        </p:nvGraphicFramePr>
        <p:xfrm>
          <a:off x="511678" y="2043080"/>
          <a:ext cx="8135172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Descriptions</a:t>
                      </a:r>
                      <a:r>
                        <a:rPr lang="fr-FR" b="1" baseline="0" dirty="0" smtClean="0"/>
                        <a:t> et remarques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bavaroise au chocolat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Dissoudre 200 gr de couverture</a:t>
                      </a:r>
                      <a:r>
                        <a:rPr lang="fr-FR" sz="1600" b="0" i="0" baseline="0" dirty="0" smtClean="0"/>
                        <a:t> foncée hachée ou liquide dans la crème encore chaude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bavaroise au café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Dissoudre 10 gr de café instantané dans le</a:t>
                      </a:r>
                      <a:r>
                        <a:rPr lang="fr-FR" sz="1600" b="0" i="0" baseline="0" dirty="0" smtClean="0"/>
                        <a:t> lait cuit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bavaroise aux framboises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b="0" i="0" dirty="0" smtClean="0"/>
                        <a:t>Passer 200 gr de framboises</a:t>
                      </a:r>
                      <a:r>
                        <a:rPr lang="fr-FR" sz="1600" b="0" i="0" baseline="0" dirty="0" smtClean="0"/>
                        <a:t> au tamis et mélanger avec de la crème encore chaude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 1" descr="93695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36" y="4338687"/>
            <a:ext cx="2577131" cy="1780764"/>
          </a:xfrm>
          <a:prstGeom prst="rect">
            <a:avLst/>
          </a:prstGeom>
        </p:spPr>
      </p:pic>
      <p:pic>
        <p:nvPicPr>
          <p:cNvPr id="3" name="Image 2" descr="bavarois-au-trois-choco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1" y="4336405"/>
            <a:ext cx="2099958" cy="1780764"/>
          </a:xfrm>
          <a:prstGeom prst="rect">
            <a:avLst/>
          </a:prstGeom>
        </p:spPr>
      </p:pic>
      <p:pic>
        <p:nvPicPr>
          <p:cNvPr id="5" name="Image 4" descr="bavarois-au-caf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95" y="4338687"/>
            <a:ext cx="2107206" cy="17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3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	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fr-CH" dirty="0" smtClean="0"/>
              <a:t>Ne pas </a:t>
            </a:r>
            <a:r>
              <a:rPr lang="fr-CH" b="1" dirty="0" smtClean="0"/>
              <a:t>fouetter</a:t>
            </a:r>
            <a:r>
              <a:rPr lang="fr-CH" dirty="0" smtClean="0"/>
              <a:t> la crème trop ferme (90 %), la crème sera plus aérée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Lorsqu’on a ajouté la crème fouettée, il faut tout de suite </a:t>
            </a:r>
            <a:r>
              <a:rPr lang="fr-CH" b="1" dirty="0" smtClean="0"/>
              <a:t>dresser</a:t>
            </a:r>
            <a:r>
              <a:rPr lang="fr-CH" dirty="0" smtClean="0"/>
              <a:t> la crème ou la </a:t>
            </a:r>
            <a:r>
              <a:rPr lang="fr-CH" b="1" dirty="0" smtClean="0"/>
              <a:t>travailler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Laisser la crème devenir </a:t>
            </a:r>
            <a:r>
              <a:rPr lang="fr-CH" b="1" dirty="0" smtClean="0"/>
              <a:t>ferme</a:t>
            </a:r>
            <a:r>
              <a:rPr lang="fr-CH" dirty="0" smtClean="0"/>
              <a:t> au réfrigérateur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Une crème bavaroise qui </a:t>
            </a:r>
            <a:r>
              <a:rPr lang="fr-CH" b="1" dirty="0" smtClean="0"/>
              <a:t>prend trop tôt </a:t>
            </a:r>
            <a:r>
              <a:rPr lang="fr-CH" dirty="0" smtClean="0"/>
              <a:t>et ne contient pas encore de crème fouettée peut toujours être </a:t>
            </a:r>
            <a:r>
              <a:rPr lang="fr-CH" b="1" dirty="0" smtClean="0"/>
              <a:t>liquéfiée</a:t>
            </a:r>
            <a:r>
              <a:rPr lang="fr-CH" dirty="0" smtClean="0"/>
              <a:t> au bain-marie</a:t>
            </a:r>
            <a:endParaRPr lang="fr-FR" dirty="0"/>
          </a:p>
        </p:txBody>
      </p:sp>
      <p:pic>
        <p:nvPicPr>
          <p:cNvPr id="7" name="Espace réservé du contenu 6" descr="set-a-patisserie-fouet-spatu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96" b="-12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92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Classification (6)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59576"/>
              </p:ext>
            </p:extLst>
          </p:nvPr>
        </p:nvGraphicFramePr>
        <p:xfrm>
          <a:off x="511678" y="1749952"/>
          <a:ext cx="8176317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439"/>
                <a:gridCol w="2725439"/>
                <a:gridCol w="2725439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Entremets froids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Crèmes pochées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Mousses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Poudings démoulés </a:t>
                      </a:r>
                    </a:p>
                    <a:p>
                      <a:r>
                        <a:rPr lang="fr-FR" b="1" i="1" dirty="0" smtClean="0"/>
                        <a:t>aux céréales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 à la française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 avec pulpe</a:t>
                      </a:r>
                      <a:r>
                        <a:rPr lang="fr-FR" sz="1600" baseline="0" dirty="0" smtClean="0"/>
                        <a:t> ou jus de fruits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Pouding de riz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 brûlée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 aux </a:t>
                      </a:r>
                      <a:r>
                        <a:rPr lang="fr-FR" sz="1600" dirty="0" err="1" smtClean="0"/>
                        <a:t>oeufs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Pouding de semoule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Crème</a:t>
                      </a:r>
                      <a:r>
                        <a:rPr lang="fr-FR" sz="1600" baseline="0" dirty="0" smtClean="0"/>
                        <a:t> renversée au caramel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Mousse</a:t>
                      </a:r>
                      <a:r>
                        <a:rPr lang="fr-FR" sz="1600" baseline="0" dirty="0" smtClean="0"/>
                        <a:t> avec </a:t>
                      </a:r>
                      <a:r>
                        <a:rPr lang="fr-FR" sz="1600" baseline="0" dirty="0" err="1" smtClean="0"/>
                        <a:t>meringage</a:t>
                      </a:r>
                      <a:r>
                        <a:rPr lang="fr-FR" sz="1600" baseline="0" dirty="0" smtClean="0"/>
                        <a:t> à chaud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Entremets aux</a:t>
                      </a:r>
                      <a:r>
                        <a:rPr lang="fr-FR" b="1" i="1" baseline="0" dirty="0" smtClean="0"/>
                        <a:t> </a:t>
                      </a:r>
                    </a:p>
                    <a:p>
                      <a:r>
                        <a:rPr lang="fr-FR" b="1" i="1" baseline="0" dirty="0" smtClean="0"/>
                        <a:t>fruits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Entremets au </a:t>
                      </a:r>
                    </a:p>
                    <a:p>
                      <a:r>
                        <a:rPr lang="fr-FR" b="1" i="1" dirty="0" smtClean="0"/>
                        <a:t>Yogourt</a:t>
                      </a:r>
                      <a:r>
                        <a:rPr lang="fr-FR" b="1" i="1" baseline="0" dirty="0" smtClean="0"/>
                        <a:t> </a:t>
                      </a:r>
                      <a:r>
                        <a:rPr lang="fr-FR" b="1" i="1" dirty="0" smtClean="0"/>
                        <a:t>et au séré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Autres</a:t>
                      </a:r>
                      <a:r>
                        <a:rPr lang="fr-FR" b="1" i="1" baseline="0" dirty="0" smtClean="0"/>
                        <a:t> entremets </a:t>
                      </a:r>
                    </a:p>
                    <a:p>
                      <a:r>
                        <a:rPr lang="fr-FR" b="1" i="1" baseline="0" dirty="0" smtClean="0"/>
                        <a:t>froids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Compotes</a:t>
                      </a:r>
                      <a:r>
                        <a:rPr lang="fr-FR" baseline="0" dirty="0" smtClean="0"/>
                        <a:t> aux pommes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Tranches au yogourt et aux poires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Tiramisu / Panna </a:t>
                      </a:r>
                      <a:r>
                        <a:rPr lang="fr-FR" sz="1600" dirty="0" err="1" smtClean="0"/>
                        <a:t>cotta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Salade de fruits / Gelée de fruits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Trifle</a:t>
                      </a:r>
                      <a:r>
                        <a:rPr lang="fr-FR" sz="1600" dirty="0" smtClean="0"/>
                        <a:t> / Vermicelles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Bircher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Iles flottantes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17" y="4281207"/>
            <a:ext cx="568735" cy="5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reme_brul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64" y="2169512"/>
            <a:ext cx="891433" cy="538851"/>
          </a:xfrm>
          <a:prstGeom prst="rect">
            <a:avLst/>
          </a:prstGeom>
        </p:spPr>
      </p:pic>
      <p:pic>
        <p:nvPicPr>
          <p:cNvPr id="5" name="Image 4" descr="le_tire_bouchon_-_mousse_au_chocola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8" y="2169512"/>
            <a:ext cx="877979" cy="550797"/>
          </a:xfrm>
          <a:prstGeom prst="rect">
            <a:avLst/>
          </a:prstGeom>
        </p:spPr>
      </p:pic>
      <p:pic>
        <p:nvPicPr>
          <p:cNvPr id="8" name="Image 7" descr="159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16" y="2231248"/>
            <a:ext cx="784718" cy="406562"/>
          </a:xfrm>
          <a:prstGeom prst="rect">
            <a:avLst/>
          </a:prstGeom>
        </p:spPr>
      </p:pic>
      <p:pic>
        <p:nvPicPr>
          <p:cNvPr id="9" name="Image 8" descr="13614130048103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3" y="4262071"/>
            <a:ext cx="583934" cy="596690"/>
          </a:xfrm>
          <a:prstGeom prst="rect">
            <a:avLst/>
          </a:prstGeom>
        </p:spPr>
      </p:pic>
      <p:pic>
        <p:nvPicPr>
          <p:cNvPr id="10" name="Image 9" descr="Panna_Cotta_0000x0000_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93" y="4296163"/>
            <a:ext cx="749734" cy="5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</a:pPr>
            <a:r>
              <a:rPr lang="fr-CH" dirty="0" smtClean="0"/>
              <a:t>Elles sont </a:t>
            </a:r>
            <a:r>
              <a:rPr lang="fr-CH" b="1" dirty="0" smtClean="0"/>
              <a:t>employées</a:t>
            </a:r>
            <a:r>
              <a:rPr lang="fr-CH" dirty="0" smtClean="0"/>
              <a:t> pour </a:t>
            </a:r>
            <a:r>
              <a:rPr lang="fr-CH" b="1" dirty="0" smtClean="0"/>
              <a:t>fourrer</a:t>
            </a:r>
            <a:r>
              <a:rPr lang="fr-CH" dirty="0" smtClean="0"/>
              <a:t> les entremets ou, </a:t>
            </a:r>
            <a:r>
              <a:rPr lang="fr-CH" b="1" dirty="0" smtClean="0"/>
              <a:t>servies</a:t>
            </a:r>
            <a:r>
              <a:rPr lang="fr-CH" dirty="0" smtClean="0"/>
              <a:t> dans des coupes, verres, etc., comme entremets à part entière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L’</a:t>
            </a:r>
            <a:r>
              <a:rPr lang="fr-CH" b="1" dirty="0" smtClean="0"/>
              <a:t>épaisseur</a:t>
            </a:r>
            <a:r>
              <a:rPr lang="fr-CH" dirty="0" smtClean="0"/>
              <a:t> des crèmes dépend de leur utilisation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La crème liquide ou fouettée améliore la </a:t>
            </a:r>
            <a:r>
              <a:rPr lang="fr-CH" b="1" dirty="0" smtClean="0"/>
              <a:t>finesse</a:t>
            </a:r>
            <a:r>
              <a:rPr lang="fr-CH" dirty="0" smtClean="0"/>
              <a:t> des entremets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L’</a:t>
            </a:r>
            <a:r>
              <a:rPr lang="fr-CH" b="1" dirty="0" smtClean="0"/>
              <a:t>appelation</a:t>
            </a:r>
            <a:r>
              <a:rPr lang="fr-CH" dirty="0" smtClean="0"/>
              <a:t> des crèmes est déterminée par les ingrédients qui les composent</a:t>
            </a:r>
          </a:p>
        </p:txBody>
      </p:sp>
      <p:pic>
        <p:nvPicPr>
          <p:cNvPr id="3" name="Espace réservé du contenu 2" descr="IMG_346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7" r="-3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57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fr-CH" dirty="0" smtClean="0"/>
              <a:t>En raison de leur composition, elles sont un milieu idéal pour les </a:t>
            </a:r>
            <a:r>
              <a:rPr lang="fr-CH" b="1" dirty="0" smtClean="0"/>
              <a:t>micro-organismes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Il faut donc veiller à une </a:t>
            </a:r>
            <a:r>
              <a:rPr lang="fr-CH" b="1" dirty="0" smtClean="0"/>
              <a:t>hygiène</a:t>
            </a:r>
            <a:r>
              <a:rPr lang="fr-CH" dirty="0" smtClean="0"/>
              <a:t> parfaite lors de leur préparation et de leur utilisation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La </a:t>
            </a:r>
            <a:r>
              <a:rPr lang="fr-CH" b="1" dirty="0" smtClean="0"/>
              <a:t>durée de conservation </a:t>
            </a:r>
            <a:r>
              <a:rPr lang="fr-CH" dirty="0" smtClean="0"/>
              <a:t>des produits est influencée de manière décise par leur compostion, la température, les composants nutritionnels et la forte teneur en </a:t>
            </a:r>
            <a:r>
              <a:rPr lang="fr-CH" b="1" dirty="0" smtClean="0"/>
              <a:t>eau</a:t>
            </a:r>
            <a:endParaRPr lang="fr-FR" b="1" dirty="0"/>
          </a:p>
        </p:txBody>
      </p:sp>
      <p:pic>
        <p:nvPicPr>
          <p:cNvPr id="3" name="Espace réservé du contenu 2" descr="Microb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7" r="-12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81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71132" y="2086252"/>
            <a:ext cx="3566160" cy="387272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CH" b="1" i="1" dirty="0" smtClean="0"/>
              <a:t>Pour les crèmes cuites, il faut absolument veiller à :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Les préparer avec des œufs pasteurisés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Les chauffer à 85°C et les refroidir immédiatement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Sitôt préparées, toujours les conserver à couvert, datées et à 5°C, et peu de temps seulement</a:t>
            </a:r>
          </a:p>
          <a:p>
            <a:pPr>
              <a:spcBef>
                <a:spcPts val="800"/>
              </a:spcBef>
            </a:pPr>
            <a:r>
              <a:rPr lang="fr-CH" dirty="0" smtClean="0"/>
              <a:t>Ne pas les préparer à l’avance</a:t>
            </a:r>
            <a:endParaRPr lang="fr-FR" dirty="0"/>
          </a:p>
        </p:txBody>
      </p:sp>
      <p:pic>
        <p:nvPicPr>
          <p:cNvPr id="3" name="Espace réservé du contenu 2" descr="creme-anglais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95" b="-9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44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565908"/>
              </p:ext>
            </p:extLst>
          </p:nvPr>
        </p:nvGraphicFramePr>
        <p:xfrm>
          <a:off x="511678" y="2157863"/>
          <a:ext cx="8174601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6395"/>
                <a:gridCol w="4088206"/>
              </a:tblGrid>
              <a:tr h="336981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Crèmes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Crèmes à la vanille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Crèmes au yogourt ou</a:t>
                      </a:r>
                      <a:r>
                        <a:rPr lang="fr-FR" b="1" i="1" baseline="0" dirty="0" smtClean="0"/>
                        <a:t> au </a:t>
                      </a:r>
                      <a:r>
                        <a:rPr lang="fr-FR" b="1" i="1" baseline="0" dirty="0" smtClean="0"/>
                        <a:t>séré</a:t>
                      </a:r>
                    </a:p>
                    <a:p>
                      <a:endParaRPr lang="fr-FR" b="1" i="1" baseline="0" dirty="0" smtClean="0"/>
                    </a:p>
                    <a:p>
                      <a:endParaRPr lang="fr-FR" b="1" i="1" baseline="0" dirty="0" smtClean="0"/>
                    </a:p>
                    <a:p>
                      <a:endParaRPr lang="fr-FR" b="1" i="1" baseline="0" dirty="0" smtClean="0"/>
                    </a:p>
                    <a:p>
                      <a:endParaRPr lang="fr-FR" b="1" i="1" baseline="0" dirty="0" smtClean="0"/>
                    </a:p>
                    <a:p>
                      <a:endParaRPr lang="fr-FR" b="1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 bavaroise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Crèmes au </a:t>
                      </a:r>
                      <a:r>
                        <a:rPr lang="fr-FR" b="1" i="1" dirty="0" smtClean="0"/>
                        <a:t>beurre</a:t>
                      </a:r>
                    </a:p>
                    <a:p>
                      <a:endParaRPr lang="fr-FR" b="1" i="1" dirty="0" smtClean="0"/>
                    </a:p>
                    <a:p>
                      <a:endParaRPr lang="fr-FR" b="1" i="1" dirty="0" smtClean="0"/>
                    </a:p>
                    <a:p>
                      <a:endParaRPr lang="fr-FR" b="1" i="1" dirty="0" smtClean="0"/>
                    </a:p>
                    <a:p>
                      <a:endParaRPr lang="fr-FR" b="1" i="1" dirty="0" smtClean="0"/>
                    </a:p>
                    <a:p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 1" descr="075560cremeYogourtbleu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72" y="2864308"/>
            <a:ext cx="1859158" cy="1316449"/>
          </a:xfrm>
          <a:prstGeom prst="rect">
            <a:avLst/>
          </a:prstGeom>
        </p:spPr>
      </p:pic>
      <p:pic>
        <p:nvPicPr>
          <p:cNvPr id="3" name="Image 2" descr="creme_vanil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5" y="2930883"/>
            <a:ext cx="1859158" cy="1203925"/>
          </a:xfrm>
          <a:prstGeom prst="rect">
            <a:avLst/>
          </a:prstGeom>
        </p:spPr>
      </p:pic>
      <p:pic>
        <p:nvPicPr>
          <p:cNvPr id="5" name="Image 4" descr="IMGP119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15" y="4624737"/>
            <a:ext cx="1457337" cy="1299281"/>
          </a:xfrm>
          <a:prstGeom prst="rect">
            <a:avLst/>
          </a:prstGeom>
        </p:spPr>
      </p:pic>
      <p:pic>
        <p:nvPicPr>
          <p:cNvPr id="6" name="Image 5" descr="blog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5" y="4624738"/>
            <a:ext cx="1859158" cy="12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2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Elaboration des 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119526"/>
              </p:ext>
            </p:extLst>
          </p:nvPr>
        </p:nvGraphicFramePr>
        <p:xfrm>
          <a:off x="511678" y="1950377"/>
          <a:ext cx="8176315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410"/>
                <a:gridCol w="1761359"/>
                <a:gridCol w="1677925"/>
                <a:gridCol w="1861358"/>
                <a:gridCol w="1635263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Ingrédient</a:t>
                      </a:r>
                      <a:r>
                        <a:rPr lang="fr-FR" b="1" baseline="0" dirty="0" smtClean="0"/>
                        <a:t> principal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 + Autres ingrédients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Liaison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Allègement / Affinement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 Crème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gousse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Jaune d’œuf / Poudre pour crème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à la vanille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caramélisé,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gousse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Jaune d’œuf / Poudre pour crème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au caramel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 / jus et zeste de</a:t>
                      </a:r>
                      <a:r>
                        <a:rPr lang="fr-FR" sz="1600" b="0" i="0" baseline="0" dirty="0" smtClean="0"/>
                        <a:t> citron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Sucre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Poudre pour crème / Gélatine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Blanc d’œuf</a:t>
                      </a:r>
                      <a:r>
                        <a:rPr lang="fr-FR" sz="1600" b="0" i="0" baseline="0" dirty="0" smtClean="0"/>
                        <a:t> en neige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au citron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gousse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Poudre pour crème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gélatine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diplomate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Elaboration des 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89081"/>
              </p:ext>
            </p:extLst>
          </p:nvPr>
        </p:nvGraphicFramePr>
        <p:xfrm>
          <a:off x="511678" y="1950377"/>
          <a:ext cx="8176315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410"/>
                <a:gridCol w="1761359"/>
                <a:gridCol w="1677925"/>
                <a:gridCol w="1861358"/>
                <a:gridCol w="1635263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Ingrédient</a:t>
                      </a:r>
                      <a:r>
                        <a:rPr lang="fr-FR" b="1" baseline="0" dirty="0" smtClean="0"/>
                        <a:t> principal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 + Autres ingrédients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Liaison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Allègement / Affinement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 Crème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gousse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Jaune d’œuf / Poudre pour crème / Gélatine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mousseline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</a:t>
                      </a:r>
                      <a:r>
                        <a:rPr lang="fr-FR" sz="1600" b="0" i="0" dirty="0" err="1" smtClean="0"/>
                        <a:t>Ev</a:t>
                      </a:r>
                      <a:r>
                        <a:rPr lang="fr-FR" sz="1600" b="0" i="0" dirty="0" smtClean="0"/>
                        <a:t>. gousse de vanille</a:t>
                      </a: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Jaune d’œuf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anglaise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r>
                        <a:rPr lang="fr-FR" sz="1600" b="0" i="0" baseline="0" dirty="0"/>
                        <a:t> </a:t>
                      </a:r>
                      <a:r>
                        <a:rPr lang="fr-FR" sz="1600" b="0" i="0" baseline="0" dirty="0" smtClean="0"/>
                        <a:t>/ Crème entière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Bâton</a:t>
                      </a:r>
                      <a:r>
                        <a:rPr lang="fr-FR" sz="1600" b="0" i="0" baseline="0" dirty="0" smtClean="0"/>
                        <a:t> de cannelle / Ecorce de citron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Jaune d’œuf /</a:t>
                      </a:r>
                      <a:r>
                        <a:rPr lang="fr-FR" sz="1600" b="0" i="0" baseline="0" dirty="0" smtClean="0"/>
                        <a:t> Amidon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brut</a:t>
                      </a:r>
                      <a:r>
                        <a:rPr lang="fr-FR" sz="1600" b="0" i="0" baseline="0" dirty="0" smtClean="0"/>
                        <a:t> caramélisé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catalane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/ Gousse de vanille ou divers arômes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Jaune d’œuf / Gélatine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bavaroise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2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Elaboration des 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616991"/>
              </p:ext>
            </p:extLst>
          </p:nvPr>
        </p:nvGraphicFramePr>
        <p:xfrm>
          <a:off x="511678" y="1950377"/>
          <a:ext cx="8176315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410"/>
                <a:gridCol w="1761359"/>
                <a:gridCol w="1677925"/>
                <a:gridCol w="1861358"/>
                <a:gridCol w="1635263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Ingrédient</a:t>
                      </a:r>
                      <a:r>
                        <a:rPr lang="fr-FR" b="1" baseline="0" dirty="0" smtClean="0"/>
                        <a:t> principal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 + Autres ingrédients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Liaison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 Allègement / Affinement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 Crème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923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Lait / Pâte d’amandes 1:1</a:t>
                      </a: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Gousse</a:t>
                      </a:r>
                      <a:r>
                        <a:rPr lang="fr-FR" sz="1600" b="0" i="0" baseline="0" dirty="0" smtClean="0"/>
                        <a:t> de vanille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Gélatine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Blanc-manger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Yogourt</a:t>
                      </a:r>
                      <a:r>
                        <a:rPr lang="fr-FR" sz="1600" b="0" i="0" baseline="0" dirty="0" smtClean="0"/>
                        <a:t> ou séré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Pulpe de fruits</a:t>
                      </a:r>
                      <a:r>
                        <a:rPr lang="fr-FR" sz="1600" b="0" i="0" baseline="0" dirty="0" smtClean="0"/>
                        <a:t> / Sucre / Zeste de citron / Divers arômes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Gélatine ou jaune d’œuf pasteurisé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fouettée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</a:t>
                      </a:r>
                      <a:r>
                        <a:rPr lang="fr-FR" sz="1600" b="1" i="1" baseline="0" dirty="0" smtClean="0">
                          <a:solidFill>
                            <a:srgbClr val="0000FF"/>
                          </a:solidFill>
                        </a:rPr>
                        <a:t> au yogourt ou au séré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Beurre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Sucre glace ou divers arômes</a:t>
                      </a:r>
                      <a:r>
                        <a:rPr lang="fr-FR" sz="1600" b="0" i="0" baseline="0" dirty="0" smtClean="0"/>
                        <a:t> / Sirop de sucre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Jaune d’œuf /</a:t>
                      </a:r>
                      <a:r>
                        <a:rPr lang="fr-FR" sz="1600" b="0" i="0" baseline="0" dirty="0" smtClean="0"/>
                        <a:t> Amidon</a:t>
                      </a:r>
                      <a:endParaRPr lang="fr-FR" sz="16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Crème à la vanille / Blanc d’œuf en neige ou jaune d’œuf monté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Crème au beurre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662</TotalTime>
  <Words>874</Words>
  <Application>Microsoft Macintosh PowerPoint</Application>
  <PresentationFormat>Présentation à l'écran (4:3)</PresentationFormat>
  <Paragraphs>167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Capital</vt:lpstr>
      <vt:lpstr>Les crèmes</vt:lpstr>
      <vt:lpstr>Classification (6)</vt:lpstr>
      <vt:lpstr>Généralités</vt:lpstr>
      <vt:lpstr>Généralités</vt:lpstr>
      <vt:lpstr>Généralités</vt:lpstr>
      <vt:lpstr>Crèmes</vt:lpstr>
      <vt:lpstr>Elaboration des crèmes</vt:lpstr>
      <vt:lpstr>Elaboration des crèmes</vt:lpstr>
      <vt:lpstr>Elaboration des crèmes</vt:lpstr>
      <vt:lpstr>Crème bavaroise</vt:lpstr>
      <vt:lpstr>Crème bavaroise</vt:lpstr>
      <vt:lpstr>Dérivés de la crème  bavaroise</vt:lpstr>
      <vt:lpstr>Conseils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86</cp:revision>
  <dcterms:created xsi:type="dcterms:W3CDTF">2014-08-25T11:46:16Z</dcterms:created>
  <dcterms:modified xsi:type="dcterms:W3CDTF">2014-11-30T16:07:50Z</dcterms:modified>
</cp:coreProperties>
</file>