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5" r:id="rId3"/>
    <p:sldId id="291" r:id="rId4"/>
    <p:sldId id="292" r:id="rId5"/>
    <p:sldId id="293" r:id="rId6"/>
    <p:sldId id="29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52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3/30/2022</a:t>
            </a:fld>
            <a:endParaRPr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3/30/2022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3/30/2022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3/30/2022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3/30/2022</a:t>
            </a:fld>
            <a:endParaRPr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3/30/2022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3/30/2022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‹N°›</a:t>
            </a:fld>
            <a:endParaRPr kumimoji="0" lang="en-US" dirty="0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3/30/2022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3/30/2022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3/30/2022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3/30/2022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3/30/2022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‹N°›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1371600" y="5842295"/>
            <a:ext cx="6400800" cy="530716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Gluten / </a:t>
            </a:r>
            <a:r>
              <a:rPr lang="fr-FR" b="1" dirty="0" err="1" smtClean="0"/>
              <a:t>Coeliakie</a:t>
            </a:r>
            <a:r>
              <a:rPr lang="fr-FR" b="1" dirty="0" smtClean="0"/>
              <a:t> (Sprue)</a:t>
            </a:r>
            <a:endParaRPr lang="fr-FR" b="1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065" y="5330239"/>
            <a:ext cx="515938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003" y="5785852"/>
            <a:ext cx="693737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010" y="2902742"/>
            <a:ext cx="5025369" cy="286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209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Généralités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526578"/>
            <a:ext cx="4038600" cy="47254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chemeClr val="accent1"/>
                </a:solidFill>
              </a:rPr>
              <a:t>Gluten </a:t>
            </a:r>
          </a:p>
          <a:p>
            <a:r>
              <a:rPr lang="fr-FR" dirty="0">
                <a:solidFill>
                  <a:schemeClr val="accent2"/>
                </a:solidFill>
              </a:rPr>
              <a:t>T</a:t>
            </a:r>
            <a:r>
              <a:rPr lang="fr-FR" dirty="0" smtClean="0">
                <a:solidFill>
                  <a:schemeClr val="accent2"/>
                </a:solidFill>
              </a:rPr>
              <a:t>ype de </a:t>
            </a:r>
            <a:r>
              <a:rPr lang="fr-FR" b="1" dirty="0" smtClean="0">
                <a:solidFill>
                  <a:schemeClr val="accent2"/>
                </a:solidFill>
              </a:rPr>
              <a:t>protéine</a:t>
            </a:r>
            <a:r>
              <a:rPr lang="fr-FR" dirty="0" smtClean="0">
                <a:solidFill>
                  <a:schemeClr val="accent2"/>
                </a:solidFill>
              </a:rPr>
              <a:t> de </a:t>
            </a:r>
            <a:r>
              <a:rPr lang="fr-FR" b="1" dirty="0" smtClean="0">
                <a:solidFill>
                  <a:schemeClr val="accent2"/>
                </a:solidFill>
              </a:rPr>
              <a:t>certaines céréales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La </a:t>
            </a:r>
            <a:r>
              <a:rPr lang="fr-FR" b="1" dirty="0" err="1" smtClean="0">
                <a:solidFill>
                  <a:schemeClr val="accent2"/>
                </a:solidFill>
              </a:rPr>
              <a:t>coeliakie</a:t>
            </a:r>
            <a:r>
              <a:rPr lang="fr-FR" dirty="0" smtClean="0">
                <a:solidFill>
                  <a:schemeClr val="accent2"/>
                </a:solidFill>
              </a:rPr>
              <a:t> chez l’enfant et la </a:t>
            </a:r>
            <a:r>
              <a:rPr lang="fr-FR" b="1" dirty="0" smtClean="0">
                <a:solidFill>
                  <a:schemeClr val="accent2"/>
                </a:solidFill>
              </a:rPr>
              <a:t>sprue</a:t>
            </a:r>
            <a:r>
              <a:rPr lang="fr-FR" dirty="0" smtClean="0">
                <a:solidFill>
                  <a:schemeClr val="accent2"/>
                </a:solidFill>
              </a:rPr>
              <a:t> chez l’adulte sont des </a:t>
            </a:r>
            <a:r>
              <a:rPr lang="fr-FR" b="1" dirty="0" smtClean="0">
                <a:solidFill>
                  <a:schemeClr val="accent2"/>
                </a:solidFill>
              </a:rPr>
              <a:t>maladies chroniques </a:t>
            </a:r>
            <a:r>
              <a:rPr lang="fr-FR" dirty="0" smtClean="0">
                <a:solidFill>
                  <a:schemeClr val="accent2"/>
                </a:solidFill>
              </a:rPr>
              <a:t>provoquées par la consommation de mets contenant du gluten</a:t>
            </a:r>
          </a:p>
          <a:p>
            <a:pPr marL="0" indent="0">
              <a:buNone/>
            </a:pPr>
            <a:endParaRPr lang="fr-FR" b="1" dirty="0" smtClean="0">
              <a:solidFill>
                <a:schemeClr val="accent2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632043"/>
            <a:ext cx="4038600" cy="2160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556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Généralités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526578"/>
            <a:ext cx="4038600" cy="4725455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>
                <a:solidFill>
                  <a:schemeClr val="accent2"/>
                </a:solidFill>
              </a:rPr>
              <a:t>La </a:t>
            </a:r>
            <a:r>
              <a:rPr lang="fr-FR" b="1" dirty="0" smtClean="0">
                <a:solidFill>
                  <a:schemeClr val="accent2"/>
                </a:solidFill>
              </a:rPr>
              <a:t>protéine panifiable </a:t>
            </a:r>
            <a:r>
              <a:rPr lang="fr-FR" dirty="0" smtClean="0">
                <a:solidFill>
                  <a:schemeClr val="accent2"/>
                </a:solidFill>
              </a:rPr>
              <a:t>appelée gluten, que l’on trouve dans le froment, l’épeautre, l’engrain ou petit épeautre, l’amidonnier et le </a:t>
            </a:r>
            <a:r>
              <a:rPr lang="fr-FR" dirty="0" err="1" smtClean="0">
                <a:solidFill>
                  <a:schemeClr val="accent2"/>
                </a:solidFill>
              </a:rPr>
              <a:t>kamut</a:t>
            </a:r>
            <a:r>
              <a:rPr lang="fr-FR" dirty="0" smtClean="0">
                <a:solidFill>
                  <a:schemeClr val="accent2"/>
                </a:solidFill>
              </a:rPr>
              <a:t>, ainsi que d’autres protéines similaires dans le seigle, l’orge et l’avoine</a:t>
            </a:r>
          </a:p>
          <a:p>
            <a:r>
              <a:rPr lang="fr-FR" dirty="0">
                <a:solidFill>
                  <a:schemeClr val="accent2"/>
                </a:solidFill>
              </a:rPr>
              <a:t>P</a:t>
            </a:r>
            <a:r>
              <a:rPr lang="fr-FR" dirty="0" smtClean="0">
                <a:solidFill>
                  <a:schemeClr val="accent2"/>
                </a:solidFill>
              </a:rPr>
              <a:t>rovoquent des </a:t>
            </a:r>
            <a:r>
              <a:rPr lang="fr-FR" b="1" dirty="0" smtClean="0">
                <a:solidFill>
                  <a:schemeClr val="accent2"/>
                </a:solidFill>
              </a:rPr>
              <a:t>lésions</a:t>
            </a:r>
            <a:r>
              <a:rPr lang="fr-FR" dirty="0" smtClean="0">
                <a:solidFill>
                  <a:schemeClr val="accent2"/>
                </a:solidFill>
              </a:rPr>
              <a:t> de la </a:t>
            </a:r>
            <a:r>
              <a:rPr lang="fr-FR" b="1" dirty="0" smtClean="0">
                <a:solidFill>
                  <a:schemeClr val="accent2"/>
                </a:solidFill>
              </a:rPr>
              <a:t>muqueuse de l’intestin grêle</a:t>
            </a:r>
            <a:r>
              <a:rPr lang="fr-FR" dirty="0" smtClean="0">
                <a:solidFill>
                  <a:schemeClr val="accent2"/>
                </a:solidFill>
              </a:rPr>
              <a:t> qui perturbent l’absorption des </a:t>
            </a:r>
            <a:r>
              <a:rPr lang="fr-FR" b="1" dirty="0" smtClean="0">
                <a:solidFill>
                  <a:schemeClr val="accent2"/>
                </a:solidFill>
              </a:rPr>
              <a:t>nutriments</a:t>
            </a:r>
          </a:p>
          <a:p>
            <a:endParaRPr lang="fr-FR" b="1" dirty="0" smtClean="0">
              <a:solidFill>
                <a:schemeClr val="accent2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688086"/>
            <a:ext cx="4038600" cy="2048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354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Généralités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2227534"/>
            <a:ext cx="4038600" cy="2459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chemeClr val="accent1"/>
                </a:solidFill>
              </a:rPr>
              <a:t>Il n’existe pour le moment qu’un seul traitement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Une </a:t>
            </a:r>
            <a:r>
              <a:rPr lang="fr-FR" b="1" dirty="0" smtClean="0">
                <a:solidFill>
                  <a:schemeClr val="accent2"/>
                </a:solidFill>
              </a:rPr>
              <a:t>alimentation sans aucun gluten</a:t>
            </a:r>
            <a:r>
              <a:rPr lang="fr-FR" dirty="0" smtClean="0">
                <a:solidFill>
                  <a:schemeClr val="accent2"/>
                </a:solidFill>
              </a:rPr>
              <a:t>, et cela pour toute la </a:t>
            </a:r>
            <a:r>
              <a:rPr lang="fr-FR" b="1" dirty="0" smtClean="0">
                <a:solidFill>
                  <a:schemeClr val="accent2"/>
                </a:solidFill>
              </a:rPr>
              <a:t>vie</a:t>
            </a:r>
          </a:p>
          <a:p>
            <a:pPr marL="0" indent="0">
              <a:buNone/>
            </a:pPr>
            <a:endParaRPr lang="fr-FR" b="1" dirty="0" smtClean="0">
              <a:solidFill>
                <a:schemeClr val="accent2"/>
              </a:solidFill>
            </a:endParaRPr>
          </a:p>
        </p:txBody>
      </p:sp>
      <p:pic>
        <p:nvPicPr>
          <p:cNvPr id="2054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550" y="2664619"/>
            <a:ext cx="25527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987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Généralités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526578"/>
            <a:ext cx="4038600" cy="47254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chemeClr val="accent1"/>
                </a:solidFill>
              </a:rPr>
              <a:t>Cela veut dire</a:t>
            </a:r>
          </a:p>
          <a:p>
            <a:r>
              <a:rPr lang="fr-FR" b="1" dirty="0" smtClean="0">
                <a:solidFill>
                  <a:schemeClr val="accent2"/>
                </a:solidFill>
              </a:rPr>
              <a:t>Eviter</a:t>
            </a:r>
            <a:r>
              <a:rPr lang="fr-FR" dirty="0" smtClean="0">
                <a:solidFill>
                  <a:schemeClr val="accent2"/>
                </a:solidFill>
              </a:rPr>
              <a:t> tous les </a:t>
            </a:r>
            <a:r>
              <a:rPr lang="fr-FR" b="1" dirty="0" smtClean="0">
                <a:solidFill>
                  <a:schemeClr val="accent2"/>
                </a:solidFill>
              </a:rPr>
              <a:t>aliments </a:t>
            </a:r>
            <a:r>
              <a:rPr lang="fr-FR" dirty="0" smtClean="0">
                <a:solidFill>
                  <a:schemeClr val="accent2"/>
                </a:solidFill>
              </a:rPr>
              <a:t>qui contiennent du </a:t>
            </a:r>
            <a:r>
              <a:rPr lang="fr-FR" b="1" dirty="0" smtClean="0">
                <a:solidFill>
                  <a:schemeClr val="accent2"/>
                </a:solidFill>
              </a:rPr>
              <a:t>gluten </a:t>
            </a:r>
            <a:r>
              <a:rPr lang="fr-FR" dirty="0" smtClean="0">
                <a:solidFill>
                  <a:schemeClr val="accent2"/>
                </a:solidFill>
              </a:rPr>
              <a:t>(farine, semoule, pain, pâtisseries, panure, pâtes alimentaires, sauces, mets tout prêts avec gluten, bière, etc.) préparés avec les céréales ci-dessus</a:t>
            </a:r>
          </a:p>
          <a:p>
            <a:endParaRPr lang="fr-FR" b="1" dirty="0" smtClean="0">
              <a:solidFill>
                <a:schemeClr val="accent2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564507"/>
            <a:ext cx="4038600" cy="2295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5833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Conseils pratiques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526578"/>
            <a:ext cx="4038600" cy="472545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chemeClr val="accent1"/>
                </a:solidFill>
              </a:rPr>
              <a:t>Aliments qui conviennent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Maïs, riz, millet, quinoa, amarante, sarrasin, tapioca (ils ne contiennent pas de gluten) et tous les amidons</a:t>
            </a:r>
          </a:p>
          <a:p>
            <a:r>
              <a:rPr lang="fr-FR" b="1" dirty="0" smtClean="0">
                <a:solidFill>
                  <a:schemeClr val="accent2"/>
                </a:solidFill>
              </a:rPr>
              <a:t>Aliments diététiques </a:t>
            </a:r>
            <a:r>
              <a:rPr lang="fr-FR" dirty="0" smtClean="0">
                <a:solidFill>
                  <a:schemeClr val="accent2"/>
                </a:solidFill>
              </a:rPr>
              <a:t>avec </a:t>
            </a:r>
            <a:r>
              <a:rPr lang="fr-FR" b="1" dirty="0" smtClean="0">
                <a:solidFill>
                  <a:schemeClr val="accent2"/>
                </a:solidFill>
              </a:rPr>
              <a:t>indication sans gluten </a:t>
            </a:r>
            <a:r>
              <a:rPr lang="fr-FR" dirty="0" smtClean="0">
                <a:solidFill>
                  <a:schemeClr val="accent2"/>
                </a:solidFill>
              </a:rPr>
              <a:t>(certaines farines, pains, pâtisseries, pâtes alimentaires)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Lait, produits laitiers, œufs, poissons, viande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Légumes, pommes de terre, légumineuses, fruits, noix</a:t>
            </a:r>
          </a:p>
          <a:p>
            <a:endParaRPr lang="fr-FR" b="1" dirty="0" smtClean="0">
              <a:solidFill>
                <a:schemeClr val="accent2"/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693069"/>
            <a:ext cx="4038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179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Encrier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Civique.thmx</Template>
  <TotalTime>909</TotalTime>
  <Words>220</Words>
  <Application>Microsoft Office PowerPoint</Application>
  <PresentationFormat>Affichage à l'écran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Georgia</vt:lpstr>
      <vt:lpstr>Wingdings</vt:lpstr>
      <vt:lpstr>Wingdings 2</vt:lpstr>
      <vt:lpstr>Civic</vt:lpstr>
      <vt:lpstr>Gluten / Coeliakie (Sprue)</vt:lpstr>
      <vt:lpstr>Généralités</vt:lpstr>
      <vt:lpstr>Généralités</vt:lpstr>
      <vt:lpstr>Généralités</vt:lpstr>
      <vt:lpstr>Généralités</vt:lpstr>
      <vt:lpstr>Conseils pratiques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en concept d’entreprise</dc:title>
  <dc:creator>Cardinaux Yan</dc:creator>
  <cp:lastModifiedBy>Philippe Pache</cp:lastModifiedBy>
  <cp:revision>190</cp:revision>
  <dcterms:created xsi:type="dcterms:W3CDTF">2014-09-29T16:43:49Z</dcterms:created>
  <dcterms:modified xsi:type="dcterms:W3CDTF">2022-03-30T13:50:06Z</dcterms:modified>
</cp:coreProperties>
</file>