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304" r:id="rId4"/>
    <p:sldId id="305" r:id="rId5"/>
    <p:sldId id="288" r:id="rId6"/>
    <p:sldId id="30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3/13/2015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3/13/2015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3/13/2015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3/13/2015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3/13/2015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3/13/2015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3/13/2015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3/13/2015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3/13/2015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3/13/2015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3/13/2015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3/13/2015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71600" y="5842295"/>
            <a:ext cx="6400800" cy="530716"/>
          </a:xfrm>
        </p:spPr>
        <p:txBody>
          <a:bodyPr/>
          <a:lstStyle/>
          <a:p>
            <a:r>
              <a:rPr lang="fr-FR" dirty="0" smtClean="0"/>
              <a:t>Cardinaux </a:t>
            </a:r>
            <a:r>
              <a:rPr lang="fr-FR" dirty="0" err="1" smtClean="0"/>
              <a:t>yan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Alimentation </a:t>
            </a:r>
            <a:r>
              <a:rPr lang="fr-FR" b="1" dirty="0" smtClean="0"/>
              <a:t>des </a:t>
            </a:r>
            <a:r>
              <a:rPr lang="fr-FR" b="1" dirty="0" smtClean="0"/>
              <a:t>aînés</a:t>
            </a:r>
            <a:endParaRPr lang="fr-FR" b="1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65" y="5330239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03" y="5785852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750" y="2929666"/>
            <a:ext cx="6576874" cy="273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0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Alimentation des aînés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Au fil des ans, le </a:t>
            </a:r>
            <a:r>
              <a:rPr lang="fr-FR" b="1" dirty="0" smtClean="0">
                <a:solidFill>
                  <a:schemeClr val="accent2"/>
                </a:solidFill>
              </a:rPr>
              <a:t>corps</a:t>
            </a:r>
            <a:r>
              <a:rPr lang="fr-FR" dirty="0" smtClean="0">
                <a:solidFill>
                  <a:schemeClr val="accent2"/>
                </a:solidFill>
              </a:rPr>
              <a:t> change, certaines </a:t>
            </a:r>
            <a:r>
              <a:rPr lang="fr-FR" b="1" dirty="0" smtClean="0">
                <a:solidFill>
                  <a:schemeClr val="accent2"/>
                </a:solidFill>
              </a:rPr>
              <a:t>fonctions </a:t>
            </a:r>
            <a:r>
              <a:rPr lang="fr-FR" dirty="0" smtClean="0">
                <a:solidFill>
                  <a:schemeClr val="accent2"/>
                </a:solidFill>
              </a:rPr>
              <a:t>diminuent et le sens du </a:t>
            </a:r>
            <a:r>
              <a:rPr lang="fr-FR" b="1" dirty="0" smtClean="0">
                <a:solidFill>
                  <a:schemeClr val="accent2"/>
                </a:solidFill>
              </a:rPr>
              <a:t>goût</a:t>
            </a:r>
            <a:r>
              <a:rPr lang="fr-FR" dirty="0" smtClean="0">
                <a:solidFill>
                  <a:schemeClr val="accent2"/>
                </a:solidFill>
              </a:rPr>
              <a:t> se modifie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C’est ainsi que le </a:t>
            </a:r>
            <a:r>
              <a:rPr lang="fr-FR" b="1" dirty="0" smtClean="0">
                <a:solidFill>
                  <a:schemeClr val="accent2"/>
                </a:solidFill>
              </a:rPr>
              <a:t>sel</a:t>
            </a:r>
            <a:r>
              <a:rPr lang="fr-FR" dirty="0" smtClean="0">
                <a:solidFill>
                  <a:schemeClr val="accent2"/>
                </a:solidFill>
              </a:rPr>
              <a:t> est perçu moins salé, alors que l’</a:t>
            </a:r>
            <a:r>
              <a:rPr lang="fr-FR" b="1" dirty="0" smtClean="0">
                <a:solidFill>
                  <a:schemeClr val="accent2"/>
                </a:solidFill>
              </a:rPr>
              <a:t>acidité</a:t>
            </a:r>
            <a:r>
              <a:rPr lang="fr-FR" dirty="0" smtClean="0">
                <a:solidFill>
                  <a:schemeClr val="accent2"/>
                </a:solidFill>
              </a:rPr>
              <a:t> devient plus intense, et la sensation de </a:t>
            </a:r>
            <a:r>
              <a:rPr lang="fr-FR" b="1" dirty="0" smtClean="0">
                <a:solidFill>
                  <a:schemeClr val="accent2"/>
                </a:solidFill>
              </a:rPr>
              <a:t>soif</a:t>
            </a:r>
            <a:r>
              <a:rPr lang="fr-FR" dirty="0" smtClean="0">
                <a:solidFill>
                  <a:schemeClr val="accent2"/>
                </a:solidFill>
              </a:rPr>
              <a:t> diminue également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De nombreux aînés ne parviennent plus à bien </a:t>
            </a:r>
            <a:r>
              <a:rPr lang="fr-FR" b="1" dirty="0" smtClean="0">
                <a:solidFill>
                  <a:schemeClr val="accent2"/>
                </a:solidFill>
              </a:rPr>
              <a:t>mâcher</a:t>
            </a:r>
            <a:r>
              <a:rPr lang="fr-FR" dirty="0" smtClean="0">
                <a:solidFill>
                  <a:schemeClr val="accent2"/>
                </a:solidFill>
              </a:rPr>
              <a:t>, soit parce qu’il leur manque des </a:t>
            </a:r>
            <a:r>
              <a:rPr lang="fr-FR" b="1" dirty="0" smtClean="0">
                <a:solidFill>
                  <a:schemeClr val="accent2"/>
                </a:solidFill>
              </a:rPr>
              <a:t>dents</a:t>
            </a:r>
            <a:r>
              <a:rPr lang="fr-FR" dirty="0" smtClean="0">
                <a:solidFill>
                  <a:schemeClr val="accent2"/>
                </a:solidFill>
              </a:rPr>
              <a:t> soit parce que la </a:t>
            </a:r>
            <a:r>
              <a:rPr lang="fr-FR" b="1" dirty="0" smtClean="0">
                <a:solidFill>
                  <a:schemeClr val="accent2"/>
                </a:solidFill>
              </a:rPr>
              <a:t>prothèse</a:t>
            </a:r>
            <a:r>
              <a:rPr lang="fr-FR" dirty="0" smtClean="0">
                <a:solidFill>
                  <a:schemeClr val="accent2"/>
                </a:solidFill>
              </a:rPr>
              <a:t> pose problème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Souvent le </a:t>
            </a:r>
            <a:r>
              <a:rPr lang="fr-FR" b="1" dirty="0" smtClean="0">
                <a:solidFill>
                  <a:schemeClr val="accent2"/>
                </a:solidFill>
              </a:rPr>
              <a:t>système digestif </a:t>
            </a:r>
            <a:r>
              <a:rPr lang="fr-FR" dirty="0" smtClean="0">
                <a:solidFill>
                  <a:schemeClr val="accent2"/>
                </a:solidFill>
              </a:rPr>
              <a:t>présente des </a:t>
            </a:r>
            <a:r>
              <a:rPr lang="fr-FR" b="1" dirty="0" smtClean="0">
                <a:solidFill>
                  <a:schemeClr val="accent2"/>
                </a:solidFill>
              </a:rPr>
              <a:t>difficultés</a:t>
            </a:r>
            <a:r>
              <a:rPr lang="fr-FR" dirty="0" smtClean="0">
                <a:solidFill>
                  <a:schemeClr val="accent2"/>
                </a:solidFill>
              </a:rPr>
              <a:t> et les </a:t>
            </a:r>
            <a:r>
              <a:rPr lang="fr-FR" b="1" dirty="0" smtClean="0">
                <a:solidFill>
                  <a:schemeClr val="accent2"/>
                </a:solidFill>
              </a:rPr>
              <a:t>nutriments</a:t>
            </a:r>
            <a:r>
              <a:rPr lang="fr-FR" dirty="0" smtClean="0">
                <a:solidFill>
                  <a:schemeClr val="accent2"/>
                </a:solidFill>
              </a:rPr>
              <a:t> sont moins bien absorbés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75" y="2521744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56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Alimentation des aînés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Le </a:t>
            </a:r>
            <a:r>
              <a:rPr lang="fr-FR" b="1" dirty="0" smtClean="0">
                <a:solidFill>
                  <a:schemeClr val="accent2"/>
                </a:solidFill>
              </a:rPr>
              <a:t>métabolisme</a:t>
            </a:r>
            <a:r>
              <a:rPr lang="fr-FR" dirty="0" smtClean="0">
                <a:solidFill>
                  <a:schemeClr val="accent2"/>
                </a:solidFill>
              </a:rPr>
              <a:t> et la formation des </a:t>
            </a:r>
            <a:r>
              <a:rPr lang="fr-FR" b="1" dirty="0" smtClean="0">
                <a:solidFill>
                  <a:schemeClr val="accent2"/>
                </a:solidFill>
              </a:rPr>
              <a:t>hormones</a:t>
            </a:r>
            <a:r>
              <a:rPr lang="fr-FR" dirty="0" smtClean="0">
                <a:solidFill>
                  <a:schemeClr val="accent2"/>
                </a:solidFill>
              </a:rPr>
              <a:t> changent avec le temps, et les </a:t>
            </a:r>
            <a:r>
              <a:rPr lang="fr-FR" b="1" dirty="0" smtClean="0">
                <a:solidFill>
                  <a:schemeClr val="accent2"/>
                </a:solidFill>
              </a:rPr>
              <a:t>défenses immunitaires </a:t>
            </a:r>
            <a:r>
              <a:rPr lang="fr-FR" dirty="0" smtClean="0">
                <a:solidFill>
                  <a:schemeClr val="accent2"/>
                </a:solidFill>
              </a:rPr>
              <a:t>s’affaiblissent (plus sujets aux infections, raison pour laquelle il faut accorder une attention particulière à l’hygiène dans la préparation des aliments.)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Les </a:t>
            </a:r>
            <a:r>
              <a:rPr lang="fr-FR" b="1" dirty="0" smtClean="0">
                <a:solidFill>
                  <a:schemeClr val="accent2"/>
                </a:solidFill>
              </a:rPr>
              <a:t>maladies</a:t>
            </a:r>
            <a:r>
              <a:rPr lang="fr-FR" dirty="0" smtClean="0">
                <a:solidFill>
                  <a:schemeClr val="accent2"/>
                </a:solidFill>
              </a:rPr>
              <a:t> suivantes, dues à l’alimentation, sont fréquentes chez les personnes âgées : ostéoporose, diabète type 2, maladies cardiovasculaires, hypertension, constipation, diverticules (excroissance de la paroi du gros intestin), goutte, poids excédentaire ou insuffisant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75" y="2521744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004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Alimentation adaptée à l’âge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Une </a:t>
            </a:r>
            <a:r>
              <a:rPr lang="fr-FR" b="1" dirty="0" smtClean="0">
                <a:solidFill>
                  <a:schemeClr val="accent2"/>
                </a:solidFill>
              </a:rPr>
              <a:t>alimentation appropriée </a:t>
            </a:r>
            <a:r>
              <a:rPr lang="fr-FR" dirty="0" smtClean="0">
                <a:solidFill>
                  <a:schemeClr val="accent2"/>
                </a:solidFill>
              </a:rPr>
              <a:t>peut ralentir ou même éviter ces modifications en matière de santé. Pour cela, il faut </a:t>
            </a:r>
            <a:r>
              <a:rPr lang="fr-FR" b="1" dirty="0" smtClean="0">
                <a:solidFill>
                  <a:schemeClr val="accent2"/>
                </a:solidFill>
              </a:rPr>
              <a:t>veiller</a:t>
            </a:r>
            <a:r>
              <a:rPr lang="fr-FR" dirty="0" smtClean="0">
                <a:solidFill>
                  <a:schemeClr val="accent2"/>
                </a:solidFill>
              </a:rPr>
              <a:t> à ce qui suit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accent2"/>
                </a:solidFill>
              </a:rPr>
              <a:t>La </a:t>
            </a:r>
            <a:r>
              <a:rPr lang="fr-FR" b="1" dirty="0" smtClean="0">
                <a:solidFill>
                  <a:schemeClr val="accent2"/>
                </a:solidFill>
              </a:rPr>
              <a:t>base </a:t>
            </a:r>
            <a:r>
              <a:rPr lang="fr-FR" dirty="0" smtClean="0">
                <a:solidFill>
                  <a:schemeClr val="accent2"/>
                </a:solidFill>
              </a:rPr>
              <a:t>d’une alimentation pour aînés est une </a:t>
            </a:r>
            <a:r>
              <a:rPr lang="fr-FR" b="1" dirty="0" smtClean="0">
                <a:solidFill>
                  <a:schemeClr val="accent2"/>
                </a:solidFill>
              </a:rPr>
              <a:t>alimentation complète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accent2"/>
                </a:solidFill>
              </a:rPr>
              <a:t>Leur </a:t>
            </a:r>
            <a:r>
              <a:rPr lang="fr-FR" b="1" dirty="0" smtClean="0">
                <a:solidFill>
                  <a:schemeClr val="accent2"/>
                </a:solidFill>
              </a:rPr>
              <a:t>vie </a:t>
            </a:r>
            <a:r>
              <a:rPr lang="fr-FR" dirty="0" smtClean="0">
                <a:solidFill>
                  <a:schemeClr val="accent2"/>
                </a:solidFill>
              </a:rPr>
              <a:t>étant plus tranquille, les </a:t>
            </a:r>
            <a:r>
              <a:rPr lang="fr-FR" b="1" dirty="0" smtClean="0">
                <a:solidFill>
                  <a:schemeClr val="accent2"/>
                </a:solidFill>
              </a:rPr>
              <a:t>besoins énergétiques</a:t>
            </a:r>
            <a:r>
              <a:rPr lang="fr-FR" dirty="0" smtClean="0">
                <a:solidFill>
                  <a:schemeClr val="accent2"/>
                </a:solidFill>
              </a:rPr>
              <a:t>, autrement dit les métabolismes de base et additionnel, diminuent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accent2"/>
                </a:solidFill>
              </a:rPr>
              <a:t>La </a:t>
            </a:r>
            <a:r>
              <a:rPr lang="fr-FR" b="1" dirty="0" smtClean="0">
                <a:solidFill>
                  <a:schemeClr val="accent2"/>
                </a:solidFill>
              </a:rPr>
              <a:t>suralimentation</a:t>
            </a:r>
            <a:r>
              <a:rPr lang="fr-FR" dirty="0" smtClean="0">
                <a:solidFill>
                  <a:schemeClr val="accent2"/>
                </a:solidFill>
              </a:rPr>
              <a:t> devrait être évitée à tout âge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accent2"/>
                </a:solidFill>
              </a:rPr>
              <a:t>Il faut néanmoins toujours le </a:t>
            </a:r>
            <a:r>
              <a:rPr lang="fr-FR" b="1" dirty="0" smtClean="0">
                <a:solidFill>
                  <a:schemeClr val="accent2"/>
                </a:solidFill>
              </a:rPr>
              <a:t>même appor</a:t>
            </a:r>
            <a:r>
              <a:rPr lang="fr-FR" dirty="0" smtClean="0">
                <a:solidFill>
                  <a:schemeClr val="accent2"/>
                </a:solidFill>
              </a:rPr>
              <a:t>t de </a:t>
            </a:r>
            <a:r>
              <a:rPr lang="fr-FR" b="1" dirty="0" smtClean="0">
                <a:solidFill>
                  <a:schemeClr val="accent2"/>
                </a:solidFill>
              </a:rPr>
              <a:t>protéines</a:t>
            </a:r>
            <a:r>
              <a:rPr lang="fr-FR" dirty="0" smtClean="0">
                <a:solidFill>
                  <a:schemeClr val="accent2"/>
                </a:solidFill>
              </a:rPr>
              <a:t>, </a:t>
            </a:r>
            <a:r>
              <a:rPr lang="fr-FR" b="1" dirty="0" smtClean="0">
                <a:solidFill>
                  <a:schemeClr val="accent2"/>
                </a:solidFill>
              </a:rPr>
              <a:t>vitamines</a:t>
            </a:r>
            <a:r>
              <a:rPr lang="fr-FR" dirty="0" smtClean="0">
                <a:solidFill>
                  <a:schemeClr val="accent2"/>
                </a:solidFill>
              </a:rPr>
              <a:t> et </a:t>
            </a:r>
            <a:r>
              <a:rPr lang="fr-FR" b="1" dirty="0" smtClean="0">
                <a:solidFill>
                  <a:schemeClr val="accent2"/>
                </a:solidFill>
              </a:rPr>
              <a:t>substances minérales</a:t>
            </a:r>
            <a:r>
              <a:rPr lang="fr-FR" dirty="0" smtClean="0">
                <a:solidFill>
                  <a:schemeClr val="accent2"/>
                </a:solidFill>
              </a:rPr>
              <a:t>, de sorte que le choix des aliments doit être fait avec grand soin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2702719"/>
            <a:ext cx="30480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79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Conseils pratiques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Recommandé</a:t>
            </a:r>
            <a:endParaRPr lang="fr-FR" b="1" dirty="0" smtClean="0">
              <a:solidFill>
                <a:schemeClr val="accent1"/>
              </a:solidFill>
            </a:endParaRPr>
          </a:p>
          <a:p>
            <a:r>
              <a:rPr lang="fr-FR" dirty="0" smtClean="0">
                <a:solidFill>
                  <a:schemeClr val="accent2"/>
                </a:solidFill>
              </a:rPr>
              <a:t>Produits de </a:t>
            </a:r>
            <a:r>
              <a:rPr lang="fr-FR" b="1" dirty="0" smtClean="0">
                <a:solidFill>
                  <a:schemeClr val="accent2"/>
                </a:solidFill>
              </a:rPr>
              <a:t>céréales complètes</a:t>
            </a:r>
            <a:r>
              <a:rPr lang="fr-FR" dirty="0" smtClean="0">
                <a:solidFill>
                  <a:schemeClr val="accent2"/>
                </a:solidFill>
              </a:rPr>
              <a:t> (grains entiers finement moulus)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Légumes</a:t>
            </a:r>
            <a:r>
              <a:rPr lang="fr-FR" dirty="0" smtClean="0">
                <a:solidFill>
                  <a:schemeClr val="accent2"/>
                </a:solidFill>
              </a:rPr>
              <a:t> (éviter les sortes difficiles à digérer)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Légumineuses</a:t>
            </a:r>
            <a:r>
              <a:rPr lang="fr-FR" dirty="0" smtClean="0">
                <a:solidFill>
                  <a:schemeClr val="accent2"/>
                </a:solidFill>
              </a:rPr>
              <a:t>, en particulier les petits pois, les lentilles et les haricots verts en petites quantités)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Fruits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Produits laitiers </a:t>
            </a:r>
            <a:r>
              <a:rPr lang="fr-FR" dirty="0" smtClean="0">
                <a:solidFill>
                  <a:schemeClr val="accent2"/>
                </a:solidFill>
              </a:rPr>
              <a:t>écrémés, légèrement acidifiés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Poissons</a:t>
            </a:r>
            <a:r>
              <a:rPr lang="fr-FR" dirty="0" smtClean="0">
                <a:solidFill>
                  <a:schemeClr val="accent2"/>
                </a:solidFill>
              </a:rPr>
              <a:t> (sans arêtes)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7" y="264080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520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Conseils pratiques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Moins r</a:t>
            </a:r>
            <a:r>
              <a:rPr lang="fr-FR" b="1" dirty="0" smtClean="0">
                <a:solidFill>
                  <a:schemeClr val="accent1"/>
                </a:solidFill>
              </a:rPr>
              <a:t>ecommandé</a:t>
            </a:r>
            <a:endParaRPr lang="fr-FR" b="1" dirty="0" smtClean="0">
              <a:solidFill>
                <a:schemeClr val="accent1"/>
              </a:solidFill>
            </a:endParaRPr>
          </a:p>
          <a:p>
            <a:r>
              <a:rPr lang="fr-FR" b="1" dirty="0" smtClean="0">
                <a:solidFill>
                  <a:schemeClr val="accent2"/>
                </a:solidFill>
              </a:rPr>
              <a:t>Graisses</a:t>
            </a:r>
            <a:r>
              <a:rPr lang="fr-FR" dirty="0" smtClean="0">
                <a:solidFill>
                  <a:schemeClr val="accent2"/>
                </a:solidFill>
              </a:rPr>
              <a:t>, en particulier d’origine animale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Saucisses</a:t>
            </a:r>
            <a:r>
              <a:rPr lang="fr-FR" dirty="0" smtClean="0">
                <a:solidFill>
                  <a:schemeClr val="accent2"/>
                </a:solidFill>
              </a:rPr>
              <a:t> de toutes sortes, </a:t>
            </a:r>
            <a:r>
              <a:rPr lang="fr-FR" b="1" dirty="0" smtClean="0">
                <a:solidFill>
                  <a:schemeClr val="accent2"/>
                </a:solidFill>
              </a:rPr>
              <a:t>viande grasse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Produits à base de </a:t>
            </a:r>
            <a:r>
              <a:rPr lang="fr-FR" b="1" dirty="0" smtClean="0">
                <a:solidFill>
                  <a:schemeClr val="accent2"/>
                </a:solidFill>
              </a:rPr>
              <a:t>farine fleur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Sucreries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Sel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Alcool</a:t>
            </a:r>
            <a:endParaRPr lang="fr-FR" b="1" dirty="0">
              <a:solidFill>
                <a:schemeClr val="accent2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7" y="264080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70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ncrier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639</TotalTime>
  <Words>350</Words>
  <Application>Microsoft Office PowerPoint</Application>
  <PresentationFormat>Affichage à l'écran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Civic</vt:lpstr>
      <vt:lpstr>Alimentation des aînés</vt:lpstr>
      <vt:lpstr>Alimentation des aînés</vt:lpstr>
      <vt:lpstr>Alimentation des aînés</vt:lpstr>
      <vt:lpstr>Alimentation adaptée à l’âge</vt:lpstr>
      <vt:lpstr>Conseils pratiques</vt:lpstr>
      <vt:lpstr>Conseils pratiques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en concept d’entreprise</dc:title>
  <dc:creator>Cardinaux Yan</dc:creator>
  <cp:lastModifiedBy>cardinaux</cp:lastModifiedBy>
  <cp:revision>156</cp:revision>
  <dcterms:created xsi:type="dcterms:W3CDTF">2014-09-29T16:43:49Z</dcterms:created>
  <dcterms:modified xsi:type="dcterms:W3CDTF">2015-03-13T10:43:57Z</dcterms:modified>
</cp:coreProperties>
</file>