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2"/>
  </p:notesMasterIdLst>
  <p:sldIdLst>
    <p:sldId id="256" r:id="rId2"/>
    <p:sldId id="310" r:id="rId3"/>
    <p:sldId id="265" r:id="rId4"/>
    <p:sldId id="260" r:id="rId5"/>
    <p:sldId id="285" r:id="rId6"/>
    <p:sldId id="261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22.04.15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mercredi, 22 avril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mercredi, 22 avril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mercredi, 22 avril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Pâtes levées sucrées et pâtes levées </a:t>
            </a:r>
            <a:r>
              <a:rPr lang="fr-FR" b="1" dirty="0" err="1" smtClean="0"/>
              <a:t>tourées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IMG_48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7" y="3399472"/>
            <a:ext cx="2167524" cy="1872741"/>
          </a:xfrm>
          <a:prstGeom prst="rect">
            <a:avLst/>
          </a:prstGeom>
        </p:spPr>
      </p:pic>
      <p:pic>
        <p:nvPicPr>
          <p:cNvPr id="8" name="Image 7" descr="10330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48" y="3399472"/>
            <a:ext cx="2890188" cy="19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Caractéristiques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:</a:t>
            </a:r>
            <a:r>
              <a:rPr lang="fr-FR" sz="1800" dirty="0" smtClean="0"/>
              <a:t> ronde et bien bombée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:</a:t>
            </a:r>
            <a:r>
              <a:rPr lang="fr-FR" sz="1800" dirty="0" smtClean="0"/>
              <a:t> lisse, sans sucre ou légèrement saupoudrée de sucre glace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Couleur </a:t>
            </a:r>
            <a:r>
              <a:rPr lang="fr-FR" sz="1800" b="1" i="1" u="sng" dirty="0"/>
              <a:t>:</a:t>
            </a:r>
            <a:r>
              <a:rPr lang="fr-FR" sz="1800" dirty="0"/>
              <a:t> </a:t>
            </a:r>
            <a:r>
              <a:rPr lang="fr-FR" sz="1800" dirty="0" smtClean="0"/>
              <a:t>jaune-brun, raie clair à mi-hauteur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Consistance :</a:t>
            </a:r>
            <a:r>
              <a:rPr lang="fr-FR" sz="1800" dirty="0" smtClean="0"/>
              <a:t> finement poreuse, structure de la mie tendre et délicate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Pendant la </a:t>
            </a:r>
            <a:r>
              <a:rPr lang="fr-FR" sz="1800" b="1" dirty="0" smtClean="0"/>
              <a:t>friture</a:t>
            </a:r>
            <a:r>
              <a:rPr lang="fr-FR" sz="1800" dirty="0" smtClean="0"/>
              <a:t>, retourner 2 à 3 fois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Il est important de les </a:t>
            </a:r>
            <a:r>
              <a:rPr lang="fr-FR" sz="1800" b="1" dirty="0" smtClean="0"/>
              <a:t>fourrer </a:t>
            </a:r>
            <a:r>
              <a:rPr lang="fr-FR" sz="1800" dirty="0" smtClean="0"/>
              <a:t>généreusement et bien au milieu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Peuvent aussi être fourrées de </a:t>
            </a:r>
            <a:r>
              <a:rPr lang="fr-FR" sz="1800" b="1" dirty="0" smtClean="0"/>
              <a:t>confiture </a:t>
            </a:r>
            <a:r>
              <a:rPr lang="fr-FR" sz="1800" dirty="0" smtClean="0"/>
              <a:t>aux abricots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On peut fourrer les boules de Berlin coupées en 2 avec une </a:t>
            </a:r>
            <a:r>
              <a:rPr lang="fr-FR" sz="1800" b="1" dirty="0" smtClean="0"/>
              <a:t>crème à la vanille</a:t>
            </a:r>
            <a:endParaRPr lang="fr-FR" sz="1800" b="1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IMG_486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68" b="-13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7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660160"/>
            <a:ext cx="3566160" cy="230770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Trop peu remplie, confiture sur le bord :</a:t>
            </a:r>
            <a:r>
              <a:rPr lang="fr-FR" sz="1800" dirty="0" smtClean="0"/>
              <a:t> pas fourrées avec précision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peu soignée :</a:t>
            </a:r>
            <a:r>
              <a:rPr lang="fr-FR" sz="1800" dirty="0" smtClean="0"/>
              <a:t> sucre glace fondu, saupoudré sur la boule trop chaude ou irrégulièrement</a:t>
            </a:r>
          </a:p>
          <a:p>
            <a:pPr>
              <a:spcBef>
                <a:spcPts val="600"/>
              </a:spcBef>
            </a:pPr>
            <a:endParaRPr lang="fr-FR" sz="1800" b="1" i="1" u="sng" dirty="0" smtClean="0"/>
          </a:p>
          <a:p>
            <a:pPr marL="0" indent="0">
              <a:spcBef>
                <a:spcPts val="600"/>
              </a:spcBef>
              <a:buNone/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588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de savarin (méthode indirecte)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5195"/>
              </p:ext>
            </p:extLst>
          </p:nvPr>
        </p:nvGraphicFramePr>
        <p:xfrm>
          <a:off x="511678" y="2151224"/>
          <a:ext cx="8126295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levées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Savarin </a:t>
                      </a:r>
                    </a:p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(méthode indirecte)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Délayer la levure et le sucre dans le lait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1/3 de la farine au mélange de lait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lever à couvert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Pétrir le beurre pour le ramollir et le mélanger au sucre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reste des ingrédients, travailler en une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levain, mélanger, retravailler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Remplir des petits moules à savarin aux ¾ de la hauteur, bien laisser lever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Cuire au four, laisser refroidir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Imbiber de sirop chaud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IMG_48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86" y="5084126"/>
            <a:ext cx="1462101" cy="1182581"/>
          </a:xfrm>
          <a:prstGeom prst="rect">
            <a:avLst/>
          </a:prstGeom>
        </p:spPr>
      </p:pic>
      <p:pic>
        <p:nvPicPr>
          <p:cNvPr id="3" name="Image 2" descr="IMG_48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33" y="5012944"/>
            <a:ext cx="1551261" cy="1254823"/>
          </a:xfrm>
          <a:prstGeom prst="rect">
            <a:avLst/>
          </a:prstGeom>
        </p:spPr>
      </p:pic>
      <p:pic>
        <p:nvPicPr>
          <p:cNvPr id="5" name="Image 4" descr="IMG_486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21" y="5037043"/>
            <a:ext cx="1282683" cy="12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Caractéristiques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:</a:t>
            </a:r>
            <a:r>
              <a:rPr lang="fr-FR" sz="1800" dirty="0" smtClean="0"/>
              <a:t> en couronne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:</a:t>
            </a:r>
            <a:r>
              <a:rPr lang="fr-FR" sz="1800" dirty="0" smtClean="0"/>
              <a:t> brun-jaune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Consistance :</a:t>
            </a:r>
            <a:r>
              <a:rPr lang="fr-FR" sz="1800" dirty="0" smtClean="0"/>
              <a:t> humide et finement poreuse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Avant de servir, </a:t>
            </a:r>
            <a:r>
              <a:rPr lang="fr-FR" sz="1800" b="1" dirty="0" smtClean="0"/>
              <a:t>imbiber</a:t>
            </a:r>
            <a:r>
              <a:rPr lang="fr-FR" sz="1800" dirty="0" smtClean="0"/>
              <a:t> le savarin/baba avec un </a:t>
            </a:r>
            <a:r>
              <a:rPr lang="fr-FR" sz="1800" b="1" dirty="0" smtClean="0"/>
              <a:t>sirop chaud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Ingrédients pour le sirop :</a:t>
            </a:r>
            <a:r>
              <a:rPr lang="fr-FR" sz="1800" dirty="0" smtClean="0"/>
              <a:t> thé noir, sucre, clou de girofle, bâton de cannelle, eau, jus et zeste de citron, jus et zeste d’orange, rhum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Peut être </a:t>
            </a:r>
            <a:r>
              <a:rPr lang="fr-FR" sz="1800" b="1" dirty="0" smtClean="0"/>
              <a:t>enduit</a:t>
            </a:r>
            <a:r>
              <a:rPr lang="fr-FR" sz="1800" dirty="0" smtClean="0"/>
              <a:t> d’</a:t>
            </a:r>
            <a:r>
              <a:rPr lang="fr-FR" sz="1800" b="1" dirty="0" err="1" smtClean="0"/>
              <a:t>abricoture</a:t>
            </a:r>
            <a:endParaRPr lang="fr-FR" sz="1800" b="1" dirty="0" smtClean="0"/>
          </a:p>
          <a:p>
            <a:pPr>
              <a:spcBef>
                <a:spcPts val="600"/>
              </a:spcBef>
            </a:pPr>
            <a:r>
              <a:rPr lang="fr-FR" sz="1800" dirty="0" smtClean="0"/>
              <a:t>Servir une </a:t>
            </a:r>
            <a:r>
              <a:rPr lang="fr-FR" sz="1800" b="1" dirty="0" smtClean="0"/>
              <a:t>sauce </a:t>
            </a:r>
            <a:r>
              <a:rPr lang="fr-FR" sz="1800" dirty="0" smtClean="0"/>
              <a:t>à la vanille ou aux fruits séparément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Servir des </a:t>
            </a:r>
            <a:r>
              <a:rPr lang="fr-FR" sz="1800" b="1" dirty="0" smtClean="0"/>
              <a:t>fruits</a:t>
            </a:r>
            <a:r>
              <a:rPr lang="fr-FR" sz="1800" dirty="0" smtClean="0"/>
              <a:t> ou de la </a:t>
            </a:r>
            <a:r>
              <a:rPr lang="fr-FR" sz="1800" b="1" dirty="0" smtClean="0"/>
              <a:t>crème fouettée </a:t>
            </a:r>
            <a:r>
              <a:rPr lang="fr-FR" sz="1800" dirty="0" smtClean="0"/>
              <a:t>au </a:t>
            </a:r>
            <a:r>
              <a:rPr lang="fr-FR" sz="1800" b="1" dirty="0" smtClean="0"/>
              <a:t>centre</a:t>
            </a:r>
            <a:r>
              <a:rPr lang="fr-FR" sz="1800" dirty="0" smtClean="0"/>
              <a:t> du savarin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Baba</a:t>
            </a:r>
            <a:endParaRPr lang="fr-FR" sz="1800" dirty="0" smtClean="0"/>
          </a:p>
          <a:p>
            <a:pPr>
              <a:spcBef>
                <a:spcPts val="600"/>
              </a:spcBef>
            </a:pPr>
            <a:r>
              <a:rPr lang="fr-FR" sz="1800" dirty="0" smtClean="0"/>
              <a:t>Ajouter à la pâte à savarin des </a:t>
            </a:r>
            <a:r>
              <a:rPr lang="fr-FR" sz="1800" b="1" dirty="0" smtClean="0"/>
              <a:t>raisins secs farinés</a:t>
            </a:r>
            <a:r>
              <a:rPr lang="fr-FR" sz="1800" dirty="0" smtClean="0"/>
              <a:t> et cuire au four dans un moule pour baba</a:t>
            </a:r>
            <a:endParaRPr lang="fr-FR" sz="1800" dirty="0"/>
          </a:p>
          <a:p>
            <a:pPr>
              <a:spcBef>
                <a:spcPts val="600"/>
              </a:spcBef>
            </a:pPr>
            <a:endParaRPr lang="fr-FR" sz="1800" b="1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IMG_486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0" b="-7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0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de brioche (méthode directe)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597195"/>
              </p:ext>
            </p:extLst>
          </p:nvPr>
        </p:nvGraphicFramePr>
        <p:xfrm>
          <a:off x="511678" y="2151224"/>
          <a:ext cx="8126295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levées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Brioche</a:t>
                      </a:r>
                    </a:p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(méthode directe)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Délayer la levure et le sucre dans le lait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mélange de lait et d’œuf entier à la farine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beurre et finir de pétrir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Mettre la pâte au frais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Préparer des pâtons ronds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Mettre dans des moules à brioche et laisser lever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Badigeonner d’œuf et cuire au four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Démouler immédiatement et laisser refroidir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IMG_48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68" y="4641582"/>
            <a:ext cx="1879856" cy="1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Caractéristiques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:</a:t>
            </a:r>
            <a:r>
              <a:rPr lang="fr-FR" sz="1800" dirty="0" smtClean="0"/>
              <a:t> ronde, avec une tête en forme de boule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:</a:t>
            </a:r>
            <a:r>
              <a:rPr lang="fr-FR" sz="1800" dirty="0" smtClean="0"/>
              <a:t> lisse, brillante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Consistance :</a:t>
            </a:r>
            <a:r>
              <a:rPr lang="fr-FR" sz="1800" dirty="0" smtClean="0"/>
              <a:t> mie tendre, souple et élastique, pores fins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Bien </a:t>
            </a:r>
            <a:r>
              <a:rPr lang="fr-FR" sz="1800" b="1" dirty="0" smtClean="0"/>
              <a:t>beurrer</a:t>
            </a:r>
            <a:r>
              <a:rPr lang="fr-FR" sz="1800" dirty="0" smtClean="0"/>
              <a:t> les moules à grosses cannelures</a:t>
            </a:r>
          </a:p>
          <a:p>
            <a:pPr>
              <a:spcBef>
                <a:spcPts val="600"/>
              </a:spcBef>
            </a:pPr>
            <a:r>
              <a:rPr lang="fr-FR" sz="1800" b="1" dirty="0" smtClean="0"/>
              <a:t>Travailler</a:t>
            </a:r>
            <a:r>
              <a:rPr lang="fr-FR" sz="1800" dirty="0" smtClean="0"/>
              <a:t> délicatement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Avant de cuire au four, </a:t>
            </a:r>
            <a:r>
              <a:rPr lang="fr-FR" sz="1800" b="1" dirty="0" smtClean="0"/>
              <a:t>badigeonner</a:t>
            </a:r>
            <a:r>
              <a:rPr lang="fr-FR" sz="1800" dirty="0" smtClean="0"/>
              <a:t> 2x avec de l’œuf, cela donne une plus belle </a:t>
            </a:r>
            <a:r>
              <a:rPr lang="fr-FR" sz="1800" b="1" dirty="0" smtClean="0"/>
              <a:t>couleur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Une fois les pièces </a:t>
            </a:r>
            <a:r>
              <a:rPr lang="fr-FR" sz="1800" b="1" dirty="0" smtClean="0"/>
              <a:t>cuites</a:t>
            </a:r>
            <a:r>
              <a:rPr lang="fr-FR" sz="1800" dirty="0" smtClean="0"/>
              <a:t>, laisser au </a:t>
            </a:r>
            <a:r>
              <a:rPr lang="fr-FR" sz="1800" b="1" dirty="0" smtClean="0"/>
              <a:t>frais </a:t>
            </a:r>
            <a:r>
              <a:rPr lang="fr-FR" sz="1800" dirty="0" smtClean="0"/>
              <a:t>pour donner une plus belle forme</a:t>
            </a: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IMG_486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34" b="-13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29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632094"/>
            <a:ext cx="3566160" cy="254627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trop peu développée :</a:t>
            </a:r>
            <a:r>
              <a:rPr lang="fr-FR" sz="1800" dirty="0" smtClean="0"/>
              <a:t> pâte molle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Petit volume avec une tête basculée :</a:t>
            </a:r>
            <a:r>
              <a:rPr lang="fr-FR" sz="1800" dirty="0" smtClean="0"/>
              <a:t> pâte trop ferme, tête pressée d’un seul côté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Couleur pâle </a:t>
            </a:r>
            <a:r>
              <a:rPr lang="fr-FR" sz="1800" b="1" i="1" u="sng" dirty="0"/>
              <a:t>:</a:t>
            </a:r>
            <a:r>
              <a:rPr lang="fr-FR" sz="1800" dirty="0"/>
              <a:t> </a:t>
            </a:r>
            <a:r>
              <a:rPr lang="fr-FR" sz="1800" dirty="0" smtClean="0"/>
              <a:t>four pas assez chaud</a:t>
            </a: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b="1" i="1" u="sng" dirty="0" smtClean="0"/>
          </a:p>
          <a:p>
            <a:pPr marL="0" indent="0">
              <a:spcBef>
                <a:spcPts val="600"/>
              </a:spcBef>
              <a:buNone/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259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Pâte levée </a:t>
            </a:r>
            <a:r>
              <a:rPr lang="fr-FR" b="1" dirty="0" err="1" smtClean="0"/>
              <a:t>tourée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721358"/>
            <a:ext cx="3566160" cy="2772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La </a:t>
            </a:r>
            <a:r>
              <a:rPr lang="fr-FR" sz="1800" b="1" dirty="0" smtClean="0"/>
              <a:t>préparation</a:t>
            </a:r>
            <a:r>
              <a:rPr lang="fr-FR" sz="1800" dirty="0" smtClean="0"/>
              <a:t> et les </a:t>
            </a:r>
            <a:r>
              <a:rPr lang="fr-FR" sz="1800" b="1" dirty="0" smtClean="0"/>
              <a:t>recettes</a:t>
            </a:r>
            <a:r>
              <a:rPr lang="fr-FR" sz="1800" dirty="0" smtClean="0"/>
              <a:t> sont pratiquement les </a:t>
            </a:r>
            <a:r>
              <a:rPr lang="fr-FR" sz="1800" b="1" dirty="0" smtClean="0"/>
              <a:t>mêmes</a:t>
            </a:r>
            <a:r>
              <a:rPr lang="fr-FR" sz="1800" dirty="0" smtClean="0"/>
              <a:t> que pour les </a:t>
            </a:r>
            <a:r>
              <a:rPr lang="fr-FR" sz="1800" b="1" dirty="0" smtClean="0"/>
              <a:t>pâtes levées courantes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Le </a:t>
            </a:r>
            <a:r>
              <a:rPr lang="fr-FR" sz="1800" b="1" dirty="0" smtClean="0"/>
              <a:t>traitement mécanique </a:t>
            </a:r>
            <a:r>
              <a:rPr lang="fr-FR" sz="1800" dirty="0" smtClean="0"/>
              <a:t>très intensif de la pâte nécessité par le </a:t>
            </a:r>
            <a:r>
              <a:rPr lang="fr-FR" sz="1800" dirty="0" err="1" smtClean="0"/>
              <a:t>tourage</a:t>
            </a:r>
            <a:r>
              <a:rPr lang="fr-FR" sz="1800" dirty="0" smtClean="0"/>
              <a:t> requiert en général l’</a:t>
            </a:r>
            <a:r>
              <a:rPr lang="fr-FR" sz="1800" b="1" dirty="0" smtClean="0"/>
              <a:t>adjonction</a:t>
            </a:r>
            <a:r>
              <a:rPr lang="fr-FR" sz="1800" dirty="0" smtClean="0"/>
              <a:t> d’un </a:t>
            </a:r>
            <a:r>
              <a:rPr lang="fr-FR" sz="1800" b="1" dirty="0" smtClean="0"/>
              <a:t>corps gras </a:t>
            </a:r>
            <a:r>
              <a:rPr lang="fr-FR" sz="1800" dirty="0" smtClean="0"/>
              <a:t>dans le levain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Croissants-avant-cuis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69" b="-23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57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d’une pâte levée </a:t>
            </a:r>
            <a:r>
              <a:rPr lang="fr-FR" b="1" dirty="0" err="1" smtClean="0"/>
              <a:t>tourée</a:t>
            </a:r>
            <a:r>
              <a:rPr lang="fr-FR" b="1" dirty="0" smtClean="0"/>
              <a:t> (méthode directe)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264082"/>
              </p:ext>
            </p:extLst>
          </p:nvPr>
        </p:nvGraphicFramePr>
        <p:xfrm>
          <a:off x="511678" y="2151224"/>
          <a:ext cx="8126295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levées </a:t>
                      </a:r>
                      <a:r>
                        <a:rPr lang="fr-FR" sz="1600" b="1" dirty="0" err="1" smtClean="0"/>
                        <a:t>tourées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Pâte levée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tourée</a:t>
                      </a:r>
                      <a:endParaRPr lang="fr-FR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Délayer la levure,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le malt et le sucre dans l ait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mélange de lait à la farine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Mélanger les œufs, le sel et le zeste de citron râpé et ajouter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beurre et pétrir en une pâte élastique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reposer la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Abaisser la pâte de manière régulière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Placer le beurre au milieu du rectangle de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Rabattre la pâte sur le beurre, abaisser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Donner immédiatement un tour simple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reposer la pâte et donner 2 autres tours simples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reposer au réfrigérateur et continuer la préparation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PateCroissantPChocoRaisins60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7" y="5263262"/>
            <a:ext cx="1344015" cy="10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Utilisation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Viennoiseries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Croissants aux noisettes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Escargots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Couronne fourrée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Gâteau roulé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Déposer la pâte au </a:t>
            </a:r>
            <a:r>
              <a:rPr lang="fr-FR" sz="1800" b="1" dirty="0" smtClean="0"/>
              <a:t>frais</a:t>
            </a:r>
            <a:r>
              <a:rPr lang="fr-FR" sz="1800" dirty="0" smtClean="0"/>
              <a:t> entre les </a:t>
            </a:r>
            <a:r>
              <a:rPr lang="fr-FR" sz="1800" b="1" dirty="0" smtClean="0"/>
              <a:t>tours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L’</a:t>
            </a:r>
            <a:r>
              <a:rPr lang="fr-FR" sz="1800" b="1" dirty="0" smtClean="0"/>
              <a:t>épaisseur</a:t>
            </a:r>
            <a:r>
              <a:rPr lang="fr-FR" sz="1800" dirty="0" smtClean="0"/>
              <a:t> de la pâte </a:t>
            </a:r>
            <a:r>
              <a:rPr lang="fr-FR" sz="1800" dirty="0" err="1" smtClean="0"/>
              <a:t>tourée</a:t>
            </a:r>
            <a:r>
              <a:rPr lang="fr-FR" sz="1800" dirty="0" smtClean="0"/>
              <a:t> ne devrait pas être </a:t>
            </a:r>
            <a:r>
              <a:rPr lang="fr-FR" sz="1800" b="1" dirty="0" smtClean="0"/>
              <a:t>inférieure à 10 mm</a:t>
            </a:r>
            <a:r>
              <a:rPr lang="fr-FR" sz="1800" dirty="0" smtClean="0"/>
              <a:t>, sans quoi les couches de beurre, dans la pâte, sont détruites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Après une heure environ, on peut continuer à </a:t>
            </a:r>
            <a:r>
              <a:rPr lang="fr-FR" sz="1800" b="1" dirty="0" smtClean="0"/>
              <a:t>travailler </a:t>
            </a:r>
            <a:r>
              <a:rPr lang="fr-FR" sz="1800" dirty="0" smtClean="0"/>
              <a:t>la pâte</a:t>
            </a: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10" name="Espace réservé du contenu 9" descr="10330_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94" b="-31594"/>
          <a:stretch>
            <a:fillRect/>
          </a:stretch>
        </p:blipFill>
        <p:spPr>
          <a:xfrm>
            <a:off x="4648200" y="2147888"/>
            <a:ext cx="3565525" cy="3927475"/>
          </a:xfrm>
        </p:spPr>
      </p:pic>
    </p:spTree>
    <p:extLst>
      <p:ext uri="{BB962C8B-B14F-4D97-AF65-F5344CB8AC3E}">
        <p14:creationId xmlns:p14="http://schemas.microsoft.com/office/powerpoint/2010/main" val="279681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(10)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02698"/>
              </p:ext>
            </p:extLst>
          </p:nvPr>
        </p:nvGraphicFramePr>
        <p:xfrm>
          <a:off x="511678" y="1927162"/>
          <a:ext cx="8360804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19"/>
                <a:gridCol w="3014803"/>
                <a:gridCol w="2386882"/>
              </a:tblGrid>
              <a:tr h="33698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Pâtes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96"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feuilletées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au beurre sucrées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choux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65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allemande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sablée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strudel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demi-feuilletée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milanais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frire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687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rapide / Hollandaise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</a:t>
                      </a:r>
                      <a:r>
                        <a:rPr lang="fr-FR" sz="1800" baseline="0" dirty="0" smtClean="0"/>
                        <a:t> sucrée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crêpes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 au beurre salées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levées sucrées</a:t>
                      </a:r>
                      <a:r>
                        <a:rPr lang="fr-FR" sz="1800" b="1" i="1" baseline="0" dirty="0" smtClean="0"/>
                        <a:t> / </a:t>
                      </a:r>
                      <a:r>
                        <a:rPr lang="fr-FR" sz="1800" b="1" i="1" baseline="0" dirty="0" err="1" smtClean="0"/>
                        <a:t>tourées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blinis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brisée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à pâté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indirecte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</a:t>
                      </a:r>
                      <a:r>
                        <a:rPr lang="fr-FR" sz="1800" b="1" i="1" baseline="0" dirty="0" smtClean="0"/>
                        <a:t> à pain</a:t>
                      </a:r>
                      <a:endParaRPr lang="fr-FR" sz="1800" b="1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Pain bis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pizza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2" descr="pate-a-cho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1" y="546787"/>
            <a:ext cx="1612152" cy="733269"/>
          </a:xfrm>
          <a:prstGeom prst="rect">
            <a:avLst/>
          </a:prstGeom>
        </p:spPr>
      </p:pic>
      <p:pic>
        <p:nvPicPr>
          <p:cNvPr id="6" name="Image 5" descr="6a00d83451e40469e200e54f68a3bc8833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8" y="364251"/>
            <a:ext cx="1432299" cy="1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9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849207"/>
            <a:ext cx="3566160" cy="197791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La matière grasse coule :</a:t>
            </a:r>
            <a:r>
              <a:rPr lang="fr-FR" sz="1800" dirty="0" smtClean="0"/>
              <a:t> trop peu </a:t>
            </a:r>
            <a:r>
              <a:rPr lang="fr-FR" sz="1800" dirty="0" err="1" smtClean="0"/>
              <a:t>tourée</a:t>
            </a:r>
            <a:endParaRPr lang="fr-FR" sz="1800" dirty="0" smtClean="0"/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La pâte a trop peu levé :</a:t>
            </a:r>
            <a:r>
              <a:rPr lang="fr-FR" sz="1800" dirty="0" smtClean="0"/>
              <a:t> la levure est morte, </a:t>
            </a:r>
            <a:r>
              <a:rPr lang="fr-FR" sz="1800" dirty="0" err="1" smtClean="0"/>
              <a:t>tourée</a:t>
            </a:r>
            <a:r>
              <a:rPr lang="fr-FR" sz="1800" dirty="0" smtClean="0"/>
              <a:t> trop fine ou trop froide</a:t>
            </a:r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b="1" i="1" u="sng" dirty="0" smtClean="0"/>
          </a:p>
          <a:p>
            <a:pPr marL="0" indent="0">
              <a:spcBef>
                <a:spcPts val="600"/>
              </a:spcBef>
              <a:buNone/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30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41468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Les </a:t>
            </a:r>
            <a:r>
              <a:rPr lang="fr-FR" sz="1800" b="1" dirty="0" smtClean="0"/>
              <a:t>pâtes levées </a:t>
            </a:r>
            <a:r>
              <a:rPr lang="fr-FR" sz="1800" dirty="0" smtClean="0"/>
              <a:t>se distinguent par leur </a:t>
            </a:r>
            <a:r>
              <a:rPr lang="fr-FR" sz="1800" b="1" dirty="0" smtClean="0"/>
              <a:t>saveur</a:t>
            </a:r>
            <a:r>
              <a:rPr lang="fr-FR" sz="1800" dirty="0" smtClean="0"/>
              <a:t> typique, légèrement acidulée, ainsi que par une </a:t>
            </a:r>
            <a:r>
              <a:rPr lang="fr-FR" sz="1800" b="1" dirty="0" smtClean="0"/>
              <a:t>légèreté</a:t>
            </a:r>
            <a:r>
              <a:rPr lang="fr-FR" sz="1800" dirty="0" smtClean="0"/>
              <a:t> particulière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Alors que les </a:t>
            </a:r>
            <a:r>
              <a:rPr lang="fr-FR" sz="1800" b="1" dirty="0" smtClean="0"/>
              <a:t>appareils à biscuit</a:t>
            </a:r>
            <a:r>
              <a:rPr lang="fr-FR" sz="1800" dirty="0" smtClean="0"/>
              <a:t> et autres </a:t>
            </a:r>
            <a:r>
              <a:rPr lang="fr-FR" sz="1800" b="1" dirty="0" smtClean="0"/>
              <a:t>masses </a:t>
            </a:r>
            <a:r>
              <a:rPr lang="fr-FR" sz="1800" dirty="0" smtClean="0"/>
              <a:t>doivent leur légèreté à l’air apporté </a:t>
            </a:r>
            <a:r>
              <a:rPr lang="fr-FR" sz="1800" b="1" dirty="0" smtClean="0"/>
              <a:t>mécaniquement </a:t>
            </a:r>
            <a:r>
              <a:rPr lang="fr-FR" sz="1800" dirty="0" smtClean="0"/>
              <a:t>lorsque les jaunes et les blancs d’œufs sont battus en mousse, </a:t>
            </a:r>
            <a:r>
              <a:rPr lang="fr-FR" sz="1800" dirty="0" err="1" smtClean="0"/>
              <a:t>resp</a:t>
            </a:r>
            <a:r>
              <a:rPr lang="fr-FR" sz="1800" dirty="0" smtClean="0"/>
              <a:t>. en neige, les pâtisseries en pâte levée ne peuvent lever, gonfler et devenir légères que par la </a:t>
            </a:r>
            <a:r>
              <a:rPr lang="fr-FR" sz="1800" b="1" dirty="0" smtClean="0"/>
              <a:t>fermentation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Les </a:t>
            </a:r>
            <a:r>
              <a:rPr lang="fr-FR" sz="1800" b="1" dirty="0" smtClean="0"/>
              <a:t>cellules</a:t>
            </a:r>
            <a:r>
              <a:rPr lang="fr-FR" sz="1800" dirty="0" smtClean="0"/>
              <a:t> vivantes des </a:t>
            </a:r>
            <a:r>
              <a:rPr lang="fr-FR" sz="1800" b="1" dirty="0" smtClean="0"/>
              <a:t>levures</a:t>
            </a:r>
            <a:r>
              <a:rPr lang="fr-FR" sz="1800" dirty="0" smtClean="0"/>
              <a:t> qui, dans de bonnes conditions (oxygène, humidité, chaleur et nourriture sous forme de sucre) se </a:t>
            </a:r>
            <a:r>
              <a:rPr lang="fr-FR" sz="1800" b="1" dirty="0" smtClean="0"/>
              <a:t>multiplient </a:t>
            </a:r>
            <a:r>
              <a:rPr lang="fr-FR" sz="1800" dirty="0" smtClean="0"/>
              <a:t>rapidement, font </a:t>
            </a:r>
            <a:r>
              <a:rPr lang="fr-FR" sz="1800" b="1" dirty="0" smtClean="0"/>
              <a:t>fermenter</a:t>
            </a:r>
            <a:r>
              <a:rPr lang="fr-FR" sz="1800" dirty="0" smtClean="0"/>
              <a:t> la pâte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Il en </a:t>
            </a:r>
            <a:r>
              <a:rPr lang="fr-FR" sz="1800" b="1" dirty="0" smtClean="0"/>
              <a:t>résulte</a:t>
            </a:r>
            <a:r>
              <a:rPr lang="fr-FR" sz="1800" dirty="0" smtClean="0"/>
              <a:t> d’innombrables </a:t>
            </a:r>
            <a:r>
              <a:rPr lang="fr-FR" sz="1800" b="1" dirty="0" smtClean="0"/>
              <a:t>bulles </a:t>
            </a:r>
            <a:r>
              <a:rPr lang="fr-FR" sz="1800" dirty="0" smtClean="0"/>
              <a:t>minuscules remplies de </a:t>
            </a:r>
            <a:r>
              <a:rPr lang="fr-FR" sz="1800" b="1" dirty="0" smtClean="0"/>
              <a:t>gaz </a:t>
            </a:r>
            <a:r>
              <a:rPr lang="fr-FR" sz="1800" dirty="0" smtClean="0"/>
              <a:t>qui </a:t>
            </a:r>
            <a:r>
              <a:rPr lang="fr-FR" sz="1800" b="1" dirty="0" smtClean="0"/>
              <a:t>augmentent</a:t>
            </a:r>
            <a:r>
              <a:rPr lang="fr-FR" sz="1800" dirty="0" smtClean="0"/>
              <a:t> régulièrement le </a:t>
            </a:r>
            <a:r>
              <a:rPr lang="fr-FR" sz="1800" b="1" dirty="0" smtClean="0"/>
              <a:t>volume</a:t>
            </a:r>
            <a:r>
              <a:rPr lang="fr-FR" sz="1800" dirty="0" smtClean="0"/>
              <a:t> de la pâte : la pâte lève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7" name="Espace réservé du contenu 6" descr="fermenta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95" b="-27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02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784313"/>
              </p:ext>
            </p:extLst>
          </p:nvPr>
        </p:nvGraphicFramePr>
        <p:xfrm>
          <a:off x="518745" y="2102306"/>
          <a:ext cx="8085268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805"/>
                <a:gridCol w="4064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Méthode</a:t>
                      </a:r>
                      <a:r>
                        <a:rPr lang="fr-FR" sz="1600" baseline="0" dirty="0" smtClean="0"/>
                        <a:t> directe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Méthode indirecte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dirty="0" smtClean="0"/>
                        <a:t>On prend directement</a:t>
                      </a:r>
                      <a:r>
                        <a:rPr lang="fr-FR" sz="1400" b="0" i="0" baseline="0" dirty="0" smtClean="0"/>
                        <a:t> tous les ingrédients pour en faire une pâte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Avec cette méthode, les substances aromatiques et les acides de fermentation se développent moins bien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En outre, elle demande plus de levure</a:t>
                      </a:r>
                      <a:endParaRPr lang="fr-FR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Une</a:t>
                      </a:r>
                      <a:r>
                        <a:rPr lang="fr-FR" sz="1400" baseline="0" dirty="0" smtClean="0"/>
                        <a:t> première pâte (levain) est confectionnée à partir d’un tiers de la farine ainsi que la levure, le malt ou le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L’idéal serait de la laisser reposer entre 8 et 10 heures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Alors seulement on peut poursuivre la préparation avec les autres ingrédients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Cette méthode nécessite moins de levure et donne un meilleur arôme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2 méthodes de préparations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6925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750252"/>
              </p:ext>
            </p:extLst>
          </p:nvPr>
        </p:nvGraphicFramePr>
        <p:xfrm>
          <a:off x="518745" y="2029514"/>
          <a:ext cx="8085268" cy="407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883"/>
                <a:gridCol w="71103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Denrée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Remarques et utilisations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Lait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Il renforce</a:t>
                      </a:r>
                      <a:r>
                        <a:rPr lang="fr-FR" sz="1400" baseline="0" dirty="0" smtClean="0"/>
                        <a:t> le gluten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Donne une couleur appétissante à la croûte et contribue à maintenir la pâte fraîche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Farine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Farine fleur, </a:t>
                      </a:r>
                      <a:r>
                        <a:rPr lang="fr-FR" sz="1400" dirty="0" err="1" smtClean="0"/>
                        <a:t>év</a:t>
                      </a:r>
                      <a:r>
                        <a:rPr lang="fr-FR" sz="1400" dirty="0" smtClean="0"/>
                        <a:t>. farine complète pour des recettes spéciales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Une farine riche</a:t>
                      </a:r>
                      <a:r>
                        <a:rPr lang="fr-FR" sz="1400" baseline="0" dirty="0" smtClean="0"/>
                        <a:t> en gluten prend plus de volume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Beurre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On peut remplacer le beurre par de la margarine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Malt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Nourriture pour la levure, donne une belle</a:t>
                      </a:r>
                      <a:r>
                        <a:rPr lang="fr-FR" sz="1400" baseline="0" dirty="0" smtClean="0"/>
                        <a:t> couleur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Levure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Levure</a:t>
                      </a:r>
                      <a:r>
                        <a:rPr lang="fr-FR" sz="1400" baseline="0" dirty="0" smtClean="0"/>
                        <a:t> fraîche ou congelée, levure sèche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Elle ne doit jamais entre en contact direct avec le sel (empêche les pâtisserie de lever)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Œufs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Œufs entiers ou</a:t>
                      </a:r>
                      <a:r>
                        <a:rPr lang="fr-FR" sz="1400" baseline="0" dirty="0" smtClean="0"/>
                        <a:t> jaune d’œuf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Ils rendent la pâtisserie plus savoureuse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Sucre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Sucre cristallisé fin, nourriture pour les levures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Autres ingrédients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Zeste de</a:t>
                      </a:r>
                      <a:r>
                        <a:rPr lang="fr-FR" sz="1400" baseline="0" dirty="0" smtClean="0"/>
                        <a:t> citron râpé, raisins secs, rhum, un peu de sel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Ingrédients des </a:t>
            </a:r>
            <a:br>
              <a:rPr lang="fr-FR" b="1" dirty="0" smtClean="0"/>
            </a:br>
            <a:r>
              <a:rPr lang="fr-FR" b="1" dirty="0" smtClean="0"/>
              <a:t>pâtes levées sucrées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12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 kouglof à la levure (méthode directe)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410536"/>
              </p:ext>
            </p:extLst>
          </p:nvPr>
        </p:nvGraphicFramePr>
        <p:xfrm>
          <a:off x="511678" y="2151224"/>
          <a:ext cx="8126295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levées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Kouglof à la levure (méthode directe)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Délayer la levure et le sucre dans le lait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mélange de lait, beurre fondu, jaune d’œuf et zeste de citron râpé à la farine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Pétrir le tout en une pâte lisse et souple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Incorporer les raisins secs dans la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Mettre la pâte dans un moule à kouglof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doubler de volume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Badigeonner d’eau ou sprayer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Cuire au four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Démouler et laisser refroidir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kouglof-g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63" y="5209650"/>
            <a:ext cx="1792288" cy="11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Caractéristiques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Moule :</a:t>
            </a:r>
            <a:r>
              <a:rPr lang="fr-FR" sz="1800" dirty="0" smtClean="0"/>
              <a:t> forme de kouglof spécifique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:</a:t>
            </a:r>
            <a:r>
              <a:rPr lang="fr-FR" sz="1800" dirty="0" smtClean="0"/>
              <a:t> dessin caractéristique, saupoudrer légèrement de sucre glace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Consistance :</a:t>
            </a:r>
            <a:r>
              <a:rPr lang="fr-FR" sz="1800" dirty="0" smtClean="0"/>
              <a:t> aérée, mie élastique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La veille, </a:t>
            </a:r>
            <a:r>
              <a:rPr lang="fr-FR" sz="1800" b="1" dirty="0" smtClean="0"/>
              <a:t>macérer</a:t>
            </a:r>
            <a:r>
              <a:rPr lang="fr-FR" sz="1800" dirty="0" smtClean="0"/>
              <a:t> les raisins secs dans du rhum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Pour </a:t>
            </a:r>
            <a:r>
              <a:rPr lang="fr-FR" sz="1800" b="1" dirty="0" smtClean="0"/>
              <a:t>placer</a:t>
            </a:r>
            <a:r>
              <a:rPr lang="fr-FR" sz="1800" dirty="0" smtClean="0"/>
              <a:t> la pâte dans le moule à kouglof, faire un </a:t>
            </a:r>
            <a:r>
              <a:rPr lang="fr-FR" sz="1800" b="1" dirty="0" smtClean="0"/>
              <a:t>trou</a:t>
            </a:r>
            <a:r>
              <a:rPr lang="fr-FR" sz="1800" dirty="0" smtClean="0"/>
              <a:t> au milieu au moyen d’un </a:t>
            </a:r>
            <a:r>
              <a:rPr lang="fr-FR" sz="1800" b="1" dirty="0" smtClean="0"/>
              <a:t>rouleau à pâtisserie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Ne </a:t>
            </a:r>
            <a:r>
              <a:rPr lang="fr-FR" sz="1800" b="1" dirty="0" smtClean="0"/>
              <a:t>saupoudrer</a:t>
            </a:r>
            <a:r>
              <a:rPr lang="fr-FR" sz="1800" dirty="0" smtClean="0"/>
              <a:t> de sucre glace qu’une fois totalement </a:t>
            </a:r>
            <a:r>
              <a:rPr lang="fr-FR" sz="1800" b="1" dirty="0" smtClean="0"/>
              <a:t>refroidi</a:t>
            </a:r>
            <a:endParaRPr lang="fr-FR" sz="1800" b="1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kouglof-gp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95" b="-38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4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330323"/>
            <a:ext cx="3566160" cy="319882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irrégulière de la pâtisserie :</a:t>
            </a:r>
            <a:r>
              <a:rPr lang="fr-FR" sz="1800" dirty="0" smtClean="0"/>
              <a:t> le trou n’a pas été fait au milieu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Pâtisserie retombée :</a:t>
            </a:r>
            <a:r>
              <a:rPr lang="fr-FR" sz="1800" dirty="0" smtClean="0"/>
              <a:t> trop fermentée, trop peu cuite, chaleur supérieure trop forte, </a:t>
            </a:r>
            <a:r>
              <a:rPr lang="fr-FR" sz="1800" dirty="0" err="1" smtClean="0"/>
              <a:t>resp</a:t>
            </a:r>
            <a:r>
              <a:rPr lang="fr-FR" sz="1800" dirty="0" smtClean="0"/>
              <a:t>. inférieure trop faible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Sucre glace fondu </a:t>
            </a:r>
            <a:r>
              <a:rPr lang="fr-FR" sz="1800" b="1" i="1" u="sng" dirty="0"/>
              <a:t>:</a:t>
            </a:r>
            <a:r>
              <a:rPr lang="fr-FR" sz="1800" dirty="0"/>
              <a:t> </a:t>
            </a:r>
            <a:r>
              <a:rPr lang="fr-FR" sz="1800" dirty="0" smtClean="0"/>
              <a:t>saupoudré sur le kouglof encore chaud</a:t>
            </a:r>
            <a:endParaRPr lang="fr-FR" sz="1800" dirty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816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de boules de Berlin (méthode directe)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28099"/>
              </p:ext>
            </p:extLst>
          </p:nvPr>
        </p:nvGraphicFramePr>
        <p:xfrm>
          <a:off x="511678" y="2151224"/>
          <a:ext cx="8126295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de pâtes levées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Boules de Berlin (méthode directe)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Délayer la levure et le sucre dans le lait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 mélange de lait, beurre fondu, jaune d’œuf et zeste de citron râpé à la farine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Pétrir le tout en une pâte lisse et souple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Peser les morceaux de pâte et lisser en boule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les pâtons doubler de volume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Frire dans l’huile chaude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Egoutter et laisser refroidir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Fourrer les boules de Berlin et les saupoudrer de sucre glace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IMG_48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94" y="5065435"/>
            <a:ext cx="1457818" cy="12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1284</TotalTime>
  <Words>1484</Words>
  <Application>Microsoft Macintosh PowerPoint</Application>
  <PresentationFormat>Présentation à l'écran (4:3)</PresentationFormat>
  <Paragraphs>227</Paragraphs>
  <Slides>20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Capital</vt:lpstr>
      <vt:lpstr>Pâtes levées sucrées et pâtes levées tourées</vt:lpstr>
      <vt:lpstr>Classification (10)</vt:lpstr>
      <vt:lpstr>Généralités</vt:lpstr>
      <vt:lpstr>2 méthodes de préparations</vt:lpstr>
      <vt:lpstr>Ingrédients des  pâtes levées sucrées</vt:lpstr>
      <vt:lpstr>Elaboration d’un kouglof à la levure (méthode directe) </vt:lpstr>
      <vt:lpstr>Informations</vt:lpstr>
      <vt:lpstr>Informations</vt:lpstr>
      <vt:lpstr>Elaboration de boules de Berlin (méthode directe) </vt:lpstr>
      <vt:lpstr>Informations</vt:lpstr>
      <vt:lpstr>Informations</vt:lpstr>
      <vt:lpstr>Elaboration de savarin (méthode indirecte) </vt:lpstr>
      <vt:lpstr>Informations</vt:lpstr>
      <vt:lpstr>Elaboration de brioche (méthode directe) </vt:lpstr>
      <vt:lpstr>Informations</vt:lpstr>
      <vt:lpstr>Informations</vt:lpstr>
      <vt:lpstr>Pâte levée tourée</vt:lpstr>
      <vt:lpstr>Elaboration d’une pâte levée tourée (méthode directe) </vt:lpstr>
      <vt:lpstr>Informations</vt:lpstr>
      <vt:lpstr>Informations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247</cp:revision>
  <dcterms:created xsi:type="dcterms:W3CDTF">2014-08-25T11:46:16Z</dcterms:created>
  <dcterms:modified xsi:type="dcterms:W3CDTF">2015-04-22T19:22:15Z</dcterms:modified>
</cp:coreProperties>
</file>