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6" d="100"/>
          <a:sy n="196" d="100"/>
        </p:scale>
        <p:origin x="-2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22.03.15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22.03.15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22.03.15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22.03.15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22.03.15</a:t>
            </a:fld>
            <a:endParaRPr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22.03.15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22.03.15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22.03.15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22.03.15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22.03.15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22.03.15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22.03.15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71600" y="5842295"/>
            <a:ext cx="6400800" cy="530716"/>
          </a:xfrm>
        </p:spPr>
        <p:txBody>
          <a:bodyPr/>
          <a:lstStyle/>
          <a:p>
            <a:r>
              <a:rPr lang="fr-FR" dirty="0" smtClean="0"/>
              <a:t>Cardinaux </a:t>
            </a:r>
            <a:r>
              <a:rPr lang="fr-FR" dirty="0" err="1" smtClean="0"/>
              <a:t>yan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Déroulement du service</a:t>
            </a:r>
            <a:endParaRPr lang="fr-FR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5" y="5330239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03" y="5785852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mast_wait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72" y="3076010"/>
            <a:ext cx="5470540" cy="251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9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Dressage des mets</a:t>
            </a:r>
            <a:endParaRPr lang="fr-CH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6578"/>
            <a:ext cx="4038600" cy="4725455"/>
          </a:xfrm>
        </p:spPr>
        <p:txBody>
          <a:bodyPr>
            <a:normAutofit fontScale="55000" lnSpcReduction="20000"/>
          </a:bodyPr>
          <a:lstStyle/>
          <a:p>
            <a:r>
              <a:rPr lang="fr-CH" dirty="0" smtClean="0"/>
              <a:t>Eviter</a:t>
            </a:r>
            <a:r>
              <a:rPr lang="fr-CH" dirty="0"/>
              <a:t>, pour les mets chauds, des garnitures trop nombreuses ou trop compliquées</a:t>
            </a:r>
          </a:p>
          <a:p>
            <a:r>
              <a:rPr lang="fr-CH" dirty="0"/>
              <a:t>La vaisselle de dressage ne doit jamais paraître trop remplie</a:t>
            </a:r>
          </a:p>
          <a:p>
            <a:r>
              <a:rPr lang="fr-CH" dirty="0"/>
              <a:t>Les bords des plats ou des assiettes resteront libres (ne jamais les recouvrir de </a:t>
            </a:r>
            <a:r>
              <a:rPr lang="fr-CH" dirty="0" smtClean="0"/>
              <a:t>garnitures ou </a:t>
            </a:r>
            <a:r>
              <a:rPr lang="fr-CH" dirty="0"/>
              <a:t>d'aliments) et ne présenteront pas de traces provenant du dressage</a:t>
            </a:r>
          </a:p>
          <a:p>
            <a:r>
              <a:rPr lang="fr-CH" dirty="0"/>
              <a:t>Les mets chauds seront posés et servis sur de la vaisselle de dressage très chaude, </a:t>
            </a:r>
            <a:r>
              <a:rPr lang="fr-CH" dirty="0" smtClean="0"/>
              <a:t>les mets </a:t>
            </a:r>
            <a:r>
              <a:rPr lang="fr-CH" dirty="0"/>
              <a:t>froids sur de la vaisselle de dressage froide</a:t>
            </a:r>
          </a:p>
          <a:p>
            <a:r>
              <a:rPr lang="fr-CH" dirty="0"/>
              <a:t>Aucun mets chaud ne sera servi sur des plats en argent aux bords ou aux poignées </a:t>
            </a:r>
            <a:r>
              <a:rPr lang="fr-CH" dirty="0" smtClean="0"/>
              <a:t>à motifs </a:t>
            </a:r>
            <a:r>
              <a:rPr lang="fr-CH" dirty="0"/>
              <a:t>décoratifs</a:t>
            </a:r>
          </a:p>
          <a:p>
            <a:r>
              <a:rPr lang="fr-CH" dirty="0"/>
              <a:t>Les mets frits ne doivent jamais être nappés de sauce</a:t>
            </a:r>
          </a:p>
          <a:p>
            <a:r>
              <a:rPr lang="fr-CH" dirty="0"/>
              <a:t>Ils ne seront pas non plus clochés, mais bien égouttés et dressés sur des serviettes </a:t>
            </a:r>
            <a:r>
              <a:rPr lang="fr-CH" dirty="0" smtClean="0"/>
              <a:t>en papier </a:t>
            </a:r>
            <a:r>
              <a:rPr lang="fr-CH" dirty="0"/>
              <a:t>(sous-plats)</a:t>
            </a:r>
          </a:p>
          <a:p>
            <a:r>
              <a:rPr lang="fr-CH" dirty="0"/>
              <a:t>Pour les viandes panées ou rôties à l'anglaise, servir séparément la sauce ou le jus</a:t>
            </a:r>
          </a:p>
          <a:p>
            <a:r>
              <a:rPr lang="fr-CH" dirty="0"/>
              <a:t>On n'utilisera comme garniture que des produits comestibles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10707"/>
            <a:ext cx="4038600" cy="160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86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Service à la carte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6578"/>
            <a:ext cx="4038600" cy="472545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fr-FR" b="1" dirty="0" smtClean="0"/>
              <a:t>Définition</a:t>
            </a:r>
            <a:endParaRPr lang="fr-FR" b="1" dirty="0"/>
          </a:p>
          <a:p>
            <a:r>
              <a:rPr lang="fr-CH" dirty="0"/>
              <a:t>Clients indépendants qui obtiennent divers mets à divers moments (à la carte) </a:t>
            </a:r>
          </a:p>
          <a:p>
            <a:pPr marL="137160" indent="0">
              <a:buNone/>
            </a:pPr>
            <a:r>
              <a:rPr lang="fr-FR" b="1" dirty="0" smtClean="0"/>
              <a:t>Types de services appropriés</a:t>
            </a:r>
            <a:endParaRPr lang="fr-FR" b="1" dirty="0"/>
          </a:p>
          <a:p>
            <a:r>
              <a:rPr lang="fr-CH" dirty="0"/>
              <a:t>Service sur assiette </a:t>
            </a:r>
          </a:p>
          <a:p>
            <a:r>
              <a:rPr lang="fr-CH" dirty="0"/>
              <a:t>Service sur guéridon </a:t>
            </a:r>
          </a:p>
          <a:p>
            <a:r>
              <a:rPr lang="fr-CH" dirty="0"/>
              <a:t>Service de buffet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7491"/>
            <a:ext cx="4038600" cy="268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5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Service à part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6578"/>
            <a:ext cx="4038600" cy="4725455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fr-FR" b="1" dirty="0" smtClean="0"/>
              <a:t>Définition</a:t>
            </a:r>
            <a:endParaRPr lang="fr-FR" b="1" dirty="0"/>
          </a:p>
          <a:p>
            <a:r>
              <a:rPr lang="fr-CH" dirty="0"/>
              <a:t>Clients indépendants qui obtiennent le même menu à des moments différents, sachant que, selon le niveau de l’hôtel, il y a un choix de menus </a:t>
            </a:r>
          </a:p>
          <a:p>
            <a:pPr marL="137160" indent="0">
              <a:buNone/>
            </a:pPr>
            <a:r>
              <a:rPr lang="fr-FR" b="1" dirty="0" smtClean="0"/>
              <a:t>Types de services appropriés</a:t>
            </a:r>
            <a:endParaRPr lang="fr-FR" b="1" dirty="0"/>
          </a:p>
          <a:p>
            <a:r>
              <a:rPr lang="fr-CH" dirty="0"/>
              <a:t>Service sur assiette </a:t>
            </a:r>
          </a:p>
          <a:p>
            <a:r>
              <a:rPr lang="fr-CH" dirty="0"/>
              <a:t>Service sur plats </a:t>
            </a:r>
          </a:p>
          <a:p>
            <a:r>
              <a:rPr lang="fr-CH" dirty="0"/>
              <a:t>Service sur guéridon </a:t>
            </a:r>
          </a:p>
          <a:p>
            <a:r>
              <a:rPr lang="fr-CH" dirty="0"/>
              <a:t>Service de buffet des composantes du menu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2" y="1750219"/>
            <a:ext cx="27717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07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Service table d’hôte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6578"/>
            <a:ext cx="4038600" cy="4725455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fr-FR" b="1" dirty="0" smtClean="0"/>
              <a:t>Définition</a:t>
            </a:r>
            <a:endParaRPr lang="fr-FR" b="1" dirty="0"/>
          </a:p>
          <a:p>
            <a:r>
              <a:rPr lang="fr-CH" dirty="0"/>
              <a:t>Hôtes ou groupes d’hôtes que l’on sert indépendamment les uns des autres, mais avec le même menu, à un moment donné </a:t>
            </a:r>
            <a:endParaRPr lang="fr-CH" dirty="0" smtClean="0"/>
          </a:p>
          <a:p>
            <a:r>
              <a:rPr lang="fr-CH" dirty="0" smtClean="0"/>
              <a:t>Avant tout dans les hôtels, les pensions et sur les bateaux</a:t>
            </a:r>
            <a:endParaRPr lang="fr-CH" dirty="0"/>
          </a:p>
          <a:p>
            <a:pPr marL="137160" indent="0">
              <a:buNone/>
            </a:pPr>
            <a:r>
              <a:rPr lang="fr-FR" b="1" dirty="0" smtClean="0"/>
              <a:t>Types de services appropriés</a:t>
            </a:r>
            <a:endParaRPr lang="fr-FR" b="1" dirty="0"/>
          </a:p>
          <a:p>
            <a:r>
              <a:rPr lang="fr-CH" dirty="0"/>
              <a:t>Service sur assiette </a:t>
            </a:r>
          </a:p>
          <a:p>
            <a:r>
              <a:rPr lang="fr-CH" dirty="0"/>
              <a:t>Service sur plats </a:t>
            </a:r>
          </a:p>
          <a:p>
            <a:r>
              <a:rPr lang="fr-CH" dirty="0"/>
              <a:t>Service de buffet 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10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Service de banquet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6578"/>
            <a:ext cx="4038600" cy="472545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fr-FR" b="1" dirty="0" smtClean="0"/>
              <a:t>Définition</a:t>
            </a:r>
            <a:endParaRPr lang="fr-FR" b="1" dirty="0"/>
          </a:p>
          <a:p>
            <a:r>
              <a:rPr lang="fr-CH" dirty="0"/>
              <a:t>Communauté d’hôtes auxquels on sert le même menu au même moment</a:t>
            </a:r>
          </a:p>
          <a:p>
            <a:pPr marL="137160" indent="0">
              <a:buNone/>
            </a:pPr>
            <a:r>
              <a:rPr lang="fr-FR" b="1" dirty="0" smtClean="0"/>
              <a:t>Types de services appropriés</a:t>
            </a:r>
            <a:endParaRPr lang="fr-FR" b="1" dirty="0"/>
          </a:p>
          <a:p>
            <a:r>
              <a:rPr lang="fr-CH" dirty="0"/>
              <a:t>Service sur assiette </a:t>
            </a:r>
          </a:p>
          <a:p>
            <a:r>
              <a:rPr lang="fr-CH" dirty="0" smtClean="0"/>
              <a:t>Service </a:t>
            </a:r>
            <a:r>
              <a:rPr lang="fr-CH" dirty="0"/>
              <a:t>sur plats </a:t>
            </a:r>
          </a:p>
          <a:p>
            <a:r>
              <a:rPr lang="fr-CH" dirty="0" smtClean="0"/>
              <a:t>Service </a:t>
            </a:r>
            <a:r>
              <a:rPr lang="fr-CH" dirty="0"/>
              <a:t>de buffet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5512"/>
            <a:ext cx="4038600" cy="269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72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Libre service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6578"/>
            <a:ext cx="4038600" cy="472545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fr-FR" b="1" dirty="0" smtClean="0"/>
              <a:t>Définition</a:t>
            </a:r>
            <a:endParaRPr lang="fr-FR" b="1" dirty="0"/>
          </a:p>
          <a:p>
            <a:r>
              <a:rPr lang="fr-CH" dirty="0"/>
              <a:t>On distingue entre le libre service complet ou partiel </a:t>
            </a:r>
            <a:endParaRPr lang="fr-CH" dirty="0" smtClean="0"/>
          </a:p>
          <a:p>
            <a:r>
              <a:rPr lang="fr-CH" dirty="0" smtClean="0"/>
              <a:t>Dans </a:t>
            </a:r>
            <a:r>
              <a:rPr lang="fr-CH" dirty="0"/>
              <a:t>les établissements de la restauration, le libre service convient pour les grands banquets ou certains mets du </a:t>
            </a:r>
            <a:r>
              <a:rPr lang="fr-CH" dirty="0" smtClean="0"/>
              <a:t>menu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23619"/>
            <a:ext cx="4038600" cy="357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33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Service à l’étage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6578"/>
            <a:ext cx="4038600" cy="472545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fr-FR" b="1" dirty="0" smtClean="0"/>
              <a:t>Définition</a:t>
            </a:r>
            <a:endParaRPr lang="fr-FR" b="1" dirty="0"/>
          </a:p>
          <a:p>
            <a:r>
              <a:rPr lang="fr-CH" dirty="0"/>
              <a:t>Dans les établissements de première classe ou de luxe, ce service compliqué est proposé 24 heures sur </a:t>
            </a:r>
            <a:r>
              <a:rPr lang="fr-CH" dirty="0" smtClean="0"/>
              <a:t>24 </a:t>
            </a:r>
          </a:p>
          <a:p>
            <a:r>
              <a:rPr lang="fr-CH" dirty="0" smtClean="0"/>
              <a:t>Tous </a:t>
            </a:r>
            <a:r>
              <a:rPr lang="fr-CH" dirty="0"/>
              <a:t>les plats sont servis en même temps dans la chambre 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440781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93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Service party. traiteur et catering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6578"/>
            <a:ext cx="4038600" cy="472545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fr-FR" b="1" dirty="0" smtClean="0"/>
              <a:t>Définition</a:t>
            </a:r>
            <a:endParaRPr lang="fr-FR" b="1" dirty="0"/>
          </a:p>
          <a:p>
            <a:r>
              <a:rPr lang="fr-CH" dirty="0"/>
              <a:t>En plus des mets et des boissons, on peut aussi fournir toute l’infrastructure pour le déroulement du banquet; livraison à domicile 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08307"/>
            <a:ext cx="4038600" cy="260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57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Dressage des mets</a:t>
            </a:r>
            <a:endParaRPr lang="fr-CH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26578"/>
            <a:ext cx="4038600" cy="47254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CH" b="1" dirty="0" smtClean="0"/>
              <a:t>Pour </a:t>
            </a:r>
            <a:r>
              <a:rPr lang="fr-CH" b="1" dirty="0"/>
              <a:t>les présenter au client, les mets doivent être dressés avec soin car pour </a:t>
            </a:r>
            <a:r>
              <a:rPr lang="fr-CH" b="1" dirty="0" smtClean="0"/>
              <a:t>celui-ci le </a:t>
            </a:r>
            <a:r>
              <a:rPr lang="fr-CH" b="1" dirty="0"/>
              <a:t>plaisir de manger commence par l'observation de l'harmonie des formes et </a:t>
            </a:r>
            <a:r>
              <a:rPr lang="fr-CH" b="1" dirty="0" smtClean="0"/>
              <a:t>des couleurs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Servir séparément les garnitures délicates d'un potage ou alors les mettre au </a:t>
            </a:r>
            <a:r>
              <a:rPr lang="fr-CH" dirty="0" smtClean="0"/>
              <a:t>dernier moment </a:t>
            </a:r>
            <a:r>
              <a:rPr lang="fr-CH" dirty="0"/>
              <a:t>dans le potage</a:t>
            </a:r>
          </a:p>
          <a:p>
            <a:r>
              <a:rPr lang="fr-CH" dirty="0"/>
              <a:t>Ne jamais dresser les mets aux </a:t>
            </a:r>
            <a:r>
              <a:rPr lang="fr-CH" dirty="0" smtClean="0"/>
              <a:t>œufs </a:t>
            </a:r>
            <a:r>
              <a:rPr lang="fr-CH" dirty="0"/>
              <a:t>directement sur du métal</a:t>
            </a:r>
          </a:p>
          <a:p>
            <a:r>
              <a:rPr lang="fr-CH" dirty="0"/>
              <a:t>Servir les sauces séparément dans une saucière ou alors les servir à gauche, à côté </a:t>
            </a:r>
            <a:r>
              <a:rPr lang="fr-CH" dirty="0" smtClean="0"/>
              <a:t>de la </a:t>
            </a:r>
            <a:r>
              <a:rPr lang="fr-CH" dirty="0"/>
              <a:t>viande ou du poisson</a:t>
            </a:r>
          </a:p>
          <a:p>
            <a:r>
              <a:rPr lang="fr-CH" dirty="0"/>
              <a:t>Lorsque des mets ont été cuits ou finis dans une sauce, celle-ci sera versée sur </a:t>
            </a:r>
            <a:r>
              <a:rPr lang="fr-CH" dirty="0" smtClean="0"/>
              <a:t>la viande</a:t>
            </a:r>
            <a:endParaRPr lang="fr-CH" dirty="0"/>
          </a:p>
          <a:p>
            <a:r>
              <a:rPr lang="fr-CH" dirty="0"/>
              <a:t>Mettre les beurres composés directement sur la viande; éventuellement, en servir </a:t>
            </a:r>
            <a:r>
              <a:rPr lang="fr-CH" dirty="0" smtClean="0"/>
              <a:t>une petite </a:t>
            </a:r>
            <a:r>
              <a:rPr lang="fr-CH" dirty="0"/>
              <a:t>quantité séparément</a:t>
            </a:r>
          </a:p>
          <a:p>
            <a:r>
              <a:rPr lang="fr-CH" dirty="0"/>
              <a:t>Lors du dressage des garnitures, tenir compte de l'harmonie des </a:t>
            </a:r>
            <a:r>
              <a:rPr lang="fr-CH" dirty="0" smtClean="0"/>
              <a:t>couleurs</a:t>
            </a:r>
            <a:endParaRPr lang="fr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10707"/>
            <a:ext cx="4038600" cy="160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41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Civique.thmx</Template>
  <TotalTime>328</TotalTime>
  <Words>556</Words>
  <Application>Microsoft Macintosh PowerPoint</Application>
  <PresentationFormat>Présentation à l'écran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Civic</vt:lpstr>
      <vt:lpstr>Déroulement du service</vt:lpstr>
      <vt:lpstr>Service à la carte</vt:lpstr>
      <vt:lpstr>Service à part</vt:lpstr>
      <vt:lpstr>Service table d’hôte</vt:lpstr>
      <vt:lpstr>Service de banquet</vt:lpstr>
      <vt:lpstr>Libre service</vt:lpstr>
      <vt:lpstr>Service à l’étage</vt:lpstr>
      <vt:lpstr>Service party. traiteur et catering </vt:lpstr>
      <vt:lpstr>Dressage des mets</vt:lpstr>
      <vt:lpstr>Dressage des mets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en concept d’entreprise</dc:title>
  <dc:creator>Cardinaux Yan</dc:creator>
  <cp:lastModifiedBy>Cardinaux Yan</cp:lastModifiedBy>
  <cp:revision>104</cp:revision>
  <dcterms:created xsi:type="dcterms:W3CDTF">2014-09-29T16:43:49Z</dcterms:created>
  <dcterms:modified xsi:type="dcterms:W3CDTF">2015-03-22T18:06:33Z</dcterms:modified>
</cp:coreProperties>
</file>