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ackage" ContentType="application/vnd.openxmlformats-officedocument.package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3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Classeur_Microsoft_Office_Excel_20071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H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chemeClr val="accent1">
                  <a:lumMod val="75000"/>
                </a:schemeClr>
              </a:solidFill>
            </c:spPr>
          </c:dPt>
          <c:cat>
            <c:strRef>
              <c:f>Feuil1!$A$2:$A$4</c:f>
              <c:strCache>
                <c:ptCount val="3"/>
                <c:pt idx="0">
                  <c:v>Matière grasse 20 à25 %</c:v>
                </c:pt>
                <c:pt idx="1">
                  <c:v>Protéines 10 à 15 %</c:v>
                </c:pt>
                <c:pt idx="2">
                  <c:v>Hydrates de carbone 55 à 60 %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25</c:v>
                </c:pt>
                <c:pt idx="1">
                  <c:v>15</c:v>
                </c:pt>
                <c:pt idx="2">
                  <c:v>60</c:v>
                </c:pt>
              </c:numCache>
            </c:numRef>
          </c:val>
        </c:ser>
      </c:pie3DChart>
      <c:spPr>
        <a:noFill/>
        <a:ln w="25385">
          <a:noFill/>
        </a:ln>
      </c:spPr>
    </c:plotArea>
    <c:legend>
      <c:legendPos val="r"/>
      <c:layout>
        <c:manualLayout>
          <c:xMode val="edge"/>
          <c:yMode val="edge"/>
          <c:wMode val="edge"/>
          <c:hMode val="edge"/>
          <c:x val="0.65436903720368311"/>
          <c:y val="0.32317780421332232"/>
          <c:w val="1"/>
          <c:h val="0.78733762596222212"/>
        </c:manualLayout>
      </c:layout>
      <c:spPr>
        <a:solidFill>
          <a:schemeClr val="tx2">
            <a:lumMod val="20000"/>
            <a:lumOff val="80000"/>
          </a:schemeClr>
        </a:solidFill>
      </c:spPr>
    </c:legend>
    <c:plotVisOnly val="1"/>
    <c:dispBlanksAs val="zero"/>
  </c:chart>
  <c:txPr>
    <a:bodyPr/>
    <a:lstStyle/>
    <a:p>
      <a:pPr>
        <a:defRPr sz="1799"/>
      </a:pPr>
      <a:endParaRPr lang="fr-FR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0.12994</cdr:x>
      <cdr:y>0.03544</cdr:y>
    </cdr:from>
    <cdr:to>
      <cdr:x>0.85049</cdr:x>
      <cdr:y>0.16418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792088" y="144016"/>
          <a:ext cx="4392482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Répartition des besoins</a:t>
          </a:r>
          <a:endParaRPr lang="fr-CH" sz="2800" b="1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0526955-2979-4737-96DC-AD5E1EE51783}" type="datetimeFigureOut">
              <a:rPr lang="fr-CH"/>
              <a:pPr>
                <a:defRPr/>
              </a:pPr>
              <a:t>03.02.2013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H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H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E908187-5352-478B-8DA2-B6630FCB0A7D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CH" smtClean="0"/>
          </a:p>
        </p:txBody>
      </p:sp>
      <p:sp>
        <p:nvSpPr>
          <p:cNvPr id="1536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B13AAC-1A74-4237-94CB-659E4A6E82E1}" type="slidenum">
              <a:rPr lang="fr-CH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19F36-0882-435E-BF4B-AFE70D9950F2}" type="datetime1">
              <a:rPr lang="fr-FR"/>
              <a:pPr>
                <a:defRPr/>
              </a:pPr>
              <a:t>03/02/2013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Frédéric Ledoux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56244-F115-4914-B2E0-FCB3EB954CC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7D63A-5EE1-4B7C-A133-A433F70147E7}" type="datetime1">
              <a:rPr lang="fr-FR"/>
              <a:pPr>
                <a:defRPr/>
              </a:pPr>
              <a:t>03/02/2013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Frédéric Ledoux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AB490-9104-4EF0-AC55-076100BC759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B6E6-963F-4498-8751-FF73C6777363}" type="datetime1">
              <a:rPr lang="fr-FR"/>
              <a:pPr>
                <a:defRPr/>
              </a:pPr>
              <a:t>03/02/2013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Frédéric Ledoux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2FA67-6E23-47D9-87F3-B472958A0AD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3294E-7CA5-4A5F-A576-2F17D8E29F85}" type="datetime1">
              <a:rPr lang="fr-FR"/>
              <a:pPr>
                <a:defRPr/>
              </a:pPr>
              <a:t>03/02/2013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Frédéric Ledoux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B10C0-AD61-4FC9-A4B6-881AF7A1CBA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8B85C-BF6A-410C-A274-D92E3A166566}" type="datetime1">
              <a:rPr lang="fr-FR"/>
              <a:pPr>
                <a:defRPr/>
              </a:pPr>
              <a:t>03/02/2013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Frédéric Ledoux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76035-B0A6-4053-833F-5BB21DE6538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5611C-74DD-4FE5-8A7F-3211ED2412A4}" type="datetime1">
              <a:rPr lang="fr-FR"/>
              <a:pPr>
                <a:defRPr/>
              </a:pPr>
              <a:t>03/02/2013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Frédéric Ledoux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40352-50D7-4CDF-B5E4-27B57457918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BA6FC-A44B-40F8-837E-54C928E161D7}" type="datetime1">
              <a:rPr lang="fr-FR"/>
              <a:pPr>
                <a:defRPr/>
              </a:pPr>
              <a:t>03/02/2013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Frédéric Ledoux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978CC-D53A-496B-A1D2-E2657B8270F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AEF89-D94F-4FD5-9C18-DBBED20DBB40}" type="datetime1">
              <a:rPr lang="fr-FR"/>
              <a:pPr>
                <a:defRPr/>
              </a:pPr>
              <a:t>03/02/2013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Frédéric Ledoux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F9159-D5DF-47B9-BCAA-1582C45D4F6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E90FC-5D48-4159-B8EE-5ED5CB883473}" type="datetime1">
              <a:rPr lang="fr-FR"/>
              <a:pPr>
                <a:defRPr/>
              </a:pPr>
              <a:t>03/02/2013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Frédéric Ledoux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4FA05-D6B6-47D7-8834-33EAC1C1FDA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1B745-6B16-4CD5-86FE-52A811CEF5E6}" type="datetime1">
              <a:rPr lang="fr-FR"/>
              <a:pPr>
                <a:defRPr/>
              </a:pPr>
              <a:t>03/02/2013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Frédéric Ledoux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7858A-99F9-4D3C-906B-390CC8B3CE4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97E98-C786-44FE-B2A3-6C5BFB763BA3}" type="datetime1">
              <a:rPr lang="fr-FR"/>
              <a:pPr>
                <a:defRPr/>
              </a:pPr>
              <a:t>03/02/2013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Frédéric Ledoux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A21C2-F3B3-4BD6-8A36-48DEA0AD5E5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C6E0F1-639E-45B6-A90D-DCDF1974D342}" type="datetime1">
              <a:rPr lang="fr-FR"/>
              <a:pPr>
                <a:defRPr/>
              </a:pPr>
              <a:t>03/02/2013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BE"/>
              <a:t>Frédéric Ledoux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09B708-89E5-465E-9A56-CB3CAFC9953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4213" y="260350"/>
            <a:ext cx="7488237" cy="9366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besoins en substances nutritives</a:t>
            </a:r>
            <a:br>
              <a:rPr lang="fr-C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H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énergétiques</a:t>
            </a:r>
            <a:endParaRPr lang="fr-CH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4213" y="1412875"/>
            <a:ext cx="7488237" cy="23288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CH">
                <a:solidFill>
                  <a:srgbClr val="000000"/>
                </a:solidFill>
              </a:rPr>
              <a:t> La valeur énergétique d'un aliment est la quantité d'énergie pouvant en être retirée via la digestion</a:t>
            </a:r>
          </a:p>
          <a:p>
            <a:pPr>
              <a:buFont typeface="Wingdings" pitchFamily="2" charset="2"/>
              <a:buChar char="Ø"/>
            </a:pPr>
            <a:endParaRPr lang="fr-CH" sz="100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CH">
                <a:solidFill>
                  <a:srgbClr val="000000"/>
                </a:solidFill>
              </a:rPr>
              <a:t> La valeur énergétique est exprimée en kilojoules (kJ) ou en kilocalories (kcal)</a:t>
            </a:r>
          </a:p>
          <a:p>
            <a:pPr>
              <a:buFont typeface="Wingdings" pitchFamily="2" charset="2"/>
              <a:buChar char="Ø"/>
            </a:pPr>
            <a:endParaRPr lang="fr-CH" sz="100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CH">
                <a:solidFill>
                  <a:srgbClr val="000000"/>
                </a:solidFill>
              </a:rPr>
              <a:t> Pour obtenir celle-ci, on multiplie la quantité totale d'énergie contenue dans un aliment par 85% (les pertes durant la digestion humaine représentent 15% de la valeur totale)</a:t>
            </a:r>
          </a:p>
        </p:txBody>
      </p:sp>
      <p:sp>
        <p:nvSpPr>
          <p:cNvPr id="6" name="Rectangle 5"/>
          <p:cNvSpPr/>
          <p:nvPr/>
        </p:nvSpPr>
        <p:spPr>
          <a:xfrm>
            <a:off x="709613" y="5578475"/>
            <a:ext cx="7462837" cy="8032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CH">
                <a:solidFill>
                  <a:srgbClr val="000000"/>
                </a:solidFill>
              </a:rPr>
              <a:t>Nous trouvons également des vitamines et des substances minérales</a:t>
            </a:r>
          </a:p>
          <a:p>
            <a:pPr>
              <a:buFont typeface="Wingdings" pitchFamily="2" charset="2"/>
              <a:buChar char="Ø"/>
            </a:pPr>
            <a:endParaRPr lang="fr-CH" sz="100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CH">
                <a:solidFill>
                  <a:srgbClr val="000000"/>
                </a:solidFill>
              </a:rPr>
              <a:t>Pour rappel, elles n’ont aucune valeur énergétique</a:t>
            </a:r>
          </a:p>
        </p:txBody>
      </p:sp>
      <p:sp>
        <p:nvSpPr>
          <p:cNvPr id="7" name="Rectangle 6"/>
          <p:cNvSpPr/>
          <p:nvPr/>
        </p:nvSpPr>
        <p:spPr>
          <a:xfrm>
            <a:off x="709613" y="3948113"/>
            <a:ext cx="7462837" cy="1352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fr-CH">
                <a:solidFill>
                  <a:srgbClr val="000000"/>
                </a:solidFill>
              </a:rPr>
              <a:t>Les principales substances énergétiques sont :</a:t>
            </a:r>
          </a:p>
          <a:p>
            <a:endParaRPr lang="fr-CH" sz="100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CH">
                <a:solidFill>
                  <a:srgbClr val="000000"/>
                </a:solidFill>
              </a:rPr>
              <a:t> Les lipides ou graisses et corps gras</a:t>
            </a:r>
          </a:p>
          <a:p>
            <a:pPr>
              <a:buFont typeface="Wingdings" pitchFamily="2" charset="2"/>
              <a:buChar char="Ø"/>
            </a:pPr>
            <a:r>
              <a:rPr lang="fr-CH">
                <a:solidFill>
                  <a:srgbClr val="000000"/>
                </a:solidFill>
              </a:rPr>
              <a:t> Les glucides ou hydrates de carbone</a:t>
            </a:r>
          </a:p>
          <a:p>
            <a:pPr>
              <a:buFont typeface="Wingdings" pitchFamily="2" charset="2"/>
              <a:buChar char="Ø"/>
            </a:pPr>
            <a:r>
              <a:rPr lang="fr-CH">
                <a:solidFill>
                  <a:srgbClr val="000000"/>
                </a:solidFill>
              </a:rPr>
              <a:t> Les protides ou protéines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/>
          <p:cNvGraphicFramePr>
            <a:graphicFrameLocks/>
          </p:cNvGraphicFramePr>
          <p:nvPr/>
        </p:nvGraphicFramePr>
        <p:xfrm>
          <a:off x="1547813" y="404813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116013" y="4365625"/>
          <a:ext cx="6864350" cy="16160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86108"/>
                <a:gridCol w="2140641"/>
                <a:gridCol w="1070320"/>
                <a:gridCol w="647547"/>
                <a:gridCol w="131980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Quantité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Nom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Val </a:t>
                      </a:r>
                      <a:r>
                        <a:rPr lang="fr-CH" dirty="0" err="1" smtClean="0"/>
                        <a:t>Kj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/4.2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Val Kcal</a:t>
                      </a:r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1g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Hydrate de carbone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17 </a:t>
                      </a:r>
                      <a:r>
                        <a:rPr lang="fr-CH" dirty="0" err="1" smtClean="0"/>
                        <a:t>Kj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4 Kcal</a:t>
                      </a:r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1g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Matière grasse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39 </a:t>
                      </a:r>
                      <a:r>
                        <a:rPr lang="fr-CH" dirty="0" err="1" smtClean="0"/>
                        <a:t>Kj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9 Kcal</a:t>
                      </a:r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1g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Protéine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17 </a:t>
                      </a:r>
                      <a:r>
                        <a:rPr lang="fr-CH" dirty="0" err="1" smtClean="0"/>
                        <a:t>Kj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4 Kcal</a:t>
                      </a:r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392869"/>
            <a:ext cx="213872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bilan énergétique</a:t>
            </a:r>
            <a:endParaRPr lang="fr-CH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6013" y="2852738"/>
            <a:ext cx="6534150" cy="369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/>
              <a:t>Bilan énergétique = Apports énergétiques – Dépenses énergétique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12788" y="1484313"/>
            <a:ext cx="2114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>
                <a:latin typeface="Calibri" pitchFamily="34" charset="0"/>
              </a:rPr>
              <a:t>Bilan énergétique =  </a:t>
            </a:r>
          </a:p>
        </p:txBody>
      </p:sp>
      <p:pic>
        <p:nvPicPr>
          <p:cNvPr id="1026" name="Picture 2" descr="http://medias.maviedemaman.com/site-bebe/422/illustration/bb-refuse-ali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1257300"/>
            <a:ext cx="1530350" cy="8239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11" name="Rectangle 10"/>
          <p:cNvSpPr/>
          <p:nvPr/>
        </p:nvSpPr>
        <p:spPr>
          <a:xfrm>
            <a:off x="4598988" y="1670050"/>
            <a:ext cx="620712" cy="103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/>
          </a:p>
        </p:txBody>
      </p:sp>
      <p:pic>
        <p:nvPicPr>
          <p:cNvPr id="1028" name="Picture 4" descr="http://media.paperblog.fr/i/227/2274425/dormir-lesprit-paix-to-sleep-the-mind-in-peac-L-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1087438"/>
            <a:ext cx="1592263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www.regime-maigrir-minceur.com/wp-content/uploads/2010/10/couri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22913" y="744538"/>
            <a:ext cx="1851025" cy="1851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3150" y="3646488"/>
            <a:ext cx="4556125" cy="287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457200" y="4535488"/>
            <a:ext cx="2443163" cy="4048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CH">
                <a:solidFill>
                  <a:srgbClr val="FFFFFF"/>
                </a:solidFill>
              </a:rPr>
              <a:t>Sous forme de schéma 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3850" y="5411788"/>
            <a:ext cx="2566988" cy="923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CH">
                <a:solidFill>
                  <a:srgbClr val="000000"/>
                </a:solidFill>
              </a:rPr>
              <a:t>Thermogenèse :</a:t>
            </a:r>
          </a:p>
          <a:p>
            <a:pPr algn="ctr"/>
            <a:r>
              <a:rPr lang="fr-CH">
                <a:solidFill>
                  <a:srgbClr val="000000"/>
                </a:solidFill>
              </a:rPr>
              <a:t>Production de chaleur par le corps</a:t>
            </a:r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2827338" y="4905375"/>
            <a:ext cx="1096962" cy="827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850" y="219075"/>
            <a:ext cx="2921000" cy="3698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/>
              <a:t>Si on absorbe trop d’aliments</a:t>
            </a:r>
            <a:endParaRPr lang="fr-CH" dirty="0"/>
          </a:p>
        </p:txBody>
      </p:sp>
      <p:sp>
        <p:nvSpPr>
          <p:cNvPr id="3" name="ZoneTexte 2"/>
          <p:cNvSpPr txBox="1"/>
          <p:nvPr/>
        </p:nvSpPr>
        <p:spPr>
          <a:xfrm>
            <a:off x="1817688" y="588963"/>
            <a:ext cx="2481262" cy="3698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/>
              <a:t>Bilan énergétique positif</a:t>
            </a:r>
            <a:endParaRPr lang="fr-CH" dirty="0"/>
          </a:p>
        </p:txBody>
      </p:sp>
      <p:sp>
        <p:nvSpPr>
          <p:cNvPr id="4" name="ZoneTexte 3"/>
          <p:cNvSpPr txBox="1"/>
          <p:nvPr/>
        </p:nvSpPr>
        <p:spPr>
          <a:xfrm>
            <a:off x="3433763" y="958850"/>
            <a:ext cx="1492250" cy="3683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/>
              <a:t>Prise de poids</a:t>
            </a:r>
            <a:endParaRPr lang="fr-CH" dirty="0"/>
          </a:p>
        </p:txBody>
      </p:sp>
      <p:sp>
        <p:nvSpPr>
          <p:cNvPr id="5" name="ZoneTexte 4"/>
          <p:cNvSpPr txBox="1"/>
          <p:nvPr/>
        </p:nvSpPr>
        <p:spPr>
          <a:xfrm>
            <a:off x="3276600" y="2466975"/>
            <a:ext cx="3694113" cy="369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/>
              <a:t>Absorption d’aliments selon le besoin</a:t>
            </a:r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4918075" y="2844800"/>
            <a:ext cx="2725738" cy="369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/>
              <a:t>Bilan énergétique équilibré</a:t>
            </a:r>
            <a:endParaRPr lang="fr-CH" dirty="0"/>
          </a:p>
        </p:txBody>
      </p:sp>
      <p:sp>
        <p:nvSpPr>
          <p:cNvPr id="7" name="ZoneTexte 6"/>
          <p:cNvSpPr txBox="1"/>
          <p:nvPr/>
        </p:nvSpPr>
        <p:spPr>
          <a:xfrm>
            <a:off x="6913563" y="3214688"/>
            <a:ext cx="1546225" cy="369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/>
              <a:t>Poids constant</a:t>
            </a:r>
            <a:endParaRPr lang="fr-CH" dirty="0"/>
          </a:p>
        </p:txBody>
      </p:sp>
      <p:sp>
        <p:nvSpPr>
          <p:cNvPr id="8" name="ZoneTexte 7"/>
          <p:cNvSpPr txBox="1"/>
          <p:nvPr/>
        </p:nvSpPr>
        <p:spPr>
          <a:xfrm>
            <a:off x="152400" y="4492625"/>
            <a:ext cx="2967038" cy="3698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/>
              <a:t>Je restreins mon alimentation</a:t>
            </a:r>
            <a:endParaRPr lang="fr-CH" dirty="0"/>
          </a:p>
        </p:txBody>
      </p:sp>
      <p:sp>
        <p:nvSpPr>
          <p:cNvPr id="9" name="ZoneTexte 8"/>
          <p:cNvSpPr txBox="1"/>
          <p:nvPr/>
        </p:nvSpPr>
        <p:spPr>
          <a:xfrm>
            <a:off x="1635125" y="4897438"/>
            <a:ext cx="2544763" cy="3683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/>
              <a:t>Bilan énergétique négatif</a:t>
            </a:r>
            <a:endParaRPr lang="fr-CH" dirty="0"/>
          </a:p>
        </p:txBody>
      </p:sp>
      <p:sp>
        <p:nvSpPr>
          <p:cNvPr id="10" name="ZoneTexte 9"/>
          <p:cNvSpPr txBox="1"/>
          <p:nvPr/>
        </p:nvSpPr>
        <p:spPr>
          <a:xfrm>
            <a:off x="3152775" y="5303838"/>
            <a:ext cx="1536700" cy="36988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/>
              <a:t>Perte de poids</a:t>
            </a:r>
            <a:endParaRPr lang="fr-CH" dirty="0"/>
          </a:p>
        </p:txBody>
      </p:sp>
      <p:pic>
        <p:nvPicPr>
          <p:cNvPr id="1026" name="Picture 2" descr="http://static.blogstorage.hi-pi.com/photos/sofye72.blog.rendez-vous.be/images/mn/1225709631/On-est-foutu-on-mange-tr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4138" y="3849688"/>
            <a:ext cx="1749425" cy="2805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pic>
        <p:nvPicPr>
          <p:cNvPr id="1028" name="Picture 4" descr="http://le-modele-antisocial-francais.com/Image/gateau-soci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112713"/>
            <a:ext cx="1943100" cy="2212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pic>
        <p:nvPicPr>
          <p:cNvPr id="1030" name="Picture 6" descr="http://actualite.portail.free.fr/people/16-06-2010/50-cent-a-retrouve-son-poids-normal-ouf-nous-voila-rassures/PHOTOS-50-Cent-a-retrouve-son-poids-normal--Ouf-nous-voila-rassures-_referenc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8" y="2038350"/>
            <a:ext cx="2930525" cy="1982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pic>
        <p:nvPicPr>
          <p:cNvPr id="1032" name="Picture 8" descr="http://www.ncbusinesslitigationreport.com/danger%20sig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18400" y="485775"/>
            <a:ext cx="146685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http://www.ncbusinesslitigationreport.com/danger%20sig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1063" y="4678363"/>
            <a:ext cx="1506537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616075" y="530225"/>
            <a:ext cx="5864225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/>
              <a:t>Comment définit-on la quantité d’énergie dont-on a besoin 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108075" y="1651000"/>
            <a:ext cx="6929438" cy="3698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/>
              <a:t>Métabolisme de base + métabolisme additionnel = métabolisme total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049338" y="3125788"/>
            <a:ext cx="2736850" cy="9223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/>
              <a:t>Energie dont on a besoin au repos couché (cœur, cerveau, chaleur, etc.)</a:t>
            </a:r>
            <a:endParaRPr lang="fr-CH" dirty="0"/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4308475" y="3151188"/>
            <a:ext cx="5302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sz="5400">
                <a:latin typeface="Calibri" pitchFamily="34" charset="0"/>
              </a:rPr>
              <a:t>+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172075" y="3141663"/>
            <a:ext cx="2865438" cy="9223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CH">
                <a:solidFill>
                  <a:srgbClr val="000000"/>
                </a:solidFill>
              </a:rPr>
              <a:t>Energie pour toutes activités</a:t>
            </a:r>
          </a:p>
          <a:p>
            <a:r>
              <a:rPr lang="fr-CH">
                <a:solidFill>
                  <a:srgbClr val="000000"/>
                </a:solidFill>
              </a:rPr>
              <a:t> intellectuelles et physiques </a:t>
            </a:r>
          </a:p>
          <a:p>
            <a:r>
              <a:rPr lang="fr-CH">
                <a:solidFill>
                  <a:srgbClr val="000000"/>
                </a:solidFill>
              </a:rPr>
              <a:t>(loisirs, sports, jeux)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4284663" y="4421188"/>
            <a:ext cx="5286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sz="5400">
                <a:latin typeface="Calibri" pitchFamily="34" charset="0"/>
              </a:rPr>
              <a:t>=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295647" y="5501641"/>
            <a:ext cx="2555443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Energie totale</a:t>
            </a:r>
            <a:endParaRPr lang="fr-C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6463" y="404813"/>
            <a:ext cx="3898900" cy="70643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H" sz="4000" smtClean="0">
                <a:solidFill>
                  <a:srgbClr val="000000"/>
                </a:solidFill>
              </a:rPr>
              <a:t>Pour résumer</a:t>
            </a:r>
          </a:p>
        </p:txBody>
      </p:sp>
      <p:sp>
        <p:nvSpPr>
          <p:cNvPr id="4" name="ZoneTexte 3">
            <a:hlinkClick r:id="rId2" action="ppaction://hlinksldjump"/>
          </p:cNvPr>
          <p:cNvSpPr txBox="1"/>
          <p:nvPr/>
        </p:nvSpPr>
        <p:spPr>
          <a:xfrm>
            <a:off x="458788" y="1804988"/>
            <a:ext cx="3584575" cy="369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/>
              <a:t>Les principales substances nutritives</a:t>
            </a:r>
            <a:endParaRPr lang="fr-CH" dirty="0"/>
          </a:p>
        </p:txBody>
      </p:sp>
      <p:sp>
        <p:nvSpPr>
          <p:cNvPr id="5" name="ZoneTexte 4">
            <a:hlinkClick r:id="rId3" action="ppaction://hlinksldjump"/>
          </p:cNvPr>
          <p:cNvSpPr txBox="1"/>
          <p:nvPr/>
        </p:nvSpPr>
        <p:spPr>
          <a:xfrm>
            <a:off x="4356100" y="2689225"/>
            <a:ext cx="3495675" cy="3698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/>
              <a:t>Répartition pour un bon équilibre ?</a:t>
            </a:r>
            <a:endParaRPr lang="fr-CH" dirty="0"/>
          </a:p>
        </p:txBody>
      </p:sp>
      <p:sp>
        <p:nvSpPr>
          <p:cNvPr id="6" name="ZoneTexte 5">
            <a:hlinkClick r:id="rId3" action="ppaction://hlinksldjump"/>
          </p:cNvPr>
          <p:cNvSpPr txBox="1"/>
          <p:nvPr/>
        </p:nvSpPr>
        <p:spPr>
          <a:xfrm>
            <a:off x="250825" y="3727450"/>
            <a:ext cx="4875213" cy="3683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/>
              <a:t>Rendement énergétique des substances nutritives</a:t>
            </a:r>
            <a:endParaRPr lang="fr-CH" dirty="0"/>
          </a:p>
        </p:txBody>
      </p:sp>
      <p:sp>
        <p:nvSpPr>
          <p:cNvPr id="7" name="ZoneTexte 6">
            <a:hlinkClick r:id="rId4" action="ppaction://hlinksldjump"/>
          </p:cNvPr>
          <p:cNvSpPr txBox="1"/>
          <p:nvPr/>
        </p:nvSpPr>
        <p:spPr>
          <a:xfrm>
            <a:off x="6221413" y="4302125"/>
            <a:ext cx="2009775" cy="3698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/>
              <a:t>Bilan énergétique =</a:t>
            </a:r>
            <a:endParaRPr lang="fr-CH" dirty="0"/>
          </a:p>
        </p:txBody>
      </p:sp>
      <p:sp>
        <p:nvSpPr>
          <p:cNvPr id="8" name="ZoneTexte 7">
            <a:hlinkClick r:id="rId5" action="ppaction://hlinksldjump"/>
          </p:cNvPr>
          <p:cNvSpPr txBox="1"/>
          <p:nvPr/>
        </p:nvSpPr>
        <p:spPr>
          <a:xfrm>
            <a:off x="827088" y="5338763"/>
            <a:ext cx="4962525" cy="3683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dirty="0"/>
              <a:t>Comment définir la quantité d’énergie nécessaire ?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350" y="549275"/>
            <a:ext cx="6130925" cy="6477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H" sz="4000" dirty="0" smtClean="0"/>
              <a:t>Exercice de mathématiques</a:t>
            </a:r>
            <a:endParaRPr lang="fr-CH" sz="4000" dirty="0"/>
          </a:p>
        </p:txBody>
      </p:sp>
      <p:sp>
        <p:nvSpPr>
          <p:cNvPr id="21506" name="ZoneTexte 3"/>
          <p:cNvSpPr txBox="1">
            <a:spLocks noChangeArrowheads="1"/>
          </p:cNvSpPr>
          <p:nvPr/>
        </p:nvSpPr>
        <p:spPr bwMode="auto">
          <a:xfrm>
            <a:off x="811213" y="1577975"/>
            <a:ext cx="7585075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CH">
                <a:latin typeface="Calibri" pitchFamily="34" charset="0"/>
              </a:rPr>
              <a:t>Si on estime à 2500 Kcalories le besoin calorique d’un homme</a:t>
            </a:r>
          </a:p>
          <a:p>
            <a:pPr algn="ctr"/>
            <a:r>
              <a:rPr lang="fr-CH">
                <a:latin typeface="Calibri" pitchFamily="34" charset="0"/>
              </a:rPr>
              <a:t> et 2000 Kcalories celui d’une femme (Activité moyenne), </a:t>
            </a:r>
          </a:p>
          <a:p>
            <a:pPr algn="ctr"/>
            <a:r>
              <a:rPr lang="fr-CH">
                <a:latin typeface="Calibri" pitchFamily="34" charset="0"/>
              </a:rPr>
              <a:t>calculez comment vous devez répartir ce besoin entre </a:t>
            </a:r>
          </a:p>
          <a:p>
            <a:pPr algn="ctr"/>
            <a:r>
              <a:rPr lang="fr-CH">
                <a:latin typeface="Calibri" pitchFamily="34" charset="0"/>
              </a:rPr>
              <a:t>les 3 nutriments de base.</a:t>
            </a:r>
          </a:p>
          <a:p>
            <a:pPr algn="ctr"/>
            <a:r>
              <a:rPr lang="fr-CH">
                <a:latin typeface="Calibri" pitchFamily="34" charset="0"/>
              </a:rPr>
              <a:t/>
            </a:r>
            <a:br>
              <a:rPr lang="fr-CH">
                <a:latin typeface="Calibri" pitchFamily="34" charset="0"/>
              </a:rPr>
            </a:br>
            <a:r>
              <a:rPr lang="fr-CH">
                <a:latin typeface="Calibri" pitchFamily="34" charset="0"/>
              </a:rPr>
              <a:t>Ensuite, en sachant qu’il y a une perte de 15% de ces nutriments à la digestion,</a:t>
            </a:r>
          </a:p>
          <a:p>
            <a:pPr algn="ctr"/>
            <a:r>
              <a:rPr lang="fr-CH">
                <a:latin typeface="Calibri" pitchFamily="34" charset="0"/>
              </a:rPr>
              <a:t>À combien se monteront les différents besoins lors de l’élaboration du menu.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171575" y="3860800"/>
          <a:ext cx="6864350" cy="16160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86108"/>
                <a:gridCol w="2140641"/>
                <a:gridCol w="1070320"/>
                <a:gridCol w="647547"/>
                <a:gridCol w="131980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Quantité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Nom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Val </a:t>
                      </a:r>
                      <a:r>
                        <a:rPr lang="fr-CH" dirty="0" err="1" smtClean="0"/>
                        <a:t>Kj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/4.2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Val Kcal</a:t>
                      </a:r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1g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Hydrate de carbone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17 </a:t>
                      </a:r>
                      <a:r>
                        <a:rPr lang="fr-CH" dirty="0" err="1" smtClean="0"/>
                        <a:t>Kj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4 Kcal</a:t>
                      </a:r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1g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Matière grasse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39 </a:t>
                      </a:r>
                      <a:r>
                        <a:rPr lang="fr-CH" dirty="0" err="1" smtClean="0"/>
                        <a:t>Kj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9 Kcal</a:t>
                      </a:r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1g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Protéine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17 </a:t>
                      </a:r>
                      <a:r>
                        <a:rPr lang="fr-CH" dirty="0" err="1" smtClean="0"/>
                        <a:t>Kj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4 Kcal</a:t>
                      </a:r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39" name="ZoneTexte 8"/>
          <p:cNvSpPr txBox="1">
            <a:spLocks noChangeArrowheads="1"/>
          </p:cNvSpPr>
          <p:nvPr/>
        </p:nvSpPr>
        <p:spPr bwMode="auto">
          <a:xfrm>
            <a:off x="971550" y="5805488"/>
            <a:ext cx="7445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>
                <a:latin typeface="Calibri" pitchFamily="34" charset="0"/>
              </a:rPr>
              <a:t>En utilisant le tableau ci-dessus, calculez en grammes, le poids de nutriments </a:t>
            </a:r>
          </a:p>
          <a:p>
            <a:r>
              <a:rPr lang="fr-CH">
                <a:latin typeface="Calibri" pitchFamily="34" charset="0"/>
              </a:rPr>
              <a:t>Qu’il est nécessaire de manger pour avoir un régime équilibré.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static.commentcamarche.net/sante-medecine.commentcamarche.net/faq/images/109-istock-000008962903small-s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0863" y="115888"/>
            <a:ext cx="18478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 rot="10800000" flipV="1">
            <a:off x="395288" y="2120900"/>
            <a:ext cx="8356600" cy="467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142830" tIns="0" rIns="0" bIns="0" anchor="ctr">
            <a:spAutoFit/>
          </a:bodyPr>
          <a:lstStyle/>
          <a:p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Nombre de calories consommées pour 1 heure de sport</a:t>
            </a:r>
          </a:p>
          <a:p>
            <a:endParaRPr lang="fr-FR" sz="1600" b="1">
              <a:solidFill>
                <a:schemeClr val="hlink"/>
              </a:solidFill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fr-FR" sz="1600">
                <a:solidFill>
                  <a:srgbClr val="303030"/>
                </a:solidFill>
                <a:cs typeface="Arial" charset="0"/>
              </a:rPr>
              <a:t> </a:t>
            </a:r>
            <a:r>
              <a:rPr lang="fr-FR" sz="1600" b="1">
                <a:solidFill>
                  <a:srgbClr val="303030"/>
                </a:solidFill>
                <a:cs typeface="Arial" charset="0"/>
              </a:rPr>
              <a:t>Course à pied</a:t>
            </a:r>
            <a:r>
              <a:rPr lang="fr-FR" sz="1600">
                <a:solidFill>
                  <a:srgbClr val="303030"/>
                </a:solidFill>
                <a:cs typeface="Arial" charset="0"/>
              </a:rPr>
              <a:t> </a:t>
            </a:r>
            <a:r>
              <a:rPr lang="fr-FR" sz="1600" b="1">
                <a:solidFill>
                  <a:srgbClr val="303030"/>
                </a:solidFill>
                <a:cs typeface="Arial" charset="0"/>
              </a:rPr>
              <a:t>:</a:t>
            </a:r>
            <a:r>
              <a:rPr lang="fr-FR" sz="1600">
                <a:solidFill>
                  <a:srgbClr val="303030"/>
                </a:solidFill>
                <a:cs typeface="Arial" charset="0"/>
              </a:rPr>
              <a:t> 700 à 1000 Calories</a:t>
            </a:r>
          </a:p>
          <a:p>
            <a:pPr eaLnBrk="0" hangingPunct="0"/>
            <a:endParaRPr lang="fr-FR" sz="1000">
              <a:solidFill>
                <a:srgbClr val="303030"/>
              </a:solidFill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fr-FR" sz="1600">
                <a:solidFill>
                  <a:srgbClr val="303030"/>
                </a:solidFill>
                <a:cs typeface="Arial" charset="0"/>
              </a:rPr>
              <a:t> </a:t>
            </a:r>
            <a:r>
              <a:rPr lang="fr-FR" sz="1600" b="1">
                <a:solidFill>
                  <a:srgbClr val="303030"/>
                </a:solidFill>
                <a:cs typeface="Arial" charset="0"/>
              </a:rPr>
              <a:t>Marche à pied à vitesse modérée</a:t>
            </a:r>
            <a:r>
              <a:rPr lang="fr-FR" sz="1600">
                <a:solidFill>
                  <a:srgbClr val="303030"/>
                </a:solidFill>
                <a:cs typeface="Arial" charset="0"/>
              </a:rPr>
              <a:t> </a:t>
            </a:r>
            <a:r>
              <a:rPr lang="fr-FR" sz="1600" b="1">
                <a:solidFill>
                  <a:srgbClr val="303030"/>
                </a:solidFill>
                <a:cs typeface="Arial" charset="0"/>
              </a:rPr>
              <a:t>:</a:t>
            </a:r>
            <a:r>
              <a:rPr lang="fr-FR" sz="1600">
                <a:solidFill>
                  <a:srgbClr val="303030"/>
                </a:solidFill>
                <a:cs typeface="Arial" charset="0"/>
              </a:rPr>
              <a:t> 200 Calories : en faire 20 minutes par jour</a:t>
            </a:r>
          </a:p>
          <a:p>
            <a:pPr eaLnBrk="0" hangingPunct="0"/>
            <a:endParaRPr lang="fr-FR" sz="1000">
              <a:solidFill>
                <a:srgbClr val="303030"/>
              </a:solidFill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fr-FR" sz="1600">
                <a:solidFill>
                  <a:srgbClr val="303030"/>
                </a:solidFill>
                <a:cs typeface="Arial" charset="0"/>
              </a:rPr>
              <a:t> </a:t>
            </a:r>
            <a:r>
              <a:rPr lang="fr-FR" sz="1600" b="1">
                <a:solidFill>
                  <a:srgbClr val="303030"/>
                </a:solidFill>
                <a:cs typeface="Arial" charset="0"/>
              </a:rPr>
              <a:t>La corde à sauter</a:t>
            </a:r>
            <a:r>
              <a:rPr lang="fr-FR" sz="1600">
                <a:solidFill>
                  <a:srgbClr val="303030"/>
                </a:solidFill>
                <a:cs typeface="Arial" charset="0"/>
              </a:rPr>
              <a:t> </a:t>
            </a:r>
            <a:r>
              <a:rPr lang="fr-FR" sz="1600" b="1">
                <a:solidFill>
                  <a:srgbClr val="303030"/>
                </a:solidFill>
                <a:cs typeface="Arial" charset="0"/>
              </a:rPr>
              <a:t>:</a:t>
            </a:r>
            <a:r>
              <a:rPr lang="fr-FR" sz="1600">
                <a:solidFill>
                  <a:srgbClr val="303030"/>
                </a:solidFill>
                <a:cs typeface="Arial" charset="0"/>
              </a:rPr>
              <a:t> 700 Calories : en faire un petit quart d'heure environ 3 à 4 fois par semaine</a:t>
            </a:r>
          </a:p>
          <a:p>
            <a:pPr eaLnBrk="0" hangingPunct="0"/>
            <a:endParaRPr lang="fr-FR" sz="1000">
              <a:solidFill>
                <a:srgbClr val="303030"/>
              </a:solidFill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fr-FR" sz="1600">
                <a:solidFill>
                  <a:srgbClr val="303030"/>
                </a:solidFill>
                <a:cs typeface="Arial" charset="0"/>
              </a:rPr>
              <a:t> </a:t>
            </a:r>
            <a:r>
              <a:rPr lang="fr-FR" sz="1600" b="1">
                <a:solidFill>
                  <a:srgbClr val="303030"/>
                </a:solidFill>
                <a:cs typeface="Arial" charset="0"/>
              </a:rPr>
              <a:t>Aérobic :</a:t>
            </a:r>
            <a:r>
              <a:rPr lang="fr-FR" sz="1600">
                <a:solidFill>
                  <a:srgbClr val="303030"/>
                </a:solidFill>
                <a:cs typeface="Arial" charset="0"/>
              </a:rPr>
              <a:t> 500 Calories</a:t>
            </a:r>
          </a:p>
          <a:p>
            <a:pPr eaLnBrk="0" hangingPunct="0"/>
            <a:endParaRPr lang="fr-FR" sz="1000">
              <a:solidFill>
                <a:srgbClr val="303030"/>
              </a:solidFill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fr-FR" sz="1600">
                <a:solidFill>
                  <a:srgbClr val="303030"/>
                </a:solidFill>
                <a:cs typeface="Arial" charset="0"/>
              </a:rPr>
              <a:t> </a:t>
            </a:r>
            <a:r>
              <a:rPr lang="fr-FR" sz="1600" b="1">
                <a:solidFill>
                  <a:srgbClr val="303030"/>
                </a:solidFill>
                <a:cs typeface="Arial" charset="0"/>
              </a:rPr>
              <a:t>Aquagym :</a:t>
            </a:r>
            <a:r>
              <a:rPr lang="fr-FR" sz="1600">
                <a:solidFill>
                  <a:srgbClr val="303030"/>
                </a:solidFill>
                <a:cs typeface="Arial" charset="0"/>
              </a:rPr>
              <a:t> 400 Calories</a:t>
            </a:r>
          </a:p>
          <a:p>
            <a:pPr eaLnBrk="0" hangingPunct="0"/>
            <a:endParaRPr lang="fr-FR" sz="1000">
              <a:solidFill>
                <a:srgbClr val="303030"/>
              </a:solidFill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fr-FR" sz="1600">
                <a:solidFill>
                  <a:srgbClr val="303030"/>
                </a:solidFill>
                <a:cs typeface="Arial" charset="0"/>
              </a:rPr>
              <a:t> </a:t>
            </a:r>
            <a:r>
              <a:rPr lang="fr-FR" sz="1600" b="1">
                <a:solidFill>
                  <a:srgbClr val="303030"/>
                </a:solidFill>
                <a:cs typeface="Arial" charset="0"/>
              </a:rPr>
              <a:t>Vélo :</a:t>
            </a:r>
            <a:r>
              <a:rPr lang="fr-FR" sz="1600">
                <a:solidFill>
                  <a:srgbClr val="303030"/>
                </a:solidFill>
                <a:cs typeface="Arial" charset="0"/>
              </a:rPr>
              <a:t> 400 à 600 Calories selon la vitesse : le vélo peut se pratiquer tous les jours à raison d'une vingtaine de minutes ou deux fois par semaine pendant 1 Heure 30</a:t>
            </a:r>
          </a:p>
          <a:p>
            <a:pPr eaLnBrk="0" hangingPunct="0"/>
            <a:endParaRPr lang="fr-FR" sz="1000">
              <a:solidFill>
                <a:srgbClr val="303030"/>
              </a:solidFill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fr-FR" sz="1600">
                <a:solidFill>
                  <a:srgbClr val="303030"/>
                </a:solidFill>
                <a:cs typeface="Arial" charset="0"/>
              </a:rPr>
              <a:t> </a:t>
            </a:r>
            <a:r>
              <a:rPr lang="fr-FR" sz="1600" b="1">
                <a:solidFill>
                  <a:srgbClr val="303030"/>
                </a:solidFill>
                <a:cs typeface="Arial" charset="0"/>
              </a:rPr>
              <a:t>Natation :</a:t>
            </a:r>
            <a:r>
              <a:rPr lang="fr-FR" sz="1600">
                <a:solidFill>
                  <a:srgbClr val="303030"/>
                </a:solidFill>
                <a:cs typeface="Arial" charset="0"/>
              </a:rPr>
              <a:t> 300 à 360 Calories</a:t>
            </a:r>
          </a:p>
          <a:p>
            <a:pPr eaLnBrk="0" hangingPunct="0"/>
            <a:endParaRPr lang="fr-FR" sz="1000">
              <a:solidFill>
                <a:srgbClr val="303030"/>
              </a:solidFill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fr-FR" sz="1600">
                <a:solidFill>
                  <a:srgbClr val="303030"/>
                </a:solidFill>
                <a:cs typeface="Arial" charset="0"/>
              </a:rPr>
              <a:t> </a:t>
            </a:r>
            <a:r>
              <a:rPr lang="fr-FR" sz="1600" b="1">
                <a:solidFill>
                  <a:srgbClr val="303030"/>
                </a:solidFill>
                <a:cs typeface="Arial" charset="0"/>
              </a:rPr>
              <a:t>Ski de fond :</a:t>
            </a:r>
            <a:r>
              <a:rPr lang="fr-FR" sz="1600">
                <a:solidFill>
                  <a:srgbClr val="303030"/>
                </a:solidFill>
                <a:cs typeface="Arial" charset="0"/>
              </a:rPr>
              <a:t> 500 à 750 Calories</a:t>
            </a:r>
          </a:p>
          <a:p>
            <a:pPr eaLnBrk="0" hangingPunct="0"/>
            <a:endParaRPr lang="fr-FR" sz="1000">
              <a:solidFill>
                <a:srgbClr val="303030"/>
              </a:solidFill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fr-FR" sz="1600">
                <a:solidFill>
                  <a:srgbClr val="303030"/>
                </a:solidFill>
                <a:cs typeface="Arial" charset="0"/>
              </a:rPr>
              <a:t> </a:t>
            </a:r>
            <a:r>
              <a:rPr lang="fr-FR" sz="1600" b="1">
                <a:solidFill>
                  <a:srgbClr val="303030"/>
                </a:solidFill>
                <a:cs typeface="Arial" charset="0"/>
              </a:rPr>
              <a:t>Roller :</a:t>
            </a:r>
            <a:r>
              <a:rPr lang="fr-FR" sz="1600">
                <a:solidFill>
                  <a:srgbClr val="303030"/>
                </a:solidFill>
                <a:cs typeface="Arial" charset="0"/>
              </a:rPr>
              <a:t> 500 et 750 </a:t>
            </a:r>
            <a:r>
              <a:rPr lang="fr-FR" sz="1600">
                <a:solidFill>
                  <a:srgbClr val="303030"/>
                </a:solidFill>
              </a:rPr>
              <a:t>Calories</a:t>
            </a:r>
            <a:endParaRPr lang="fr-FR" sz="1600">
              <a:solidFill>
                <a:srgbClr val="303030"/>
              </a:solidFill>
              <a:cs typeface="Arial" charset="0"/>
            </a:endParaRPr>
          </a:p>
          <a:p>
            <a:pPr eaLnBrk="0" hangingPunct="0"/>
            <a:r>
              <a:rPr lang="fr-FR" sz="900"/>
              <a:t/>
            </a:r>
            <a:br>
              <a:rPr lang="fr-FR" sz="900"/>
            </a:br>
            <a:endParaRPr lang="fr-FR" sz="900"/>
          </a:p>
        </p:txBody>
      </p:sp>
      <p:sp>
        <p:nvSpPr>
          <p:cNvPr id="7" name="Rectangle 6"/>
          <p:cNvSpPr/>
          <p:nvPr/>
        </p:nvSpPr>
        <p:spPr>
          <a:xfrm>
            <a:off x="250825" y="276225"/>
            <a:ext cx="5400675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3030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Dépenser ses calories en faisant du sport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464</Words>
  <Application>Microsoft Office PowerPoint</Application>
  <PresentationFormat>Affichage à l'écran (4:3)</PresentationFormat>
  <Paragraphs>108</Paragraphs>
  <Slides>8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Modèle de conception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Calibri</vt:lpstr>
      <vt:lpstr>Arial</vt:lpstr>
      <vt:lpstr>Wingdings</vt:lpstr>
      <vt:lpstr>Thème Office</vt:lpstr>
      <vt:lpstr>Graphique Microsoft Excel</vt:lpstr>
      <vt:lpstr>Les besoins en substances nutritives énergétiques</vt:lpstr>
      <vt:lpstr>Diapositive 2</vt:lpstr>
      <vt:lpstr>Diapositive 3</vt:lpstr>
      <vt:lpstr>Diapositive 4</vt:lpstr>
      <vt:lpstr>Diapositive 5</vt:lpstr>
      <vt:lpstr>Pour résumer</vt:lpstr>
      <vt:lpstr>Exercice de mathématiques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besoins en substances nutritives</dc:title>
  <dc:creator>The_BoSS</dc:creator>
  <cp:lastModifiedBy>Utilisateur</cp:lastModifiedBy>
  <cp:revision>19</cp:revision>
  <dcterms:created xsi:type="dcterms:W3CDTF">2011-01-24T14:05:05Z</dcterms:created>
  <dcterms:modified xsi:type="dcterms:W3CDTF">2013-02-03T21:51:44Z</dcterms:modified>
</cp:coreProperties>
</file>