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70" r:id="rId5"/>
    <p:sldId id="271" r:id="rId6"/>
    <p:sldId id="269" r:id="rId7"/>
    <p:sldId id="273" r:id="rId8"/>
    <p:sldId id="274" r:id="rId9"/>
    <p:sldId id="275" r:id="rId10"/>
    <p:sldId id="276" r:id="rId11"/>
    <p:sldId id="272" r:id="rId12"/>
    <p:sldId id="278" r:id="rId13"/>
    <p:sldId id="277" r:id="rId14"/>
    <p:sldId id="279" r:id="rId15"/>
    <p:sldId id="280" r:id="rId16"/>
    <p:sldId id="282" r:id="rId17"/>
    <p:sldId id="281" r:id="rId18"/>
    <p:sldId id="283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1/19/2015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1/19/2015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1/19/2015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1/19/2015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1/19/2015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1/19/2015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1/19/2015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1/19/2015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1/19/2015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71600" y="5842295"/>
            <a:ext cx="6400800" cy="530716"/>
          </a:xfrm>
        </p:spPr>
        <p:txBody>
          <a:bodyPr/>
          <a:lstStyle/>
          <a:p>
            <a:r>
              <a:rPr lang="fr-FR" dirty="0" smtClean="0"/>
              <a:t>Cardinaux </a:t>
            </a:r>
            <a:r>
              <a:rPr lang="fr-FR" dirty="0" err="1" smtClean="0"/>
              <a:t>yan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Planification des menus</a:t>
            </a:r>
            <a:endParaRPr lang="fr-FR" b="1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5" y="5330239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03" y="5785852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 descr="menu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091" y="2851360"/>
            <a:ext cx="4063094" cy="288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0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5) Formes d’alimentation appropriée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3"/>
            <a:ext cx="4038600" cy="4230106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Lors de la planification d’un menu, il faut se rappeler l’</a:t>
            </a:r>
            <a:r>
              <a:rPr lang="fr-FR" b="1" dirty="0" smtClean="0">
                <a:solidFill>
                  <a:schemeClr val="accent2"/>
                </a:solidFill>
              </a:rPr>
              <a:t>importance de la bonne répartition des substances nutritives</a:t>
            </a:r>
            <a:r>
              <a:rPr lang="fr-FR" dirty="0" smtClean="0">
                <a:solidFill>
                  <a:schemeClr val="accent2"/>
                </a:solidFill>
              </a:rPr>
              <a:t>, tenir compte des aliments riche en fibres ainsi que de la préparation délicate des mets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La </a:t>
            </a:r>
            <a:r>
              <a:rPr lang="fr-FR" b="1" dirty="0" smtClean="0">
                <a:solidFill>
                  <a:schemeClr val="accent2"/>
                </a:solidFill>
              </a:rPr>
              <a:t>teneur énergétique </a:t>
            </a:r>
            <a:r>
              <a:rPr lang="fr-FR" dirty="0" smtClean="0">
                <a:solidFill>
                  <a:schemeClr val="accent2"/>
                </a:solidFill>
              </a:rPr>
              <a:t>des repas doit être adaptée aux besoins des hôtes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Toujours </a:t>
            </a:r>
            <a:r>
              <a:rPr lang="fr-FR" b="1" dirty="0" smtClean="0">
                <a:solidFill>
                  <a:schemeClr val="accent2"/>
                </a:solidFill>
              </a:rPr>
              <a:t>plus de personnes </a:t>
            </a:r>
            <a:r>
              <a:rPr lang="fr-FR" dirty="0" smtClean="0">
                <a:solidFill>
                  <a:schemeClr val="accent2"/>
                </a:solidFill>
              </a:rPr>
              <a:t>souffrent d’allergies, de diabète ou de </a:t>
            </a:r>
            <a:r>
              <a:rPr lang="fr-FR" dirty="0" err="1" smtClean="0">
                <a:solidFill>
                  <a:schemeClr val="accent2"/>
                </a:solidFill>
              </a:rPr>
              <a:t>coeliakie</a:t>
            </a:r>
            <a:r>
              <a:rPr lang="fr-FR" dirty="0" smtClean="0">
                <a:solidFill>
                  <a:schemeClr val="accent2"/>
                </a:solidFill>
              </a:rPr>
              <a:t> (maladie de l’intestin) et attendent que leurs exigences soient elles aussi prises en considération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Les </a:t>
            </a:r>
            <a:r>
              <a:rPr lang="fr-FR" b="1" dirty="0" smtClean="0">
                <a:solidFill>
                  <a:schemeClr val="accent2"/>
                </a:solidFill>
              </a:rPr>
              <a:t>attentes des hôtes</a:t>
            </a:r>
            <a:r>
              <a:rPr lang="fr-FR" dirty="0" smtClean="0">
                <a:solidFill>
                  <a:schemeClr val="accent2"/>
                </a:solidFill>
              </a:rPr>
              <a:t>, </a:t>
            </a:r>
            <a:r>
              <a:rPr lang="fr-FR" dirty="0" err="1" smtClean="0">
                <a:solidFill>
                  <a:schemeClr val="accent2"/>
                </a:solidFill>
              </a:rPr>
              <a:t>resp</a:t>
            </a:r>
            <a:r>
              <a:rPr lang="fr-FR" dirty="0" smtClean="0">
                <a:solidFill>
                  <a:schemeClr val="accent2"/>
                </a:solidFill>
              </a:rPr>
              <a:t>. les modes alimentaires ne correspondent pas toujours aux principes de la physiologie alimentaire, de sorte qu’il faut se montrer prêt aux compromis dans ce secteur</a:t>
            </a:r>
          </a:p>
        </p:txBody>
      </p:sp>
      <p:pic>
        <p:nvPicPr>
          <p:cNvPr id="6" name="Espace réservé du contenu 5" descr="bientot-des-burgers-plus-dietetiques-chez-quick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016" b="-260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0425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6) Variété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74163"/>
            <a:ext cx="4038600" cy="46040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CH" sz="2100" b="1" i="1" dirty="0" smtClean="0">
                <a:solidFill>
                  <a:schemeClr val="accent1"/>
                </a:solidFill>
              </a:rPr>
              <a:t>Pour les repas qu’on prend quotidiennement, la variété joue un rôle important</a:t>
            </a:r>
            <a:r>
              <a:rPr lang="fr-CH" sz="2100" b="1" i="1" dirty="0">
                <a:solidFill>
                  <a:schemeClr val="accent1"/>
                </a:solidFill>
              </a:rPr>
              <a:t>.</a:t>
            </a:r>
            <a:r>
              <a:rPr lang="fr-CH" sz="2100" b="1" i="1" dirty="0" smtClean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r>
              <a:rPr lang="fr-CH" sz="2100" b="1" i="1" dirty="0" smtClean="0">
                <a:solidFill>
                  <a:schemeClr val="accent1"/>
                </a:solidFill>
              </a:rPr>
              <a:t>Chaque service d’un menu doit se distinguer dans sa composition des autres mets en ce qui concerne :</a:t>
            </a:r>
            <a:endParaRPr lang="fr-CH" sz="2100" b="1" i="1" dirty="0">
              <a:solidFill>
                <a:schemeClr val="accent1"/>
              </a:solidFill>
            </a:endParaRPr>
          </a:p>
          <a:p>
            <a:r>
              <a:rPr lang="fr-CH" sz="2800" dirty="0" smtClean="0"/>
              <a:t>Matières premières</a:t>
            </a:r>
          </a:p>
          <a:p>
            <a:r>
              <a:rPr lang="fr-CH" sz="2800" dirty="0" smtClean="0"/>
              <a:t>Méthode de cuisson</a:t>
            </a:r>
          </a:p>
          <a:p>
            <a:r>
              <a:rPr lang="fr-CH" sz="2800" dirty="0" smtClean="0"/>
              <a:t>Couleur</a:t>
            </a:r>
          </a:p>
          <a:p>
            <a:r>
              <a:rPr lang="fr-CH" sz="2800" dirty="0" smtClean="0"/>
              <a:t>Forme et structure</a:t>
            </a:r>
          </a:p>
          <a:p>
            <a:r>
              <a:rPr lang="fr-CH" sz="2800" dirty="0" smtClean="0"/>
              <a:t>Saveur</a:t>
            </a:r>
          </a:p>
          <a:p>
            <a:r>
              <a:rPr lang="fr-CH" sz="2800" dirty="0" smtClean="0"/>
              <a:t>Compostion</a:t>
            </a:r>
          </a:p>
          <a:p>
            <a:r>
              <a:rPr lang="fr-CH" sz="2800" dirty="0" smtClean="0"/>
              <a:t>Présentation</a:t>
            </a:r>
          </a:p>
          <a:p>
            <a:endParaRPr lang="fr-CH" sz="2800" dirty="0"/>
          </a:p>
        </p:txBody>
      </p:sp>
      <p:pic>
        <p:nvPicPr>
          <p:cNvPr id="5" name="Espace réservé du contenu 4" descr="5917983-8817756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812" b="-368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4328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822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Caractéristiques pour </a:t>
            </a:r>
            <a:br>
              <a:rPr lang="fr-FR" b="1" dirty="0" smtClean="0"/>
            </a:br>
            <a:r>
              <a:rPr lang="fr-FR" b="1" dirty="0" smtClean="0"/>
              <a:t>l’élaboration des menus</a:t>
            </a:r>
            <a:endParaRPr lang="fr-FR" b="1" dirty="0"/>
          </a:p>
        </p:txBody>
      </p:sp>
      <p:pic>
        <p:nvPicPr>
          <p:cNvPr id="5" name="Espace réservé du contenu 4" descr="phetiq_06099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47" r="-15247"/>
          <a:stretch>
            <a:fillRect/>
          </a:stretch>
        </p:blipFill>
        <p:spPr/>
      </p:pic>
      <p:sp>
        <p:nvSpPr>
          <p:cNvPr id="8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982723"/>
            <a:ext cx="4038600" cy="2981326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En dehors des principes généraux, il y a encore des </a:t>
            </a:r>
            <a:r>
              <a:rPr lang="fr-FR" b="1" dirty="0">
                <a:solidFill>
                  <a:schemeClr val="accent2"/>
                </a:solidFill>
              </a:rPr>
              <a:t>points particuliers </a:t>
            </a:r>
            <a:r>
              <a:rPr lang="fr-FR" dirty="0">
                <a:solidFill>
                  <a:schemeClr val="accent2"/>
                </a:solidFill>
              </a:rPr>
              <a:t>dont il faut tenir compte pour les différents types d’établissements lors de l’élaboration des menus</a:t>
            </a:r>
          </a:p>
        </p:txBody>
      </p:sp>
    </p:spTree>
    <p:extLst>
      <p:ext uri="{BB962C8B-B14F-4D97-AF65-F5344CB8AC3E}">
        <p14:creationId xmlns:p14="http://schemas.microsoft.com/office/powerpoint/2010/main" val="130582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3180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1) Menus du jour dans la restauration / Choix des menus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3"/>
            <a:ext cx="4038600" cy="4230106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En dehors du </a:t>
            </a:r>
            <a:r>
              <a:rPr lang="fr-FR" b="1" dirty="0" smtClean="0">
                <a:solidFill>
                  <a:schemeClr val="accent2"/>
                </a:solidFill>
              </a:rPr>
              <a:t>menu principal</a:t>
            </a:r>
            <a:r>
              <a:rPr lang="fr-FR" dirty="0" smtClean="0">
                <a:solidFill>
                  <a:schemeClr val="accent2"/>
                </a:solidFill>
              </a:rPr>
              <a:t>, il devrait encore y avoir un choix avec des variantes correspondantes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Le menu peut profiter de certaines </a:t>
            </a:r>
            <a:r>
              <a:rPr lang="fr-FR" b="1" dirty="0" smtClean="0">
                <a:solidFill>
                  <a:schemeClr val="accent2"/>
                </a:solidFill>
              </a:rPr>
              <a:t>actions de vente</a:t>
            </a:r>
          </a:p>
          <a:p>
            <a:pPr marL="0" indent="0">
              <a:buNone/>
            </a:pPr>
            <a:r>
              <a:rPr lang="fr-FR" b="1" i="1" dirty="0" smtClean="0">
                <a:solidFill>
                  <a:schemeClr val="accent1"/>
                </a:solidFill>
              </a:rPr>
              <a:t>Prix moyen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Le prix de vente pour un menu du jour ne devrait pas présenter de </a:t>
            </a:r>
            <a:r>
              <a:rPr lang="fr-FR" b="1" dirty="0" smtClean="0">
                <a:solidFill>
                  <a:schemeClr val="accent2"/>
                </a:solidFill>
              </a:rPr>
              <a:t>grandes variations</a:t>
            </a:r>
            <a:r>
              <a:rPr lang="fr-FR" dirty="0" smtClean="0">
                <a:solidFill>
                  <a:schemeClr val="accent2"/>
                </a:solidFill>
              </a:rPr>
              <a:t> pendant une certaine période</a:t>
            </a:r>
          </a:p>
        </p:txBody>
      </p:sp>
      <p:pic>
        <p:nvPicPr>
          <p:cNvPr id="5" name="Espace réservé du contenu 4" descr="dyn006_original_331_354_jpeg__2e6d8e359e26ebcb554661259e7895e8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96" b="-41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5008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2) Menus pour la restauration collective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3"/>
            <a:ext cx="4038600" cy="423010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En général, les menus sont préparés </a:t>
            </a:r>
            <a:r>
              <a:rPr lang="fr-FR" b="1" dirty="0" smtClean="0">
                <a:solidFill>
                  <a:schemeClr val="accent2"/>
                </a:solidFill>
              </a:rPr>
              <a:t>plusieurs semaines à l’avance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Grâce à la vue d’ensemble que cela permet d’avoir, on peut éviter les </a:t>
            </a:r>
            <a:r>
              <a:rPr lang="fr-FR" b="1" dirty="0" smtClean="0">
                <a:solidFill>
                  <a:schemeClr val="accent2"/>
                </a:solidFill>
              </a:rPr>
              <a:t>répétitions</a:t>
            </a:r>
            <a:r>
              <a:rPr lang="fr-FR" dirty="0" smtClean="0">
                <a:solidFill>
                  <a:schemeClr val="accent2"/>
                </a:solidFill>
              </a:rPr>
              <a:t> par rapport aux jours précédents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On établit souvent un </a:t>
            </a:r>
            <a:r>
              <a:rPr lang="fr-FR" b="1" dirty="0" smtClean="0">
                <a:solidFill>
                  <a:schemeClr val="accent2"/>
                </a:solidFill>
              </a:rPr>
              <a:t>tournus des menus sur 2 ou 3 mois</a:t>
            </a:r>
            <a:r>
              <a:rPr lang="fr-FR" dirty="0" smtClean="0">
                <a:solidFill>
                  <a:schemeClr val="accent2"/>
                </a:solidFill>
              </a:rPr>
              <a:t>, avec chaque fois des adaptations saisonnières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Des </a:t>
            </a:r>
            <a:r>
              <a:rPr lang="fr-FR" b="1" dirty="0" smtClean="0">
                <a:solidFill>
                  <a:schemeClr val="accent2"/>
                </a:solidFill>
              </a:rPr>
              <a:t>contrôles de calcul </a:t>
            </a:r>
            <a:r>
              <a:rPr lang="fr-FR" dirty="0" smtClean="0">
                <a:solidFill>
                  <a:schemeClr val="accent2"/>
                </a:solidFill>
              </a:rPr>
              <a:t>doivent être effectués périodiquement pour respecter le budget</a:t>
            </a:r>
          </a:p>
        </p:txBody>
      </p:sp>
      <p:pic>
        <p:nvPicPr>
          <p:cNvPr id="5" name="Espace réservé du contenu 4" descr="menu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47" r="-123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5688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3) Menus de banquets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624960"/>
            <a:ext cx="4038600" cy="4644955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Lorsqu’on établit le menu d’un banquet, il faut penser avant tout au </a:t>
            </a:r>
            <a:r>
              <a:rPr lang="fr-FR" b="1" dirty="0" smtClean="0">
                <a:solidFill>
                  <a:schemeClr val="accent2"/>
                </a:solidFill>
              </a:rPr>
              <a:t>genre de manifestation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En plus du nombre d’invités ainsi que du moment dans la journée et de la saison, il faut aussi tenir compte des </a:t>
            </a:r>
            <a:r>
              <a:rPr lang="fr-FR" b="1" dirty="0" smtClean="0">
                <a:solidFill>
                  <a:schemeClr val="accent2"/>
                </a:solidFill>
              </a:rPr>
              <a:t>caractéristiques</a:t>
            </a:r>
            <a:r>
              <a:rPr lang="fr-FR" dirty="0" smtClean="0">
                <a:solidFill>
                  <a:schemeClr val="accent2"/>
                </a:solidFill>
              </a:rPr>
              <a:t> des hôtes/âge, types de profession et de société, nationalité, religion, etc.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Autant que possible, les </a:t>
            </a:r>
            <a:r>
              <a:rPr lang="fr-FR" b="1" dirty="0" smtClean="0">
                <a:solidFill>
                  <a:schemeClr val="accent2"/>
                </a:solidFill>
              </a:rPr>
              <a:t>souhaits</a:t>
            </a:r>
            <a:r>
              <a:rPr lang="fr-FR" dirty="0" smtClean="0">
                <a:solidFill>
                  <a:schemeClr val="accent2"/>
                </a:solidFill>
              </a:rPr>
              <a:t> des organisateurs doivent aussi être pris en compte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Une </a:t>
            </a:r>
            <a:r>
              <a:rPr lang="fr-FR" b="1" dirty="0" smtClean="0">
                <a:solidFill>
                  <a:schemeClr val="accent2"/>
                </a:solidFill>
              </a:rPr>
              <a:t>discussion approfondie</a:t>
            </a:r>
            <a:r>
              <a:rPr lang="fr-FR" dirty="0" smtClean="0">
                <a:solidFill>
                  <a:schemeClr val="accent2"/>
                </a:solidFill>
              </a:rPr>
              <a:t> avec la personne responsable du banquet ainsi que les informations nécessaires données aux collaborateurs du cuisine et de service sont les conditions pour le bon déroulement de celui-ci</a:t>
            </a:r>
          </a:p>
        </p:txBody>
      </p:sp>
      <p:pic>
        <p:nvPicPr>
          <p:cNvPr id="5" name="Espace réservé du contenu 4" descr="SCW_grps_wed_2ndTier_BAnq_Menu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3" r="-7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0195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822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Conseils pour </a:t>
            </a:r>
            <a:br>
              <a:rPr lang="fr-FR" b="1" dirty="0" smtClean="0"/>
            </a:br>
            <a:r>
              <a:rPr lang="fr-FR" b="1" dirty="0" smtClean="0"/>
              <a:t>l’élaboration des plans de menus</a:t>
            </a:r>
            <a:endParaRPr lang="fr-FR" b="1" dirty="0"/>
          </a:p>
        </p:txBody>
      </p:sp>
      <p:pic>
        <p:nvPicPr>
          <p:cNvPr id="5" name="Espace réservé du contenu 4" descr="phetiq_06099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47" r="-15247"/>
          <a:stretch>
            <a:fillRect/>
          </a:stretch>
        </p:blipFill>
        <p:spPr/>
      </p:pic>
      <p:sp>
        <p:nvSpPr>
          <p:cNvPr id="8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2081117"/>
            <a:ext cx="4038600" cy="2033236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L’</a:t>
            </a:r>
            <a:r>
              <a:rPr lang="fr-FR" b="1" dirty="0" smtClean="0">
                <a:solidFill>
                  <a:schemeClr val="accent2"/>
                </a:solidFill>
              </a:rPr>
              <a:t>offre</a:t>
            </a:r>
            <a:r>
              <a:rPr lang="fr-FR" dirty="0" smtClean="0">
                <a:solidFill>
                  <a:schemeClr val="accent2"/>
                </a:solidFill>
              </a:rPr>
              <a:t> des menus et des mets devrait toujours être élaborée à l’avance pour une période déterminée</a:t>
            </a:r>
            <a:endParaRPr lang="fr-F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0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1) Explication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636796"/>
            <a:ext cx="4038600" cy="4767282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 smtClean="0">
                <a:solidFill>
                  <a:schemeClr val="accent2"/>
                </a:solidFill>
              </a:rPr>
              <a:t>Achats ciblés </a:t>
            </a:r>
            <a:r>
              <a:rPr lang="fr-FR" dirty="0" smtClean="0">
                <a:solidFill>
                  <a:schemeClr val="accent2"/>
                </a:solidFill>
              </a:rPr>
              <a:t>au meilleur prix, aux conditions optimales et dans la meilleure qualité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Prise en compte des </a:t>
            </a:r>
            <a:r>
              <a:rPr lang="fr-FR" b="1" dirty="0" smtClean="0">
                <a:solidFill>
                  <a:schemeClr val="accent2"/>
                </a:solidFill>
              </a:rPr>
              <a:t>stocks de marchandises</a:t>
            </a:r>
            <a:r>
              <a:rPr lang="fr-FR" dirty="0" smtClean="0">
                <a:solidFill>
                  <a:schemeClr val="accent2"/>
                </a:solidFill>
              </a:rPr>
              <a:t> ainsi que de l’</a:t>
            </a:r>
            <a:r>
              <a:rPr lang="fr-FR" b="1" dirty="0" smtClean="0">
                <a:solidFill>
                  <a:schemeClr val="accent2"/>
                </a:solidFill>
              </a:rPr>
              <a:t>offre saisonnière </a:t>
            </a:r>
            <a:r>
              <a:rPr lang="fr-FR" dirty="0" smtClean="0">
                <a:solidFill>
                  <a:schemeClr val="accent2"/>
                </a:solidFill>
              </a:rPr>
              <a:t>du marché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Eviter les </a:t>
            </a:r>
            <a:r>
              <a:rPr lang="fr-FR" b="1" dirty="0" smtClean="0">
                <a:solidFill>
                  <a:schemeClr val="accent2"/>
                </a:solidFill>
              </a:rPr>
              <a:t>répétitions</a:t>
            </a:r>
            <a:r>
              <a:rPr lang="fr-FR" dirty="0" smtClean="0">
                <a:solidFill>
                  <a:schemeClr val="accent2"/>
                </a:solidFill>
              </a:rPr>
              <a:t> de mets et garantir la diversité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Planification efficace </a:t>
            </a:r>
            <a:r>
              <a:rPr lang="fr-FR" dirty="0" smtClean="0">
                <a:solidFill>
                  <a:schemeClr val="accent2"/>
                </a:solidFill>
              </a:rPr>
              <a:t>de la production, combinée avec un plan de travail pour les collaborateurs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Prise en considération </a:t>
            </a:r>
            <a:r>
              <a:rPr lang="fr-FR" dirty="0" smtClean="0">
                <a:solidFill>
                  <a:schemeClr val="accent2"/>
                </a:solidFill>
              </a:rPr>
              <a:t>des manifestations, banquets, conférences de l’établissement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Grâce au </a:t>
            </a:r>
            <a:r>
              <a:rPr lang="fr-FR" b="1" dirty="0" smtClean="0">
                <a:solidFill>
                  <a:schemeClr val="accent2"/>
                </a:solidFill>
              </a:rPr>
              <a:t>choix calculé </a:t>
            </a:r>
            <a:r>
              <a:rPr lang="fr-FR" dirty="0" smtClean="0">
                <a:solidFill>
                  <a:schemeClr val="accent2"/>
                </a:solidFill>
              </a:rPr>
              <a:t>des produits, on peut équilibrer les coûts marchandise et atteindre le prix moyen fixé</a:t>
            </a:r>
          </a:p>
        </p:txBody>
      </p:sp>
      <p:pic>
        <p:nvPicPr>
          <p:cNvPr id="5" name="Espace réservé du contenu 4" descr="2013-04-19-1-planifier-menu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943" b="-369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1878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3359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2</a:t>
            </a:r>
            <a:r>
              <a:rPr lang="fr-FR" b="1" dirty="0" smtClean="0"/>
              <a:t>) Marche à suivre lors de la planification des menus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3"/>
            <a:ext cx="4038600" cy="4230106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En général, on détermine tout d’abord le </a:t>
            </a:r>
            <a:r>
              <a:rPr lang="fr-FR" b="1" dirty="0" smtClean="0">
                <a:solidFill>
                  <a:schemeClr val="accent2"/>
                </a:solidFill>
              </a:rPr>
              <a:t>plat principal</a:t>
            </a:r>
            <a:r>
              <a:rPr lang="fr-FR" dirty="0" smtClean="0">
                <a:solidFill>
                  <a:schemeClr val="accent2"/>
                </a:solidFill>
              </a:rPr>
              <a:t>, en partant du </a:t>
            </a:r>
            <a:r>
              <a:rPr lang="fr-FR" b="1" dirty="0" smtClean="0">
                <a:solidFill>
                  <a:schemeClr val="accent2"/>
                </a:solidFill>
              </a:rPr>
              <a:t>prix</a:t>
            </a:r>
          </a:p>
          <a:p>
            <a:pPr marL="0" indent="0">
              <a:buNone/>
            </a:pPr>
            <a:r>
              <a:rPr lang="fr-FR" b="1" i="1" dirty="0" smtClean="0">
                <a:solidFill>
                  <a:srgbClr val="860908"/>
                </a:solidFill>
              </a:rPr>
              <a:t>Les aides suivantes sont disponibles pour la planification :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Listes de prix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Collections de menus et de recettes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Littérature spécialisée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Réactions des hôtes, évaluations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Statistiques</a:t>
            </a:r>
          </a:p>
        </p:txBody>
      </p:sp>
      <p:pic>
        <p:nvPicPr>
          <p:cNvPr id="5" name="Espace réservé du contenu 4" descr="98545411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01" r="-42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6413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3) Composition spontanée des menus	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3"/>
            <a:ext cx="4038600" cy="4230106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Malgré tous les </a:t>
            </a:r>
            <a:r>
              <a:rPr lang="fr-FR" b="1" dirty="0" smtClean="0">
                <a:solidFill>
                  <a:schemeClr val="accent2"/>
                </a:solidFill>
              </a:rPr>
              <a:t>avantages </a:t>
            </a:r>
            <a:r>
              <a:rPr lang="fr-FR" dirty="0" smtClean="0">
                <a:solidFill>
                  <a:schemeClr val="accent2"/>
                </a:solidFill>
              </a:rPr>
              <a:t>mentionnés ci-dessus, certains </a:t>
            </a:r>
            <a:r>
              <a:rPr lang="fr-FR" b="1" dirty="0" smtClean="0">
                <a:solidFill>
                  <a:schemeClr val="accent2"/>
                </a:solidFill>
              </a:rPr>
              <a:t>établissements particuliers </a:t>
            </a:r>
            <a:r>
              <a:rPr lang="fr-FR" dirty="0" smtClean="0">
                <a:solidFill>
                  <a:schemeClr val="accent2"/>
                </a:solidFill>
              </a:rPr>
              <a:t>n’établissent le menu du midi que le matin même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La </a:t>
            </a:r>
            <a:r>
              <a:rPr lang="fr-FR" b="1" dirty="0" smtClean="0">
                <a:solidFill>
                  <a:schemeClr val="accent2"/>
                </a:solidFill>
              </a:rPr>
              <a:t>recommandation du chef de cuisine</a:t>
            </a:r>
            <a:r>
              <a:rPr lang="fr-FR" dirty="0" smtClean="0">
                <a:solidFill>
                  <a:schemeClr val="accent2"/>
                </a:solidFill>
              </a:rPr>
              <a:t> dépend de l’offre quotidienne du marché (cuisine du marché) et prend en considération la situation du moment comme le temps qu’il fait, le climat, les réservations, etc.</a:t>
            </a:r>
          </a:p>
        </p:txBody>
      </p:sp>
      <p:pic>
        <p:nvPicPr>
          <p:cNvPr id="5" name="Espace réservé du contenu 4" descr="IMA_2013_MarcheLoerrach-WochenmarktLoerrach_copyright_StadtLoerrach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4" r="212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6235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Objectif du menu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Le </a:t>
            </a:r>
            <a:r>
              <a:rPr lang="fr-FR" b="1" dirty="0" smtClean="0">
                <a:solidFill>
                  <a:schemeClr val="accent2"/>
                </a:solidFill>
              </a:rPr>
              <a:t>menu</a:t>
            </a:r>
            <a:r>
              <a:rPr lang="fr-FR" dirty="0" smtClean="0">
                <a:solidFill>
                  <a:schemeClr val="accent2"/>
                </a:solidFill>
              </a:rPr>
              <a:t> ou la </a:t>
            </a:r>
            <a:r>
              <a:rPr lang="fr-FR" b="1" dirty="0" smtClean="0">
                <a:solidFill>
                  <a:schemeClr val="accent2"/>
                </a:solidFill>
              </a:rPr>
              <a:t>carte</a:t>
            </a:r>
            <a:r>
              <a:rPr lang="fr-FR" dirty="0" smtClean="0">
                <a:solidFill>
                  <a:schemeClr val="accent2"/>
                </a:solidFill>
              </a:rPr>
              <a:t> informe l’hôte de l’offre actuelle de la cuisine et pourrait aussi être appelé « plan du repas »</a:t>
            </a:r>
          </a:p>
          <a:p>
            <a:pPr marL="0" indent="0">
              <a:buNone/>
            </a:pPr>
            <a:endParaRPr lang="fr-FR" dirty="0" smtClean="0">
              <a:solidFill>
                <a:schemeClr val="accent2"/>
              </a:solidFill>
            </a:endParaRPr>
          </a:p>
          <a:p>
            <a:r>
              <a:rPr lang="fr-FR" dirty="0" smtClean="0">
                <a:solidFill>
                  <a:schemeClr val="accent2"/>
                </a:solidFill>
              </a:rPr>
              <a:t>La définition exacte est la suivante : </a:t>
            </a:r>
          </a:p>
          <a:p>
            <a:pPr>
              <a:buFont typeface="Wingdings" charset="2"/>
              <a:buChar char="Ø"/>
            </a:pPr>
            <a:r>
              <a:rPr lang="fr-FR" b="1" i="1" dirty="0">
                <a:solidFill>
                  <a:srgbClr val="860908"/>
                </a:solidFill>
              </a:rPr>
              <a:t>P</a:t>
            </a:r>
            <a:r>
              <a:rPr lang="fr-FR" b="1" i="1" dirty="0" smtClean="0">
                <a:solidFill>
                  <a:srgbClr val="860908"/>
                </a:solidFill>
              </a:rPr>
              <a:t>ar menu, on entend différents mets organisés entre eux dans un ordre admis et généralement à un prix fixé d’avance</a:t>
            </a:r>
          </a:p>
          <a:p>
            <a:pPr marL="0" indent="0">
              <a:buNone/>
            </a:pPr>
            <a:endParaRPr lang="fr-FR" b="1" i="1" dirty="0" smtClean="0">
              <a:solidFill>
                <a:schemeClr val="accent2"/>
              </a:solidFill>
            </a:endParaRPr>
          </a:p>
          <a:p>
            <a:r>
              <a:rPr lang="fr-FR" dirty="0" smtClean="0">
                <a:solidFill>
                  <a:schemeClr val="accent2"/>
                </a:solidFill>
              </a:rPr>
              <a:t>Le </a:t>
            </a:r>
            <a:r>
              <a:rPr lang="fr-FR" b="1" dirty="0" smtClean="0">
                <a:solidFill>
                  <a:schemeClr val="accent2"/>
                </a:solidFill>
              </a:rPr>
              <a:t>menu</a:t>
            </a:r>
            <a:r>
              <a:rPr lang="fr-FR" dirty="0" smtClean="0">
                <a:solidFill>
                  <a:schemeClr val="accent2"/>
                </a:solidFill>
              </a:rPr>
              <a:t> ou l’</a:t>
            </a:r>
            <a:r>
              <a:rPr lang="fr-FR" b="1" dirty="0" smtClean="0">
                <a:solidFill>
                  <a:schemeClr val="accent2"/>
                </a:solidFill>
              </a:rPr>
              <a:t>ordonnance des mets </a:t>
            </a:r>
            <a:r>
              <a:rPr lang="fr-FR" dirty="0" smtClean="0">
                <a:solidFill>
                  <a:schemeClr val="accent2"/>
                </a:solidFill>
              </a:rPr>
              <a:t>pour une certain repas (banquet) sert en quelque sorte d’enseigne pour l’établissement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Pour l’</a:t>
            </a:r>
            <a:r>
              <a:rPr lang="fr-FR" b="1" dirty="0" smtClean="0">
                <a:solidFill>
                  <a:schemeClr val="accent2"/>
                </a:solidFill>
              </a:rPr>
              <a:t>hôte</a:t>
            </a:r>
            <a:r>
              <a:rPr lang="fr-FR" dirty="0" smtClean="0">
                <a:solidFill>
                  <a:schemeClr val="accent2"/>
                </a:solidFill>
              </a:rPr>
              <a:t>, il représente le signe de la qualité de la maison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Le </a:t>
            </a:r>
            <a:r>
              <a:rPr lang="fr-FR" b="1" dirty="0" smtClean="0">
                <a:solidFill>
                  <a:schemeClr val="accent2"/>
                </a:solidFill>
              </a:rPr>
              <a:t>menu moderne </a:t>
            </a:r>
            <a:r>
              <a:rPr lang="fr-FR" dirty="0" smtClean="0">
                <a:solidFill>
                  <a:schemeClr val="accent2"/>
                </a:solidFill>
              </a:rPr>
              <a:t>se distingue par une harmonie optique et de saveurs qui tient compte des connaissances en matière de physiologie nutritionnelle et des réflexions au niveau de la gestion d’entreprise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8" name="Espace réservé du contenu 7" descr="marketing-pic-arrows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283" b="-272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955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Connaissances nécessaires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457891"/>
            <a:ext cx="4038600" cy="485674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CH" sz="2800" b="1" i="1" dirty="0">
                <a:solidFill>
                  <a:schemeClr val="accent1"/>
                </a:solidFill>
              </a:rPr>
              <a:t>Pour planifier et établir un menu, il faut avoir de bonnes </a:t>
            </a:r>
            <a:r>
              <a:rPr lang="fr-CH" sz="2800" b="1" i="1" dirty="0" smtClean="0">
                <a:solidFill>
                  <a:schemeClr val="accent1"/>
                </a:solidFill>
              </a:rPr>
              <a:t>connaissances </a:t>
            </a:r>
            <a:r>
              <a:rPr lang="fr-CH" sz="2800" b="1" i="1" dirty="0">
                <a:solidFill>
                  <a:schemeClr val="accent1"/>
                </a:solidFill>
              </a:rPr>
              <a:t>:</a:t>
            </a:r>
          </a:p>
          <a:p>
            <a:r>
              <a:rPr lang="fr-CH" sz="2800" dirty="0"/>
              <a:t>D</a:t>
            </a:r>
            <a:r>
              <a:rPr lang="fr-CH" sz="2800" dirty="0" smtClean="0"/>
              <a:t>enrées alimentaires</a:t>
            </a:r>
          </a:p>
          <a:p>
            <a:r>
              <a:rPr lang="fr-CH" sz="2800" dirty="0"/>
              <a:t>P</a:t>
            </a:r>
            <a:r>
              <a:rPr lang="fr-CH" sz="2800" dirty="0" smtClean="0"/>
              <a:t>réparation des mets</a:t>
            </a:r>
          </a:p>
          <a:p>
            <a:r>
              <a:rPr lang="fr-CH" sz="2800" dirty="0"/>
              <a:t>S</a:t>
            </a:r>
            <a:r>
              <a:rPr lang="fr-CH" sz="2800" dirty="0" smtClean="0"/>
              <a:t>tructure de l’établissement</a:t>
            </a:r>
          </a:p>
          <a:p>
            <a:r>
              <a:rPr lang="fr-CH" sz="2800" dirty="0"/>
              <a:t>A</a:t>
            </a:r>
            <a:r>
              <a:rPr lang="fr-CH" sz="2800" dirty="0" smtClean="0"/>
              <a:t>limentation moderne</a:t>
            </a:r>
          </a:p>
          <a:p>
            <a:r>
              <a:rPr lang="fr-CH" sz="2800" dirty="0"/>
              <a:t>C</a:t>
            </a:r>
            <a:r>
              <a:rPr lang="fr-CH" sz="2800" dirty="0" smtClean="0"/>
              <a:t>alcul des coûts en cuisine</a:t>
            </a:r>
          </a:p>
          <a:p>
            <a:r>
              <a:rPr lang="fr-CH" sz="2800" dirty="0"/>
              <a:t>R</a:t>
            </a:r>
            <a:r>
              <a:rPr lang="fr-CH" sz="2800" dirty="0" smtClean="0"/>
              <a:t>ègles gastronomiques</a:t>
            </a:r>
          </a:p>
          <a:p>
            <a:r>
              <a:rPr lang="fr-CH" sz="2800" dirty="0"/>
              <a:t>B</a:t>
            </a:r>
            <a:r>
              <a:rPr lang="fr-CH" sz="2800" dirty="0" smtClean="0"/>
              <a:t>ases légales</a:t>
            </a:r>
          </a:p>
          <a:p>
            <a:r>
              <a:rPr lang="fr-CH" sz="2800" dirty="0"/>
              <a:t>O</a:t>
            </a:r>
            <a:r>
              <a:rPr lang="fr-CH" sz="2800" dirty="0" smtClean="0"/>
              <a:t>rthographe des termes du menu</a:t>
            </a:r>
          </a:p>
          <a:p>
            <a:r>
              <a:rPr lang="fr-CH" sz="2800" dirty="0" smtClean="0"/>
              <a:t>Et avoir du plaisir à bien manger est un atout</a:t>
            </a:r>
          </a:p>
          <a:p>
            <a:endParaRPr lang="fr-CH" sz="2800" dirty="0"/>
          </a:p>
          <a:p>
            <a:pPr>
              <a:buFont typeface="Wingdings" charset="2"/>
              <a:buChar char="Ø"/>
            </a:pPr>
            <a:r>
              <a:rPr lang="fr-CH" sz="2800" dirty="0" smtClean="0"/>
              <a:t>Une </a:t>
            </a:r>
            <a:r>
              <a:rPr lang="fr-CH" sz="2800" b="1" dirty="0" smtClean="0"/>
              <a:t>discussion</a:t>
            </a:r>
            <a:r>
              <a:rPr lang="fr-CH" sz="2800" dirty="0" smtClean="0"/>
              <a:t> impliquant toutes les personnes concernées garantit une planification optimale</a:t>
            </a:r>
          </a:p>
          <a:p>
            <a:pPr>
              <a:buFont typeface="Wingdings" charset="2"/>
              <a:buChar char="Ø"/>
            </a:pPr>
            <a:r>
              <a:rPr lang="fr-CH" sz="2800" dirty="0" smtClean="0"/>
              <a:t>Selon le </a:t>
            </a:r>
            <a:r>
              <a:rPr lang="fr-CH" sz="2800" b="1" dirty="0" smtClean="0"/>
              <a:t>type d’établissement</a:t>
            </a:r>
            <a:r>
              <a:rPr lang="fr-CH" sz="2800" dirty="0" smtClean="0"/>
              <a:t>, les commissions dites d’établissement du menu comprennent aussi les spécialistes du service, le chef de l’établissement ou des conseillers en diététique</a:t>
            </a:r>
          </a:p>
        </p:txBody>
      </p:sp>
      <p:pic>
        <p:nvPicPr>
          <p:cNvPr id="6" name="Espace réservé du contenu 5" descr="7775929841_pierre-etcheberts-dans-cauchemar-en-cuisine-diffuse-sur-m6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943" b="-369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5583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Marketing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484723"/>
            <a:ext cx="4038600" cy="483886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CH" sz="2800" b="1" i="1" dirty="0" smtClean="0">
                <a:solidFill>
                  <a:schemeClr val="accent1"/>
                </a:solidFill>
              </a:rPr>
              <a:t>En plus des connaissances techniques professionnelles, le marketing joue aussi un rôle important dans la planification du menu et des mets</a:t>
            </a:r>
            <a:endParaRPr lang="fr-CH" sz="2800" b="1" i="1" dirty="0">
              <a:solidFill>
                <a:schemeClr val="accent1"/>
              </a:solidFill>
            </a:endParaRPr>
          </a:p>
          <a:p>
            <a:r>
              <a:rPr lang="fr-CH" sz="2800" dirty="0" smtClean="0"/>
              <a:t>Planification de l’offre</a:t>
            </a:r>
          </a:p>
          <a:p>
            <a:r>
              <a:rPr lang="fr-CH" sz="2800" dirty="0" smtClean="0"/>
              <a:t>Besoins des clients</a:t>
            </a:r>
          </a:p>
          <a:p>
            <a:r>
              <a:rPr lang="fr-CH" sz="2800" dirty="0" smtClean="0"/>
              <a:t>Evolution du marché</a:t>
            </a:r>
          </a:p>
          <a:p>
            <a:r>
              <a:rPr lang="fr-CH" sz="2800" dirty="0" smtClean="0"/>
              <a:t>Tendances</a:t>
            </a:r>
          </a:p>
          <a:p>
            <a:r>
              <a:rPr lang="fr-CH" sz="2800" dirty="0" smtClean="0"/>
              <a:t>Concurrence</a:t>
            </a:r>
          </a:p>
          <a:p>
            <a:endParaRPr lang="fr-CH" sz="2800" dirty="0"/>
          </a:p>
          <a:p>
            <a:pPr>
              <a:buFont typeface="Wingdings" charset="2"/>
              <a:buChar char="Ø"/>
            </a:pPr>
            <a:r>
              <a:rPr lang="fr-CH" sz="2800" dirty="0" smtClean="0"/>
              <a:t>Il faut savoir si les </a:t>
            </a:r>
            <a:r>
              <a:rPr lang="fr-CH" sz="2800" b="1" dirty="0" smtClean="0"/>
              <a:t>mets proposés </a:t>
            </a:r>
            <a:r>
              <a:rPr lang="fr-CH" sz="2800" dirty="0" smtClean="0"/>
              <a:t>sont appréciés des hôtes (pour qu’ils se </a:t>
            </a:r>
            <a:r>
              <a:rPr lang="fr-CH" sz="2800" dirty="0" smtClean="0"/>
              <a:t>vendent bien</a:t>
            </a:r>
            <a:r>
              <a:rPr lang="fr-CH" sz="2800" dirty="0" smtClean="0"/>
              <a:t>)</a:t>
            </a:r>
          </a:p>
          <a:p>
            <a:pPr>
              <a:buFont typeface="Wingdings" charset="2"/>
              <a:buChar char="Ø"/>
            </a:pPr>
            <a:r>
              <a:rPr lang="fr-CH" sz="2800" dirty="0" smtClean="0"/>
              <a:t>Une </a:t>
            </a:r>
            <a:r>
              <a:rPr lang="fr-CH" sz="2800" b="1" dirty="0" smtClean="0"/>
              <a:t>statistique périodique </a:t>
            </a:r>
            <a:r>
              <a:rPr lang="fr-CH" sz="2800" dirty="0" smtClean="0"/>
              <a:t>sur les ventes et la demande de menus donne des indications importantes sur l’acceptation</a:t>
            </a:r>
          </a:p>
          <a:p>
            <a:pPr>
              <a:buFont typeface="Wingdings" charset="2"/>
              <a:buChar char="Ø"/>
            </a:pPr>
            <a:r>
              <a:rPr lang="fr-CH" sz="2800" dirty="0" smtClean="0"/>
              <a:t>Des </a:t>
            </a:r>
            <a:r>
              <a:rPr lang="fr-CH" sz="2800" b="1" dirty="0" smtClean="0"/>
              <a:t>contacts réguliers </a:t>
            </a:r>
            <a:r>
              <a:rPr lang="fr-CH" sz="2800" dirty="0" smtClean="0"/>
              <a:t>avec les hôtes sont aussi une manière de reconnaître rapidement leurs besoins</a:t>
            </a:r>
          </a:p>
          <a:p>
            <a:pPr>
              <a:buFont typeface="Wingdings" charset="2"/>
              <a:buChar char="Ø"/>
            </a:pPr>
            <a:r>
              <a:rPr lang="fr-CH" sz="2800" dirty="0" smtClean="0"/>
              <a:t>Une </a:t>
            </a:r>
            <a:r>
              <a:rPr lang="fr-CH" sz="2800" b="1" dirty="0" smtClean="0"/>
              <a:t>bonne observation du marché </a:t>
            </a:r>
            <a:r>
              <a:rPr lang="fr-CH" sz="2800" dirty="0" smtClean="0"/>
              <a:t>aide à reconnaître les tendances, et s’informer de l’offre de la concurrence aide à décider du bon choix des mets</a:t>
            </a:r>
          </a:p>
        </p:txBody>
      </p:sp>
      <p:pic>
        <p:nvPicPr>
          <p:cNvPr id="6" name="Espace réservé du contenu 5" descr="marketingan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892" b="-368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6824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3180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Principes généraux pour </a:t>
            </a:r>
            <a:br>
              <a:rPr lang="fr-FR" b="1" dirty="0" smtClean="0"/>
            </a:br>
            <a:r>
              <a:rPr lang="fr-FR" b="1" dirty="0" smtClean="0"/>
              <a:t>l’élaboration des menus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878260"/>
            <a:ext cx="4038600" cy="3479336"/>
          </a:xfrm>
        </p:spPr>
        <p:txBody>
          <a:bodyPr>
            <a:normAutofit/>
          </a:bodyPr>
          <a:lstStyle/>
          <a:p>
            <a:r>
              <a:rPr lang="fr-CH" sz="2800" dirty="0" smtClean="0"/>
              <a:t>Recettes avec calcul du prix de revient</a:t>
            </a:r>
          </a:p>
          <a:p>
            <a:r>
              <a:rPr lang="fr-CH" sz="2800" dirty="0" smtClean="0"/>
              <a:t>Procédures dans l’établissement</a:t>
            </a:r>
          </a:p>
          <a:p>
            <a:r>
              <a:rPr lang="fr-CH" sz="2800" dirty="0" smtClean="0"/>
              <a:t>Aspects saisonniers</a:t>
            </a:r>
          </a:p>
          <a:p>
            <a:r>
              <a:rPr lang="fr-CH" sz="2800" dirty="0" smtClean="0"/>
              <a:t>Modes d’alimentation</a:t>
            </a:r>
          </a:p>
          <a:p>
            <a:r>
              <a:rPr lang="fr-CH" sz="2800" dirty="0" smtClean="0"/>
              <a:t>Variété</a:t>
            </a:r>
          </a:p>
          <a:p>
            <a:pPr marL="0" indent="0">
              <a:buNone/>
            </a:pPr>
            <a:endParaRPr lang="fr-CH" sz="2800" dirty="0"/>
          </a:p>
        </p:txBody>
      </p:sp>
      <p:pic>
        <p:nvPicPr>
          <p:cNvPr id="5" name="Espace réservé du contenu 4" descr="phetiq_06099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47" r="-152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1821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1) Recettes précises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3"/>
            <a:ext cx="4038600" cy="4230106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L’</a:t>
            </a:r>
            <a:r>
              <a:rPr lang="fr-FR" b="1" dirty="0" smtClean="0">
                <a:solidFill>
                  <a:schemeClr val="accent2"/>
                </a:solidFill>
              </a:rPr>
              <a:t>établissement de recettes précises</a:t>
            </a:r>
            <a:r>
              <a:rPr lang="fr-FR" dirty="0" smtClean="0">
                <a:solidFill>
                  <a:schemeClr val="accent2"/>
                </a:solidFill>
              </a:rPr>
              <a:t> et leur </a:t>
            </a:r>
            <a:r>
              <a:rPr lang="fr-FR" b="1" dirty="0" smtClean="0">
                <a:solidFill>
                  <a:schemeClr val="accent2"/>
                </a:solidFill>
              </a:rPr>
              <a:t>respect</a:t>
            </a:r>
            <a:r>
              <a:rPr lang="fr-FR" dirty="0" smtClean="0">
                <a:solidFill>
                  <a:schemeClr val="accent2"/>
                </a:solidFill>
              </a:rPr>
              <a:t> lors de la préparation garantissent une bonne réussite et contribuent à assurer la qualité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Elles forment par ailleurs la base pour un </a:t>
            </a:r>
            <a:r>
              <a:rPr lang="fr-FR" b="1" dirty="0" smtClean="0">
                <a:solidFill>
                  <a:schemeClr val="accent2"/>
                </a:solidFill>
              </a:rPr>
              <a:t>fonctionnement optimal </a:t>
            </a:r>
            <a:r>
              <a:rPr lang="fr-FR" dirty="0" smtClean="0">
                <a:solidFill>
                  <a:schemeClr val="accent2"/>
                </a:solidFill>
              </a:rPr>
              <a:t>des achats de marchandises et du </a:t>
            </a:r>
            <a:r>
              <a:rPr lang="fr-FR" b="1" dirty="0" smtClean="0">
                <a:solidFill>
                  <a:schemeClr val="accent2"/>
                </a:solidFill>
              </a:rPr>
              <a:t>calcul des prix</a:t>
            </a:r>
            <a:endParaRPr lang="fr-FR" b="1" dirty="0">
              <a:solidFill>
                <a:schemeClr val="accent2"/>
              </a:solidFill>
            </a:endParaRPr>
          </a:p>
        </p:txBody>
      </p:sp>
      <p:pic>
        <p:nvPicPr>
          <p:cNvPr id="5" name="Espace réservé du contenu 4" descr="9782215075035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75" r="-33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6059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2) Calcul des coûts précis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642849"/>
            <a:ext cx="4038600" cy="459129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Il </a:t>
            </a:r>
            <a:r>
              <a:rPr lang="fr-FR" b="1" dirty="0" smtClean="0">
                <a:solidFill>
                  <a:schemeClr val="accent2"/>
                </a:solidFill>
              </a:rPr>
              <a:t>influence</a:t>
            </a:r>
            <a:r>
              <a:rPr lang="fr-FR" dirty="0" smtClean="0">
                <a:solidFill>
                  <a:schemeClr val="accent2"/>
                </a:solidFill>
              </a:rPr>
              <a:t> de manière décisive le résultat de l’établissement et le succès économique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Le </a:t>
            </a:r>
            <a:r>
              <a:rPr lang="fr-FR" b="1" dirty="0" smtClean="0">
                <a:solidFill>
                  <a:schemeClr val="accent2"/>
                </a:solidFill>
              </a:rPr>
              <a:t>calcul précis </a:t>
            </a:r>
            <a:r>
              <a:rPr lang="fr-FR" dirty="0" smtClean="0">
                <a:solidFill>
                  <a:schemeClr val="accent2"/>
                </a:solidFill>
              </a:rPr>
              <a:t>des coûts prévisionnels et l’établissement exact des coûts réels sont indispensables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Le </a:t>
            </a:r>
            <a:r>
              <a:rPr lang="fr-FR" b="1" dirty="0" smtClean="0">
                <a:solidFill>
                  <a:schemeClr val="accent2"/>
                </a:solidFill>
              </a:rPr>
              <a:t>prix de vente </a:t>
            </a:r>
            <a:r>
              <a:rPr lang="fr-FR" dirty="0" smtClean="0">
                <a:solidFill>
                  <a:schemeClr val="accent2"/>
                </a:solidFill>
              </a:rPr>
              <a:t>détermine le coût admissible des marchandises et donc la quantité ainsi que le choix des produits de base. Il indique par ailleurs le rapport optimal prix/prestation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6" name="Espace réservé du contenu 5" descr="solution_planning_bidding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326" b="-203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2020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3180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3) Capacité de rendement de l’établissement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3"/>
            <a:ext cx="4038600" cy="4230106"/>
          </a:xfrm>
        </p:spPr>
        <p:txBody>
          <a:bodyPr>
            <a:normAutofit fontScale="925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Une </a:t>
            </a:r>
            <a:r>
              <a:rPr lang="fr-FR" b="1" dirty="0" smtClean="0">
                <a:solidFill>
                  <a:schemeClr val="accent2"/>
                </a:solidFill>
              </a:rPr>
              <a:t>analyse</a:t>
            </a:r>
            <a:r>
              <a:rPr lang="fr-FR" dirty="0" smtClean="0">
                <a:solidFill>
                  <a:schemeClr val="accent2"/>
                </a:solidFill>
              </a:rPr>
              <a:t> des installations et de tous les processus de travail doit être prise en considération lors de la planification du menu et des mets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La </a:t>
            </a:r>
            <a:r>
              <a:rPr lang="fr-FR" b="1" dirty="0" smtClean="0">
                <a:solidFill>
                  <a:schemeClr val="accent2"/>
                </a:solidFill>
              </a:rPr>
              <a:t>capacité de rendement </a:t>
            </a:r>
            <a:r>
              <a:rPr lang="fr-FR" dirty="0" smtClean="0">
                <a:solidFill>
                  <a:schemeClr val="accent2"/>
                </a:solidFill>
              </a:rPr>
              <a:t>de l’établissement influence (ou limite) la composition du menu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7" name="Espace réservé du contenu 6" descr="Paul Bocus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526" b="-305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1489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4) Saison et offre du marché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3"/>
            <a:ext cx="4038600" cy="4230106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Grâce aux </a:t>
            </a:r>
            <a:r>
              <a:rPr lang="fr-FR" b="1" dirty="0" smtClean="0">
                <a:solidFill>
                  <a:schemeClr val="accent2"/>
                </a:solidFill>
              </a:rPr>
              <a:t>bonnes possibilités </a:t>
            </a:r>
            <a:r>
              <a:rPr lang="fr-FR" dirty="0" smtClean="0">
                <a:solidFill>
                  <a:schemeClr val="accent2"/>
                </a:solidFill>
              </a:rPr>
              <a:t>de transport et de stockage ainsi qu’aux méthodes de production modernes, de nombreuses denrées sont disponibles pendant toute l’année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Malgré cela, il faudrait absolument tenir compte de l’</a:t>
            </a:r>
            <a:r>
              <a:rPr lang="fr-FR" b="1" dirty="0" smtClean="0">
                <a:solidFill>
                  <a:schemeClr val="accent2"/>
                </a:solidFill>
              </a:rPr>
              <a:t>offre saisonnière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De </a:t>
            </a:r>
            <a:r>
              <a:rPr lang="fr-FR" b="1" dirty="0" smtClean="0">
                <a:solidFill>
                  <a:schemeClr val="accent2"/>
                </a:solidFill>
              </a:rPr>
              <a:t>nombreux hôtes </a:t>
            </a:r>
            <a:r>
              <a:rPr lang="fr-FR" dirty="0" smtClean="0">
                <a:solidFill>
                  <a:schemeClr val="accent2"/>
                </a:solidFill>
              </a:rPr>
              <a:t>préfèrent un choix de mets en rapport avec la saison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Une cuisine à base de </a:t>
            </a:r>
            <a:r>
              <a:rPr lang="fr-FR" b="1" dirty="0" smtClean="0">
                <a:solidFill>
                  <a:schemeClr val="accent2"/>
                </a:solidFill>
              </a:rPr>
              <a:t>denrées fraîches du marché</a:t>
            </a:r>
            <a:r>
              <a:rPr lang="fr-FR" dirty="0" smtClean="0">
                <a:solidFill>
                  <a:schemeClr val="accent2"/>
                </a:solidFill>
              </a:rPr>
              <a:t> est d’ailleurs préférable pour des raisons écologiques et économiques également</a:t>
            </a:r>
          </a:p>
        </p:txBody>
      </p:sp>
      <p:pic>
        <p:nvPicPr>
          <p:cNvPr id="5" name="Espace réservé du contenu 4" descr="491699_587698814_calendrier-saison_H200250_L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133" b="-321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566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ncrier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294</TotalTime>
  <Words>1116</Words>
  <Application>Microsoft Office PowerPoint</Application>
  <PresentationFormat>Affichage à l'écran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Civic</vt:lpstr>
      <vt:lpstr>Planification des menus</vt:lpstr>
      <vt:lpstr>Objectif du menu</vt:lpstr>
      <vt:lpstr>Connaissances nécessaires</vt:lpstr>
      <vt:lpstr>Marketing</vt:lpstr>
      <vt:lpstr>Principes généraux pour  l’élaboration des menus</vt:lpstr>
      <vt:lpstr>1) Recettes précises</vt:lpstr>
      <vt:lpstr>2) Calcul des coûts précis</vt:lpstr>
      <vt:lpstr>3) Capacité de rendement de l’établissement</vt:lpstr>
      <vt:lpstr>4) Saison et offre du marché</vt:lpstr>
      <vt:lpstr>5) Formes d’alimentation appropriée</vt:lpstr>
      <vt:lpstr>6) Variété</vt:lpstr>
      <vt:lpstr>Caractéristiques pour  l’élaboration des menus</vt:lpstr>
      <vt:lpstr>1) Menus du jour dans la restauration / Choix des menus</vt:lpstr>
      <vt:lpstr>2) Menus pour la restauration collective</vt:lpstr>
      <vt:lpstr>3) Menus de banquets</vt:lpstr>
      <vt:lpstr>Conseils pour  l’élaboration des plans de menus</vt:lpstr>
      <vt:lpstr>1) Explication</vt:lpstr>
      <vt:lpstr>2) Marche à suivre lors de la planification des menus</vt:lpstr>
      <vt:lpstr>3) Composition spontanée des menus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en concept d’entreprise</dc:title>
  <dc:creator>Cardinaux Yan</dc:creator>
  <cp:lastModifiedBy>cardinaux</cp:lastModifiedBy>
  <cp:revision>85</cp:revision>
  <dcterms:created xsi:type="dcterms:W3CDTF">2014-09-29T16:43:49Z</dcterms:created>
  <dcterms:modified xsi:type="dcterms:W3CDTF">2015-01-19T08:38:57Z</dcterms:modified>
</cp:coreProperties>
</file>