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6"/>
  </p:notesMasterIdLst>
  <p:sldIdLst>
    <p:sldId id="256" r:id="rId2"/>
    <p:sldId id="259" r:id="rId3"/>
    <p:sldId id="265" r:id="rId4"/>
    <p:sldId id="260" r:id="rId5"/>
    <p:sldId id="267" r:id="rId6"/>
    <p:sldId id="261" r:id="rId7"/>
    <p:sldId id="275" r:id="rId8"/>
    <p:sldId id="276" r:id="rId9"/>
    <p:sldId id="278" r:id="rId10"/>
    <p:sldId id="279" r:id="rId11"/>
    <p:sldId id="280" r:id="rId12"/>
    <p:sldId id="281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2EC4-689D-41A5-BB07-43BDC22B7787}" type="datetimeFigureOut">
              <a:rPr lang="fr-CH" smtClean="0"/>
              <a:t>28.01.2015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B464-B3DE-4679-B75A-985ABB733C0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2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January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January 28,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Wednesday, January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Pâte feuilletée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5599591"/>
            <a:ext cx="7342188" cy="508783"/>
          </a:xfrm>
        </p:spPr>
        <p:txBody>
          <a:bodyPr>
            <a:normAutofit/>
          </a:bodyPr>
          <a:lstStyle/>
          <a:p>
            <a:r>
              <a:rPr lang="fr-FR" sz="1600" dirty="0" smtClean="0"/>
              <a:t>Cardinaux Yan</a:t>
            </a:r>
            <a:endParaRPr lang="fr-F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" y="5129212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69" y="5667049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 descr="Demi-lune feuilletée au pavot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390" y="3139468"/>
            <a:ext cx="2946123" cy="2415403"/>
          </a:xfrm>
          <a:prstGeom prst="rect">
            <a:avLst/>
          </a:prstGeom>
        </p:spPr>
      </p:pic>
      <p:pic>
        <p:nvPicPr>
          <p:cNvPr id="7" name="Image 6" descr="pate_feuillet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30" y="540746"/>
            <a:ext cx="1724689" cy="1632706"/>
          </a:xfrm>
          <a:prstGeom prst="rect">
            <a:avLst/>
          </a:prstGeom>
        </p:spPr>
      </p:pic>
      <p:pic>
        <p:nvPicPr>
          <p:cNvPr id="8" name="Image 7" descr="recette_pate_feuilletee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513" y="540746"/>
            <a:ext cx="2451512" cy="163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Friandises et </a:t>
            </a:r>
            <a:r>
              <a:rPr lang="fr-FR" b="1" dirty="0" err="1" smtClean="0"/>
              <a:t>amuse-bouches</a:t>
            </a:r>
            <a:r>
              <a:rPr lang="fr-FR" b="1" dirty="0" smtClean="0"/>
              <a:t> en pâte feuilletée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762016"/>
            <a:ext cx="3566160" cy="473150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FR" sz="1800" b="1" i="1" dirty="0" smtClean="0">
                <a:solidFill>
                  <a:srgbClr val="FF0000"/>
                </a:solidFill>
              </a:rPr>
              <a:t>Conseils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 b="1" i="1" u="sng" dirty="0" smtClean="0"/>
              <a:t>Sucré : 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/>
              <a:t>S</a:t>
            </a:r>
            <a:r>
              <a:rPr lang="fr-FR" sz="1800" b="1" i="1" u="sng" dirty="0" smtClean="0"/>
              <a:t>urface :</a:t>
            </a:r>
            <a:r>
              <a:rPr lang="fr-FR" sz="1800" dirty="0" smtClean="0"/>
              <a:t> glaçage royal, sucre caramélisé, sucre grêle, amandes ou noisettes effilées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/>
              <a:t>M</a:t>
            </a:r>
            <a:r>
              <a:rPr lang="fr-FR" sz="1800" b="1" i="1" u="sng" dirty="0" smtClean="0"/>
              <a:t>asse à fourrer :</a:t>
            </a:r>
            <a:r>
              <a:rPr lang="fr-FR" sz="1800" dirty="0" smtClean="0"/>
              <a:t> masse aux amandes ou aux noisettes, masses aux figues, chocolat, marmelade, etc.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 b="1" i="1" u="sng" dirty="0" smtClean="0"/>
              <a:t>Salé :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Surface :</a:t>
            </a:r>
            <a:r>
              <a:rPr lang="fr-FR" sz="1800" dirty="0" smtClean="0"/>
              <a:t> amandes effilées, sésame, pavot, cumin, fromage, paprika, etc.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Farce :</a:t>
            </a:r>
            <a:r>
              <a:rPr lang="fr-FR" sz="1800" dirty="0" smtClean="0"/>
              <a:t> farce à viande, jambon, fromage, anchois, poissons, duxelles, etc.</a:t>
            </a:r>
          </a:p>
          <a:p>
            <a:pPr>
              <a:spcBef>
                <a:spcPts val="600"/>
              </a:spcBef>
            </a:pPr>
            <a:endParaRPr lang="fr-FR" sz="1800" dirty="0" smtClean="0"/>
          </a:p>
          <a:p>
            <a:pPr>
              <a:spcBef>
                <a:spcPts val="800"/>
              </a:spcBef>
            </a:pPr>
            <a:endParaRPr lang="fr-FR" sz="1600" dirty="0"/>
          </a:p>
        </p:txBody>
      </p:sp>
      <p:pic>
        <p:nvPicPr>
          <p:cNvPr id="3" name="Espace réservé du contenu 2" descr="Noeud aux amandes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391" b="-243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781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Friandises et </a:t>
            </a:r>
            <a:r>
              <a:rPr lang="fr-FR" b="1" dirty="0" err="1" smtClean="0"/>
              <a:t>amuse-bouches</a:t>
            </a:r>
            <a:r>
              <a:rPr lang="fr-FR" b="1" dirty="0" smtClean="0"/>
              <a:t> en pâte feuilletée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057176"/>
            <a:ext cx="3566160" cy="347036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FR" sz="1800" b="1" i="1" dirty="0" smtClean="0">
                <a:solidFill>
                  <a:srgbClr val="FF0000"/>
                </a:solidFill>
              </a:rPr>
              <a:t>Sources d’erreur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Trop levés ou irrégulièrement levés :</a:t>
            </a:r>
            <a:r>
              <a:rPr lang="fr-FR" sz="1800" dirty="0" smtClean="0"/>
              <a:t> abaisse trop épaisse, trop peu reposée avant d’enfourner, pâte coriace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Irrégulièrement cuits :</a:t>
            </a:r>
            <a:r>
              <a:rPr lang="fr-FR" sz="1800" dirty="0" smtClean="0"/>
              <a:t> même temps de cuisson pour les sortes fourrées et non fourrées</a:t>
            </a:r>
          </a:p>
          <a:p>
            <a:pPr>
              <a:spcBef>
                <a:spcPts val="600"/>
              </a:spcBef>
            </a:pPr>
            <a:r>
              <a:rPr lang="fr-FR" sz="1800" b="1" i="1" u="sng" dirty="0" smtClean="0"/>
              <a:t>Pâte partiellement « pâteuse » (crue) </a:t>
            </a:r>
            <a:r>
              <a:rPr lang="fr-FR" sz="1800" b="1" i="1" dirty="0" smtClean="0"/>
              <a:t>: </a:t>
            </a:r>
            <a:r>
              <a:rPr lang="fr-FR" sz="1800" dirty="0" smtClean="0"/>
              <a:t>trop peu cuite, température trop basse</a:t>
            </a:r>
            <a:endParaRPr lang="fr-FR" sz="1800" dirty="0"/>
          </a:p>
        </p:txBody>
      </p:sp>
      <p:pic>
        <p:nvPicPr>
          <p:cNvPr id="6" name="Espace réservé du contenu 2" descr="erreur-suite-a-une-ruptur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40" b="-9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733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473014"/>
              </p:ext>
            </p:extLst>
          </p:nvPr>
        </p:nvGraphicFramePr>
        <p:xfrm>
          <a:off x="518745" y="1874219"/>
          <a:ext cx="8085268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526"/>
                <a:gridCol w="67347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Variétés</a:t>
                      </a:r>
                      <a:r>
                        <a:rPr lang="fr-FR" sz="1600" baseline="0" dirty="0" smtClean="0"/>
                        <a:t> salées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Préparation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Nœuds</a:t>
                      </a:r>
                      <a:r>
                        <a:rPr lang="fr-FR" sz="1400" b="1" i="1" baseline="0" dirty="0" smtClean="0"/>
                        <a:t> aux amandes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Enduire l’œuf des bandes de 6 cm, répartir dessus des amandes</a:t>
                      </a:r>
                      <a:r>
                        <a:rPr lang="fr-FR" sz="1400" baseline="0" dirty="0" smtClean="0"/>
                        <a:t> effilées moyennes et un peu de sel, presser légèrement et couper en morceaux de 3 cm, tourner 2 fois au milieu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Rissoles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Découper la pâte en rondelles</a:t>
                      </a:r>
                      <a:r>
                        <a:rPr lang="fr-FR" sz="1400" baseline="0" dirty="0" smtClean="0"/>
                        <a:t> cannelées (6 cm), badigeonner à l’œuf, dresser au milieu la farce souhaitée, refermer la pâte et presser avec le dos d’un emporte-pièce, badigeonner à l’œuf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Petits croissants au jambon ou aux noisettes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Couper des bandes de 7 cm de large en triangles,</a:t>
                      </a:r>
                      <a:r>
                        <a:rPr lang="fr-FR" sz="1400" baseline="0" dirty="0" smtClean="0"/>
                        <a:t> déposer la farce désirée et rouler en croissants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Triangles au sésame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Badigeonner à l’œuf</a:t>
                      </a:r>
                      <a:r>
                        <a:rPr lang="fr-FR" sz="1400" baseline="0" dirty="0" smtClean="0"/>
                        <a:t> des bandes de 5 cm et saupoudrer de sésame, couper en triangles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Coussinets</a:t>
                      </a:r>
                      <a:r>
                        <a:rPr lang="fr-FR" sz="1400" b="1" i="1" baseline="0" dirty="0" smtClean="0"/>
                        <a:t> au fromage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Couper en bandes</a:t>
                      </a:r>
                      <a:r>
                        <a:rPr lang="fr-FR" sz="1400" baseline="0" dirty="0" smtClean="0"/>
                        <a:t> de 5 cm de large, déposer d’étroites lanières de fromages dans la longueur, badigeonner le bord avec de l’œuf, recouvrir d’une 2</a:t>
                      </a:r>
                      <a:r>
                        <a:rPr lang="fr-FR" sz="1400" baseline="30000" dirty="0" smtClean="0"/>
                        <a:t>ème</a:t>
                      </a:r>
                      <a:r>
                        <a:rPr lang="fr-FR" sz="1400" baseline="0" dirty="0" smtClean="0"/>
                        <a:t> bande de pâte et bien presser, badigeonner avec l’œuf, faire des dessins à la fourchette et couper en bouchées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/>
          <a:lstStyle/>
          <a:p>
            <a:r>
              <a:rPr lang="fr-FR" b="1" dirty="0" smtClean="0"/>
              <a:t>Quelques variétés salées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322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583284"/>
              </p:ext>
            </p:extLst>
          </p:nvPr>
        </p:nvGraphicFramePr>
        <p:xfrm>
          <a:off x="518745" y="1874219"/>
          <a:ext cx="808526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526"/>
                <a:gridCol w="67347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Variétés</a:t>
                      </a:r>
                      <a:r>
                        <a:rPr lang="fr-FR" sz="1600" baseline="0" dirty="0" smtClean="0"/>
                        <a:t> salées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Préparation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Bâtonnets</a:t>
                      </a:r>
                      <a:r>
                        <a:rPr lang="fr-FR" sz="1400" b="1" i="1" baseline="0" dirty="0" smtClean="0"/>
                        <a:t> aux anchois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Badigeonner</a:t>
                      </a:r>
                      <a:r>
                        <a:rPr lang="fr-FR" sz="1400" baseline="0" dirty="0" smtClean="0"/>
                        <a:t> avec de l’œuf des bandes de 5 cm de large et déposer des filets d’anchois dans la longueur. Recouvrir d’une 2</a:t>
                      </a:r>
                      <a:r>
                        <a:rPr lang="fr-FR" sz="1400" baseline="30000" dirty="0" smtClean="0"/>
                        <a:t>ème</a:t>
                      </a:r>
                      <a:r>
                        <a:rPr lang="fr-FR" sz="1400" baseline="0" dirty="0" smtClean="0"/>
                        <a:t> bande et badigeonner à l’œuf, faire des dessins à la fourchette et couper en bâtonnets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Demi-lunes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Badigeonner la pâte abaissée avec de</a:t>
                      </a:r>
                      <a:r>
                        <a:rPr lang="fr-FR" sz="1400" baseline="0" dirty="0" smtClean="0"/>
                        <a:t> l’œuf, saupoudrer avec des graines de pavot et un peu de sel, et découper avec un emporte-pièce cannelé (6.5 cm)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Petits</a:t>
                      </a:r>
                      <a:r>
                        <a:rPr lang="fr-FR" sz="1400" b="1" i="1" baseline="0" dirty="0" smtClean="0"/>
                        <a:t> gâteaux aux amandes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Découper à l’emporte</a:t>
                      </a:r>
                      <a:r>
                        <a:rPr lang="fr-FR" sz="1400" baseline="0" dirty="0" smtClean="0"/>
                        <a:t> pièce rond cannelé (4.5 cm), badigeonner avec de l’œuf, et déposer des amandes émondées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Bretzels</a:t>
                      </a:r>
                      <a:r>
                        <a:rPr lang="fr-FR" sz="1400" b="1" i="1" baseline="0" dirty="0" smtClean="0"/>
                        <a:t> au cumin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Badigeonner avec de l’œuf des bandes de 20 cm de large, saupoudrer de cumin et d’un</a:t>
                      </a:r>
                      <a:r>
                        <a:rPr lang="fr-FR" sz="1400" baseline="0" dirty="0" smtClean="0"/>
                        <a:t> peu de sel, couper des bandes de 1 cm, les tourner en vis et dresser en forme de </a:t>
                      </a:r>
                      <a:r>
                        <a:rPr lang="fr-FR" sz="1400" baseline="0" dirty="0" err="1" smtClean="0"/>
                        <a:t>brezel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/>
          <a:lstStyle/>
          <a:p>
            <a:r>
              <a:rPr lang="fr-FR" b="1" dirty="0" smtClean="0"/>
              <a:t>Quelques variétés salées</a:t>
            </a:r>
            <a:endParaRPr lang="fr-FR" b="1" dirty="0"/>
          </a:p>
        </p:txBody>
      </p:sp>
      <p:pic>
        <p:nvPicPr>
          <p:cNvPr id="3" name="Image 2" descr="Coussinet au froma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87" y="5239647"/>
            <a:ext cx="1102253" cy="737049"/>
          </a:xfrm>
          <a:prstGeom prst="rect">
            <a:avLst/>
          </a:prstGeom>
        </p:spPr>
      </p:pic>
      <p:pic>
        <p:nvPicPr>
          <p:cNvPr id="5" name="Image 4" descr="Bâtonnet au sésam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66" y="5242117"/>
            <a:ext cx="1068616" cy="734579"/>
          </a:xfrm>
          <a:prstGeom prst="rect">
            <a:avLst/>
          </a:prstGeom>
        </p:spPr>
      </p:pic>
      <p:pic>
        <p:nvPicPr>
          <p:cNvPr id="6" name="Image 5" descr="Demi-lune en pâte feuilleté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318" y="5187123"/>
            <a:ext cx="976145" cy="789573"/>
          </a:xfrm>
          <a:prstGeom prst="rect">
            <a:avLst/>
          </a:prstGeom>
        </p:spPr>
      </p:pic>
      <p:pic>
        <p:nvPicPr>
          <p:cNvPr id="8" name="Image 7" descr="Demi-lune feuilletée au pavot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00" y="5168817"/>
            <a:ext cx="985389" cy="807879"/>
          </a:xfrm>
          <a:prstGeom prst="rect">
            <a:avLst/>
          </a:prstGeom>
        </p:spPr>
      </p:pic>
      <p:pic>
        <p:nvPicPr>
          <p:cNvPr id="9" name="Image 8" descr="Flûte au fromage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494" y="5239647"/>
            <a:ext cx="990878" cy="645926"/>
          </a:xfrm>
          <a:prstGeom prst="rect">
            <a:avLst/>
          </a:prstGeom>
        </p:spPr>
      </p:pic>
      <p:pic>
        <p:nvPicPr>
          <p:cNvPr id="10" name="Image 9" descr="Noeud aux amandes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520" y="5158539"/>
            <a:ext cx="1105284" cy="81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5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531866"/>
              </p:ext>
            </p:extLst>
          </p:nvPr>
        </p:nvGraphicFramePr>
        <p:xfrm>
          <a:off x="518745" y="2106769"/>
          <a:ext cx="808526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526"/>
                <a:gridCol w="67347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Variétés</a:t>
                      </a:r>
                      <a:r>
                        <a:rPr lang="fr-FR" sz="1600" baseline="0" dirty="0" smtClean="0"/>
                        <a:t> sucrées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Préparation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Flûtes glacées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Couper</a:t>
                      </a:r>
                      <a:r>
                        <a:rPr lang="fr-FR" sz="1400" baseline="0" dirty="0" smtClean="0"/>
                        <a:t> des bandes de 6 cm de large, les badigeonner avec du glaçage royal et couper en morceaux de 3 cm de large. Laisser sécher et cuire au four à chaleur modérée sans vapeur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Losanges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Abaisser la pâte sur du sucre, couper des losanges dans des bandes</a:t>
                      </a:r>
                      <a:r>
                        <a:rPr lang="fr-FR" sz="1400" baseline="0" dirty="0" smtClean="0"/>
                        <a:t> de 5 cm de large, entailler dans la longueur et placer sur des toiles pâtissières </a:t>
                      </a:r>
                      <a:r>
                        <a:rPr lang="fr-FR" sz="1400" baseline="0" dirty="0" err="1" smtClean="0"/>
                        <a:t>Silpat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Roulettes</a:t>
                      </a:r>
                      <a:r>
                        <a:rPr lang="fr-FR" sz="1400" b="1" i="1" baseline="0" dirty="0" smtClean="0"/>
                        <a:t> aux noisettes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Dresser de la masse aux noisettes sur des bandes de 5 cm de large, enduire un côté avec de l’œuf, placer l’autre côté sur la farce, bien presser</a:t>
                      </a:r>
                      <a:r>
                        <a:rPr lang="fr-FR" sz="1400" baseline="0" dirty="0" smtClean="0"/>
                        <a:t> et couper en morceaux de 5 cm de long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Tourniquets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Abaisser à 1.5-2 mm d’épaisseur, couper des carrés de 5x5 cm, entailler depuis les coins en</a:t>
                      </a:r>
                      <a:r>
                        <a:rPr lang="fr-FR" sz="1400" baseline="0" dirty="0" smtClean="0"/>
                        <a:t> diagonale vers le milieu, placer au milieu de la confiture d’abricot ou de la masse aux amandes, placer les coins vers le milieu de sorte à former un tourniquet, badigeonner avec de l’œuf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/>
          <a:lstStyle/>
          <a:p>
            <a:r>
              <a:rPr lang="fr-FR" b="1" dirty="0" smtClean="0"/>
              <a:t>Quelques variétés sucrées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6122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Classification (10)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894762"/>
              </p:ext>
            </p:extLst>
          </p:nvPr>
        </p:nvGraphicFramePr>
        <p:xfrm>
          <a:off x="511678" y="1927162"/>
          <a:ext cx="8360804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9119"/>
                <a:gridCol w="3014803"/>
                <a:gridCol w="2386882"/>
              </a:tblGrid>
              <a:tr h="336981">
                <a:tc gridSpan="3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Pâtes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4996">
                <a:tc>
                  <a:txBody>
                    <a:bodyPr/>
                    <a:lstStyle/>
                    <a:p>
                      <a:pPr algn="l"/>
                      <a:r>
                        <a:rPr lang="fr-FR" sz="1800" b="1" i="1" dirty="0" smtClean="0"/>
                        <a:t>Pâtes feuilletées</a:t>
                      </a:r>
                      <a:endParaRPr lang="fr-FR" sz="1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i="1" dirty="0" smtClean="0"/>
                        <a:t>Pâtes au beurre sucrées</a:t>
                      </a:r>
                      <a:endParaRPr lang="fr-FR" sz="1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Pâte à choux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365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Pâte feuilletée allemande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Pâte sablée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Pâte à strudel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Pâte demi-feuilletée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Pâte à milanais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Pâte à frire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3687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Pâte feuilletée rapide / Hollandaise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Pâte</a:t>
                      </a:r>
                      <a:r>
                        <a:rPr lang="fr-FR" sz="1800" baseline="0" dirty="0" smtClean="0"/>
                        <a:t> sucrée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Pâte à crêpes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Pâtes au beurre salées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i="1" dirty="0" smtClean="0"/>
                        <a:t>Pâtes levées sucrées</a:t>
                      </a:r>
                      <a:r>
                        <a:rPr lang="fr-FR" sz="1800" b="1" i="1" baseline="0" dirty="0" smtClean="0"/>
                        <a:t> / </a:t>
                      </a:r>
                      <a:r>
                        <a:rPr lang="fr-FR" sz="1800" b="1" i="1" baseline="0" dirty="0" err="1" smtClean="0"/>
                        <a:t>tourées</a:t>
                      </a:r>
                      <a:endParaRPr lang="fr-FR" sz="18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Pâte à blinis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698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Pâte brisée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Méthode directe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Pâte à pâté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Méthode indirecte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5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 smtClean="0"/>
                        <a:t>Pâtes</a:t>
                      </a:r>
                      <a:r>
                        <a:rPr lang="fr-FR" sz="1800" b="1" i="1" baseline="0" dirty="0" smtClean="0"/>
                        <a:t> à pain</a:t>
                      </a:r>
                      <a:endParaRPr lang="fr-FR" sz="1800" b="1" i="1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98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/>
                        <a:t>Pain bis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Pâte à pizza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Image 2" descr="pate-a-choux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281" y="546787"/>
            <a:ext cx="1612152" cy="733269"/>
          </a:xfrm>
          <a:prstGeom prst="rect">
            <a:avLst/>
          </a:prstGeom>
        </p:spPr>
      </p:pic>
      <p:pic>
        <p:nvPicPr>
          <p:cNvPr id="6" name="Image 5" descr="6a00d83451e40469e200e54f68a3bc8833-800wi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78" y="364251"/>
            <a:ext cx="1432299" cy="107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75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005648"/>
            <a:ext cx="3566160" cy="4126131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</a:pPr>
            <a:r>
              <a:rPr lang="fr-FR" sz="1800" dirty="0" smtClean="0"/>
              <a:t>La pâte feuilletée s’appelle ainsi en raison de sa </a:t>
            </a:r>
            <a:r>
              <a:rPr lang="fr-FR" sz="1800" b="1" dirty="0" smtClean="0"/>
              <a:t>structure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Sa </a:t>
            </a:r>
            <a:r>
              <a:rPr lang="fr-FR" sz="1800" b="1" dirty="0" smtClean="0"/>
              <a:t>préparation</a:t>
            </a:r>
            <a:r>
              <a:rPr lang="fr-FR" sz="1800" dirty="0" smtClean="0"/>
              <a:t> nécessite beaucoup de </a:t>
            </a:r>
            <a:r>
              <a:rPr lang="fr-FR" sz="1800" b="1" dirty="0" smtClean="0"/>
              <a:t>soin</a:t>
            </a:r>
            <a:r>
              <a:rPr lang="fr-FR" sz="1800" dirty="0" smtClean="0"/>
              <a:t> et prend du </a:t>
            </a:r>
            <a:r>
              <a:rPr lang="fr-FR" sz="1800" b="1" dirty="0" smtClean="0"/>
              <a:t>temps</a:t>
            </a:r>
            <a:r>
              <a:rPr lang="fr-FR" sz="1800" dirty="0" smtClean="0"/>
              <a:t> car la pâte a besoin de longs repos entre les différents tours (replier et abaisser la pâte de façon répétée)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La pâte feuilletée rapide fait exception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On distingue les pâtes feuilletées suivantes :</a:t>
            </a:r>
          </a:p>
          <a:p>
            <a:pPr>
              <a:spcBef>
                <a:spcPts val="600"/>
              </a:spcBef>
              <a:buFont typeface="Wingdings" charset="2"/>
              <a:buChar char="Ø"/>
            </a:pPr>
            <a:r>
              <a:rPr lang="fr-FR" sz="1800" b="1" i="1" dirty="0" smtClean="0"/>
              <a:t>Pâte feuilletée allemande (pâte à l’extérieur, corps gras à l’intérieur)</a:t>
            </a:r>
          </a:p>
          <a:p>
            <a:pPr>
              <a:spcBef>
                <a:spcPts val="600"/>
              </a:spcBef>
              <a:buFont typeface="Wingdings" charset="2"/>
              <a:buChar char="Ø"/>
            </a:pPr>
            <a:r>
              <a:rPr lang="fr-FR" sz="1800" b="1" i="1" dirty="0" smtClean="0"/>
              <a:t>Pâte demi-feuilletée (corps gras réduit de moitié environ)</a:t>
            </a:r>
          </a:p>
          <a:p>
            <a:pPr>
              <a:spcBef>
                <a:spcPts val="600"/>
              </a:spcBef>
              <a:buFont typeface="Wingdings" charset="2"/>
              <a:buChar char="Ø"/>
            </a:pPr>
            <a:r>
              <a:rPr lang="fr-FR" sz="1800" b="1" i="1" dirty="0" smtClean="0"/>
              <a:t>Pâte feuilletée rapide ou hollandaise (corps gras en dés dans la pâte)</a:t>
            </a:r>
          </a:p>
          <a:p>
            <a:pPr>
              <a:spcBef>
                <a:spcPts val="800"/>
              </a:spcBef>
            </a:pPr>
            <a:endParaRPr lang="fr-FR" sz="1600" dirty="0"/>
          </a:p>
        </p:txBody>
      </p:sp>
      <p:pic>
        <p:nvPicPr>
          <p:cNvPr id="3" name="Espace réservé du contenu 2" descr="pate-feuillete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2" r="198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202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501052"/>
              </p:ext>
            </p:extLst>
          </p:nvPr>
        </p:nvGraphicFramePr>
        <p:xfrm>
          <a:off x="518745" y="1695334"/>
          <a:ext cx="8085268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883"/>
                <a:gridCol w="71103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Denrée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Remarques et utilisations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Farine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On utilise</a:t>
                      </a:r>
                      <a:r>
                        <a:rPr lang="fr-FR" sz="1400" baseline="0" dirty="0" smtClean="0"/>
                        <a:t> exclusivement de la farine fleur, type 550, à structure de gluten extensible et élastique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Pour les farines faibles, l’élasticité de leur gluten peut être améliorée par l’adjonction d’ingrédients acides (vinaigre, jus de citron)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Eau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La farine lie l’eau en une pâte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La quantité d’eau doit être adaptée</a:t>
                      </a:r>
                      <a:r>
                        <a:rPr lang="fr-FR" sz="1400" baseline="0" dirty="0" smtClean="0"/>
                        <a:t> à la capacité d’absorption de la farine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Il est important que la consistance de la pâte s’accorde avec la consistance du corps gras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Corps gras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On peut utiliser du beurre, de la margarine à pâte feuilletée</a:t>
                      </a:r>
                      <a:r>
                        <a:rPr lang="fr-FR" sz="1400" baseline="0" dirty="0" smtClean="0"/>
                        <a:t> ou de la graisse à pâte feuilletée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Du point de vue de la saveur, le beurre reste imbattable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Par contre, du point de vue de la technique de travail, la margarine ou les graisses à pâte feuilletée sont préférables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Sel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On ajoutera 20 à 25 g</a:t>
                      </a:r>
                      <a:r>
                        <a:rPr lang="fr-FR" sz="1400" baseline="0" dirty="0" smtClean="0"/>
                        <a:t> par kg de farine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Il est préférable de dissoudre le sel dans l’eau avant de l’ajouter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1" dirty="0" smtClean="0"/>
                        <a:t>Malt</a:t>
                      </a:r>
                      <a:endParaRPr lang="fr-FR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L’adjonction de malt</a:t>
                      </a:r>
                      <a:r>
                        <a:rPr lang="fr-FR" sz="1400" baseline="0" dirty="0" smtClean="0"/>
                        <a:t> donne une plus belle coloration aux pâtisseries et un meilleur arôme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Il a aussi une influence favorable sur les farines fortes (rend les pâtes plus extensibles car il dégrade le gluten et la pâte devient moins dure)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/>
          <a:lstStyle/>
          <a:p>
            <a:r>
              <a:rPr lang="fr-FR" b="1" dirty="0" smtClean="0"/>
              <a:t>Ingrédients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6925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Développement de la </a:t>
            </a:r>
            <a:br>
              <a:rPr lang="fr-FR" b="1" dirty="0" smtClean="0"/>
            </a:br>
            <a:r>
              <a:rPr lang="fr-FR" b="1" dirty="0" smtClean="0"/>
              <a:t>pâte feuilletée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2005648"/>
            <a:ext cx="3566160" cy="412613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fr-FR" sz="1800" dirty="0" smtClean="0"/>
              <a:t>S’agissant des pâtes </a:t>
            </a:r>
            <a:r>
              <a:rPr lang="fr-FR" sz="1800" b="1" dirty="0" err="1" smtClean="0"/>
              <a:t>tourées</a:t>
            </a:r>
            <a:r>
              <a:rPr lang="fr-FR" sz="1800" dirty="0" smtClean="0"/>
              <a:t>, l’</a:t>
            </a:r>
            <a:r>
              <a:rPr lang="fr-FR" sz="1800" b="1" dirty="0" smtClean="0"/>
              <a:t>eau</a:t>
            </a:r>
            <a:r>
              <a:rPr lang="fr-FR" sz="1800" dirty="0" smtClean="0"/>
              <a:t> contenue dans la pâte dégage de la </a:t>
            </a:r>
            <a:r>
              <a:rPr lang="fr-FR" sz="1800" b="1" dirty="0" smtClean="0"/>
              <a:t>vapeur</a:t>
            </a:r>
            <a:r>
              <a:rPr lang="fr-FR" sz="1800" dirty="0" smtClean="0"/>
              <a:t> sous l’effet de la </a:t>
            </a:r>
            <a:r>
              <a:rPr lang="fr-FR" sz="1800" b="1" dirty="0" smtClean="0"/>
              <a:t>chaleur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Celle-ci ne peut pas </a:t>
            </a:r>
            <a:r>
              <a:rPr lang="fr-FR" sz="1800" b="1" dirty="0" smtClean="0"/>
              <a:t>sortir</a:t>
            </a:r>
            <a:r>
              <a:rPr lang="fr-FR" sz="1800" dirty="0" smtClean="0"/>
              <a:t> des couches de pâte à cause des couches grasses </a:t>
            </a:r>
            <a:r>
              <a:rPr lang="fr-FR" sz="1800" dirty="0" err="1" smtClean="0"/>
              <a:t>tourées</a:t>
            </a:r>
            <a:endParaRPr lang="fr-FR" sz="1800" dirty="0" smtClean="0"/>
          </a:p>
          <a:p>
            <a:pPr>
              <a:spcBef>
                <a:spcPts val="600"/>
              </a:spcBef>
            </a:pPr>
            <a:r>
              <a:rPr lang="fr-FR" sz="1800" dirty="0" smtClean="0"/>
              <a:t>Les diverses couches ne doivent en aucun cas être </a:t>
            </a:r>
            <a:r>
              <a:rPr lang="fr-FR" sz="1800" b="1" dirty="0" smtClean="0"/>
              <a:t>abîmées</a:t>
            </a:r>
            <a:r>
              <a:rPr lang="fr-FR" sz="1800" dirty="0" smtClean="0"/>
              <a:t> par une préparation inadéquate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Il se forme entre les couches un coussin de vapeur qui fait </a:t>
            </a:r>
            <a:r>
              <a:rPr lang="fr-FR" sz="1800" b="1" dirty="0" smtClean="0"/>
              <a:t>gonfler</a:t>
            </a:r>
            <a:r>
              <a:rPr lang="fr-FR" sz="1800" dirty="0" smtClean="0"/>
              <a:t> la pâte et la rend moins compacte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La </a:t>
            </a:r>
            <a:r>
              <a:rPr lang="fr-FR" sz="1800" b="1" dirty="0" smtClean="0"/>
              <a:t>séparation </a:t>
            </a:r>
            <a:r>
              <a:rPr lang="fr-FR" sz="1800" dirty="0" smtClean="0"/>
              <a:t>par le corps gras donne une structure feuilletée à la pâtisserie</a:t>
            </a:r>
          </a:p>
          <a:p>
            <a:pPr>
              <a:spcBef>
                <a:spcPts val="800"/>
              </a:spcBef>
            </a:pPr>
            <a:endParaRPr lang="fr-FR" sz="16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4106" b="-541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891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Elaboration </a:t>
            </a:r>
            <a:r>
              <a:rPr lang="fr-FR" b="1" dirty="0" smtClean="0"/>
              <a:t>d’une </a:t>
            </a:r>
            <a:br>
              <a:rPr lang="fr-FR" b="1" dirty="0" smtClean="0"/>
            </a:br>
            <a:r>
              <a:rPr lang="fr-FR" b="1" dirty="0" smtClean="0"/>
              <a:t>pâte feuilletée allemande	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179910"/>
              </p:ext>
            </p:extLst>
          </p:nvPr>
        </p:nvGraphicFramePr>
        <p:xfrm>
          <a:off x="511678" y="2151224"/>
          <a:ext cx="8126295" cy="3792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/>
                <a:gridCol w="6314437"/>
              </a:tblGrid>
              <a:tr h="50079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Sorte de pâte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Activités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88001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Pâte feuilletée allemande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Mélanger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soigneusement la farine et le beurre en les frottant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Ajouter l’eau salée et travailler en une pâte lisse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Couvrir la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détrempe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et laisser reposer 30 minutes au réfrigérateur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Abaisser la détrempe en un rectangle régulier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Répartir le corps gras au milieu du rectangle de la pâte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Rabattre la pâte des côtés vers le milieu du corps gras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fr-FR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A)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Abaisser en un rectangle allongé de 2 cm d’épaisseur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B)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Rabattre les extrémités de la pâte vers le milieu de manière à ce qu’elles se touchent et forment une jonction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C)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Plier encore une fois à la jonction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D)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Laisser reposer au réfrigérateur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fr-FR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Répéter encore 3 fois les étapes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A, B, C et D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98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Elaboration </a:t>
            </a:r>
            <a:r>
              <a:rPr lang="fr-FR" b="1" dirty="0" smtClean="0"/>
              <a:t>d’une </a:t>
            </a:r>
            <a:br>
              <a:rPr lang="fr-FR" b="1" dirty="0" smtClean="0"/>
            </a:br>
            <a:r>
              <a:rPr lang="fr-FR" b="1" dirty="0" smtClean="0"/>
              <a:t>pâte demi-feuilletée 	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016781"/>
              </p:ext>
            </p:extLst>
          </p:nvPr>
        </p:nvGraphicFramePr>
        <p:xfrm>
          <a:off x="511678" y="1927618"/>
          <a:ext cx="8126295" cy="1588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/>
                <a:gridCol w="6314437"/>
              </a:tblGrid>
              <a:tr h="50079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Sorte de pâte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Activités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88001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Pâte demi-feuilletée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Elle se prépare comme une pâte feuilletée allemande, mais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avec 3 tours doubles seulement</a:t>
                      </a:r>
                      <a:endParaRPr lang="fr-FR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Image 2" descr="ob_31f365_schema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671" y="3692200"/>
            <a:ext cx="5637864" cy="24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30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/>
              <a:t>Elaboration </a:t>
            </a:r>
            <a:r>
              <a:rPr lang="fr-FR" sz="4000" b="1" dirty="0" smtClean="0"/>
              <a:t>d’une pâte feuilletée rapide/hollandaise</a:t>
            </a:r>
            <a:r>
              <a:rPr lang="fr-FR" b="1" dirty="0" smtClean="0"/>
              <a:t>	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972445"/>
              </p:ext>
            </p:extLst>
          </p:nvPr>
        </p:nvGraphicFramePr>
        <p:xfrm>
          <a:off x="511678" y="1927618"/>
          <a:ext cx="8126295" cy="1659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/>
                <a:gridCol w="6314437"/>
              </a:tblGrid>
              <a:tr h="50079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Sorte de pâte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Activités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88001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Pâte feuilletée rapide/hollandaise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Couper le corps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gras en dés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Mélanger rapidement la farine, le corps gras et l’eau salée en une pâte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Donner 4 tours doubles en laissant reposer brièvement entre deux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Laisser reposer au réfrigérateur avant de travailler la pâte</a:t>
                      </a:r>
                      <a:endParaRPr lang="fr-FR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21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Friandises et </a:t>
            </a:r>
            <a:r>
              <a:rPr lang="fr-FR" b="1" dirty="0" err="1" smtClean="0"/>
              <a:t>amuse-bouches</a:t>
            </a:r>
            <a:r>
              <a:rPr lang="fr-FR" b="1" dirty="0" smtClean="0"/>
              <a:t> en pâte feuilletée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762016"/>
            <a:ext cx="3566160" cy="473150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FR" sz="1800" b="1" i="1" dirty="0" smtClean="0">
                <a:solidFill>
                  <a:srgbClr val="FF0000"/>
                </a:solidFill>
              </a:rPr>
              <a:t>Conseils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Utiliser une pâte feuilletée qui ne </a:t>
            </a:r>
            <a:r>
              <a:rPr lang="fr-FR" sz="1800" b="1" dirty="0" smtClean="0"/>
              <a:t>lève</a:t>
            </a:r>
            <a:r>
              <a:rPr lang="fr-FR" sz="1800" dirty="0" smtClean="0"/>
              <a:t> pas trop</a:t>
            </a:r>
          </a:p>
          <a:p>
            <a:pPr>
              <a:spcBef>
                <a:spcPts val="600"/>
              </a:spcBef>
            </a:pPr>
            <a:r>
              <a:rPr lang="fr-FR" sz="1800" b="1" dirty="0" smtClean="0"/>
              <a:t>Abaisser</a:t>
            </a:r>
            <a:r>
              <a:rPr lang="fr-FR" sz="1800" dirty="0" smtClean="0"/>
              <a:t> la pâte entre 1.5 et 2 mm d’épaisseur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Avant d’</a:t>
            </a:r>
            <a:r>
              <a:rPr lang="fr-FR" sz="1800" b="1" dirty="0" smtClean="0"/>
              <a:t>enfourner</a:t>
            </a:r>
            <a:r>
              <a:rPr lang="fr-FR" sz="1800" dirty="0" smtClean="0"/>
              <a:t>, laisser </a:t>
            </a:r>
            <a:r>
              <a:rPr lang="fr-FR" sz="1800" b="1" dirty="0" smtClean="0"/>
              <a:t>reposer</a:t>
            </a:r>
            <a:r>
              <a:rPr lang="fr-FR" sz="1800" dirty="0" smtClean="0"/>
              <a:t> assez longtemps</a:t>
            </a:r>
          </a:p>
          <a:p>
            <a:pPr>
              <a:spcBef>
                <a:spcPts val="600"/>
              </a:spcBef>
            </a:pPr>
            <a:r>
              <a:rPr lang="fr-FR" sz="1800" dirty="0" smtClean="0"/>
              <a:t>Veiller à un </a:t>
            </a:r>
            <a:r>
              <a:rPr lang="fr-FR" sz="1800" b="1" dirty="0" smtClean="0"/>
              <a:t>choix </a:t>
            </a:r>
            <a:r>
              <a:rPr lang="fr-FR" sz="1800" dirty="0" smtClean="0"/>
              <a:t>diversifié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Préparer toutes les sortes de la même </a:t>
            </a:r>
            <a:r>
              <a:rPr lang="fr-FR" sz="1800" b="1" dirty="0"/>
              <a:t>taille </a:t>
            </a:r>
            <a:r>
              <a:rPr lang="fr-FR" sz="1800" dirty="0"/>
              <a:t>environ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Bonne </a:t>
            </a:r>
            <a:r>
              <a:rPr lang="fr-FR" sz="1800" b="1" dirty="0"/>
              <a:t>proportion</a:t>
            </a:r>
            <a:r>
              <a:rPr lang="fr-FR" sz="1800" dirty="0"/>
              <a:t> de sortes fourrées et non fourrées</a:t>
            </a:r>
          </a:p>
          <a:p>
            <a:pPr>
              <a:spcBef>
                <a:spcPts val="600"/>
              </a:spcBef>
            </a:pPr>
            <a:r>
              <a:rPr lang="fr-FR" sz="1800" dirty="0"/>
              <a:t>Enfourner assez chaud, ce qui permet à l’</a:t>
            </a:r>
            <a:r>
              <a:rPr lang="fr-FR" sz="1800" b="1" dirty="0"/>
              <a:t>arôme</a:t>
            </a:r>
            <a:r>
              <a:rPr lang="fr-FR" sz="1800" dirty="0"/>
              <a:t> du </a:t>
            </a:r>
            <a:r>
              <a:rPr lang="fr-FR" sz="1800" b="1" dirty="0"/>
              <a:t>beurre</a:t>
            </a:r>
            <a:r>
              <a:rPr lang="fr-FR" sz="1800" dirty="0"/>
              <a:t> de </a:t>
            </a:r>
            <a:r>
              <a:rPr lang="fr-FR" sz="1800" b="1" dirty="0"/>
              <a:t>ressortir</a:t>
            </a:r>
            <a:r>
              <a:rPr lang="fr-FR" sz="1800" dirty="0"/>
              <a:t> particulièrement </a:t>
            </a:r>
            <a:r>
              <a:rPr lang="fr-FR" sz="1800" dirty="0" smtClean="0"/>
              <a:t>bien</a:t>
            </a:r>
            <a:endParaRPr lang="fr-FR" sz="1800" dirty="0"/>
          </a:p>
        </p:txBody>
      </p:sp>
      <p:pic>
        <p:nvPicPr>
          <p:cNvPr id="3" name="Espace réservé du contenu 2" descr="Demi-lune en pâte feuilleté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78" b="-180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2875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959</TotalTime>
  <Words>1356</Words>
  <Application>Microsoft Office PowerPoint</Application>
  <PresentationFormat>Affichage à l'écran (4:3)</PresentationFormat>
  <Paragraphs>151</Paragraphs>
  <Slides>14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Capital</vt:lpstr>
      <vt:lpstr>Pâte feuilletée</vt:lpstr>
      <vt:lpstr>Classification (10)</vt:lpstr>
      <vt:lpstr>Généralités</vt:lpstr>
      <vt:lpstr>Ingrédients</vt:lpstr>
      <vt:lpstr>Développement de la  pâte feuilletée</vt:lpstr>
      <vt:lpstr>Elaboration d’une  pâte feuilletée allemande </vt:lpstr>
      <vt:lpstr>Elaboration d’une  pâte demi-feuilletée  </vt:lpstr>
      <vt:lpstr>Elaboration d’une pâte feuilletée rapide/hollandaise </vt:lpstr>
      <vt:lpstr>Friandises et amuse-bouches en pâte feuilletée</vt:lpstr>
      <vt:lpstr>Friandises et amuse-bouches en pâte feuilletée</vt:lpstr>
      <vt:lpstr>Friandises et amuse-bouches en pâte feuilletée</vt:lpstr>
      <vt:lpstr>Quelques variétés salées</vt:lpstr>
      <vt:lpstr>Quelques variétés salées</vt:lpstr>
      <vt:lpstr>Quelques variétés sucrées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entremets</dc:title>
  <dc:creator>Cardinaux Yan</dc:creator>
  <cp:lastModifiedBy>cardinaux</cp:lastModifiedBy>
  <cp:revision>133</cp:revision>
  <dcterms:created xsi:type="dcterms:W3CDTF">2014-08-25T11:46:16Z</dcterms:created>
  <dcterms:modified xsi:type="dcterms:W3CDTF">2015-01-28T09:47:27Z</dcterms:modified>
</cp:coreProperties>
</file>