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99" r:id="rId1"/>
  </p:sldMasterIdLst>
  <p:sldIdLst>
    <p:sldId id="256" r:id="rId2"/>
    <p:sldId id="257" r:id="rId3"/>
    <p:sldId id="258" r:id="rId4"/>
    <p:sldId id="259" r:id="rId5"/>
    <p:sldId id="260" r:id="rId6"/>
    <p:sldId id="261" r:id="rId7"/>
    <p:sldId id="262" r:id="rId8"/>
    <p:sldId id="263" r:id="rId9"/>
    <p:sldId id="264" r:id="rId10"/>
    <p:sldId id="267" r:id="rId11"/>
    <p:sldId id="268" r:id="rId12"/>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25" d="100"/>
          <a:sy n="125" d="100"/>
        </p:scale>
        <p:origin x="-104" y="-15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5E804594-E18C-1A4D-A5DE-62CDB0AAB90D}" type="datetimeFigureOut">
              <a:rPr lang="fr-FR" smtClean="0"/>
              <a:t>09.12.14</a:t>
            </a:fld>
            <a:endParaRPr lang="fr-F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fr-F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6CC888B-D9F9-4E54-B722-F151A9F45E95}" type="slidenum">
              <a:rPr lang="en-US" smtClean="0"/>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fr-CH" smtClean="0"/>
              <a:t>Cliquez et modifiez le titre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Cliquez pour modifier le style des sous-titres du masque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mtClean="0"/>
              <a:t>Cliquez et modifiez le titre</a:t>
            </a:r>
            <a:endParaRPr lang="en-US"/>
          </a:p>
        </p:txBody>
      </p:sp>
      <p:sp>
        <p:nvSpPr>
          <p:cNvPr id="3" name="Vertical Text Placeholder 2"/>
          <p:cNvSpPr>
            <a:spLocks noGrp="1"/>
          </p:cNvSpPr>
          <p:nvPr>
            <p:ph type="body" orient="vert" idx="1"/>
          </p:nvPr>
        </p:nvSpPr>
        <p:spPr/>
        <p:txBody>
          <a:bodyPr vert="eaVert" anchor="ct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a:p>
        </p:txBody>
      </p:sp>
      <p:sp>
        <p:nvSpPr>
          <p:cNvPr id="4" name="Date Placeholder 3"/>
          <p:cNvSpPr>
            <a:spLocks noGrp="1"/>
          </p:cNvSpPr>
          <p:nvPr>
            <p:ph type="dt" sz="half" idx="10"/>
          </p:nvPr>
        </p:nvSpPr>
        <p:spPr/>
        <p:txBody>
          <a:bodyPr/>
          <a:lstStyle/>
          <a:p>
            <a:fld id="{5E804594-E18C-1A4D-A5DE-62CDB0AAB90D}" type="datetimeFigureOut">
              <a:rPr lang="fr-FR" smtClean="0"/>
              <a:t>09.12.14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623A23-7419-184D-82B5-14D556EEB652}" type="slidenum">
              <a:rPr lang="fr-FR" smtClean="0"/>
              <a:t>‹#›</a:t>
            </a:fld>
            <a:endParaRPr lang="fr-FR"/>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fr-CH" smtClean="0"/>
              <a:t>Cliquez et modifiez le titre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a:p>
        </p:txBody>
      </p:sp>
      <p:sp>
        <p:nvSpPr>
          <p:cNvPr id="4" name="Date Placeholder 3"/>
          <p:cNvSpPr>
            <a:spLocks noGrp="1"/>
          </p:cNvSpPr>
          <p:nvPr>
            <p:ph type="dt" sz="half" idx="10"/>
          </p:nvPr>
        </p:nvSpPr>
        <p:spPr/>
        <p:txBody>
          <a:bodyPr/>
          <a:lstStyle/>
          <a:p>
            <a:fld id="{5E804594-E18C-1A4D-A5DE-62CDB0AAB90D}" type="datetimeFigureOut">
              <a:rPr lang="fr-FR" smtClean="0"/>
              <a:t>09.12.14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623A23-7419-184D-82B5-14D556EEB652}" type="slidenum">
              <a:rPr lang="fr-FR" smtClean="0"/>
              <a:t>‹#›</a:t>
            </a:fld>
            <a:endParaRPr lang="fr-FR"/>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a:p>
        </p:txBody>
      </p:sp>
      <p:sp>
        <p:nvSpPr>
          <p:cNvPr id="4" name="Date Placeholder 3"/>
          <p:cNvSpPr>
            <a:spLocks noGrp="1"/>
          </p:cNvSpPr>
          <p:nvPr>
            <p:ph type="dt" sz="half" idx="10"/>
          </p:nvPr>
        </p:nvSpPr>
        <p:spPr/>
        <p:txBody>
          <a:bodyPr/>
          <a:lstStyle/>
          <a:p>
            <a:fld id="{5E804594-E18C-1A4D-A5DE-62CDB0AAB90D}" type="datetimeFigureOut">
              <a:rPr lang="fr-FR" smtClean="0"/>
              <a:t>09.12.14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623A23-7419-184D-82B5-14D556EEB652}" type="slidenum">
              <a:rPr lang="fr-FR" smtClean="0"/>
              <a:t>‹#›</a:t>
            </a:fld>
            <a:endParaRPr lang="fr-FR"/>
          </a:p>
        </p:txBody>
      </p:sp>
      <p:sp>
        <p:nvSpPr>
          <p:cNvPr id="11" name="Title 10"/>
          <p:cNvSpPr>
            <a:spLocks noGrp="1"/>
          </p:cNvSpPr>
          <p:nvPr>
            <p:ph type="title"/>
          </p:nvPr>
        </p:nvSpPr>
        <p:spPr/>
        <p:txBody>
          <a:bodyPr/>
          <a:lstStyle/>
          <a:p>
            <a:r>
              <a:rPr lang="fr-CH" smtClean="0"/>
              <a:t>Cliquez et modifiez le titre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fr-CH" smtClean="0"/>
              <a:t>Cliquez et modifiez le titre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Cliquez pour modifier les styles du texte du masque</a:t>
            </a:r>
          </a:p>
        </p:txBody>
      </p:sp>
      <p:sp>
        <p:nvSpPr>
          <p:cNvPr id="4" name="Date Placeholder 3"/>
          <p:cNvSpPr>
            <a:spLocks noGrp="1"/>
          </p:cNvSpPr>
          <p:nvPr>
            <p:ph type="dt" sz="half" idx="10"/>
          </p:nvPr>
        </p:nvSpPr>
        <p:spPr/>
        <p:txBody>
          <a:bodyPr/>
          <a:lstStyle/>
          <a:p>
            <a:fld id="{5E804594-E18C-1A4D-A5DE-62CDB0AAB90D}" type="datetimeFigureOut">
              <a:rPr lang="fr-FR" smtClean="0"/>
              <a:t>09.12.14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623A23-7419-184D-82B5-14D556EEB652}" type="slidenum">
              <a:rPr lang="fr-FR" smtClean="0"/>
              <a:t>‹#›</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E804594-E18C-1A4D-A5DE-62CDB0AAB90D}" type="datetimeFigureOut">
              <a:rPr lang="fr-FR" smtClean="0"/>
              <a:t>09.12.14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623A23-7419-184D-82B5-14D556EEB652}" type="slidenum">
              <a:rPr lang="fr-FR" smtClean="0"/>
              <a:t>‹#›</a:t>
            </a:fld>
            <a:endParaRPr lang="fr-FR"/>
          </a:p>
        </p:txBody>
      </p:sp>
      <p:sp>
        <p:nvSpPr>
          <p:cNvPr id="12" name="Title 11"/>
          <p:cNvSpPr>
            <a:spLocks noGrp="1"/>
          </p:cNvSpPr>
          <p:nvPr>
            <p:ph type="title"/>
          </p:nvPr>
        </p:nvSpPr>
        <p:spPr/>
        <p:txBody>
          <a:bodyPr/>
          <a:lstStyle>
            <a:lvl1pPr>
              <a:defRPr>
                <a:solidFill>
                  <a:schemeClr val="tx2"/>
                </a:solidFill>
              </a:defRPr>
            </a:lvl1pPr>
          </a:lstStyle>
          <a:p>
            <a:r>
              <a:rPr lang="fr-CH" smtClean="0"/>
              <a:t>Cliquez et modifiez le titre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CH" smtClean="0"/>
              <a:t>Cliquez et modifiez le titre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Cliquez pour modifier les styles du texte du masque</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Cliquez pour modifier les styles du texte du masque</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a:p>
        </p:txBody>
      </p:sp>
      <p:sp>
        <p:nvSpPr>
          <p:cNvPr id="7" name="Date Placeholder 6"/>
          <p:cNvSpPr>
            <a:spLocks noGrp="1"/>
          </p:cNvSpPr>
          <p:nvPr>
            <p:ph type="dt" sz="half" idx="10"/>
          </p:nvPr>
        </p:nvSpPr>
        <p:spPr/>
        <p:txBody>
          <a:bodyPr/>
          <a:lstStyle/>
          <a:p>
            <a:fld id="{5E804594-E18C-1A4D-A5DE-62CDB0AAB90D}" type="datetimeFigureOut">
              <a:rPr lang="fr-FR" smtClean="0"/>
              <a:t>09.12.14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C623A23-7419-184D-82B5-14D556EEB652}" type="slidenum">
              <a:rPr lang="fr-FR" smtClean="0"/>
              <a:t>‹#›</a:t>
            </a:fld>
            <a:endParaRPr lang="fr-FR"/>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mtClean="0"/>
              <a:t>Cliquez et modifiez le titre</a:t>
            </a:r>
            <a:endParaRPr lang="en-US" dirty="0"/>
          </a:p>
        </p:txBody>
      </p:sp>
      <p:sp>
        <p:nvSpPr>
          <p:cNvPr id="3" name="Date Placeholder 2"/>
          <p:cNvSpPr>
            <a:spLocks noGrp="1"/>
          </p:cNvSpPr>
          <p:nvPr>
            <p:ph type="dt" sz="half" idx="10"/>
          </p:nvPr>
        </p:nvSpPr>
        <p:spPr/>
        <p:txBody>
          <a:bodyPr/>
          <a:lstStyle/>
          <a:p>
            <a:fld id="{5E804594-E18C-1A4D-A5DE-62CDB0AAB90D}" type="datetimeFigureOut">
              <a:rPr lang="fr-FR" smtClean="0"/>
              <a:t>09.12.14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C623A23-7419-184D-82B5-14D556EEB652}" type="slidenum">
              <a:rPr lang="fr-FR" smtClean="0"/>
              <a:t>‹#›</a:t>
            </a:fld>
            <a:endParaRPr lang="fr-FR"/>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804594-E18C-1A4D-A5DE-62CDB0AAB90D}" type="datetimeFigureOut">
              <a:rPr lang="fr-FR" smtClean="0"/>
              <a:t>09.12.14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FC623A23-7419-184D-82B5-14D556EEB652}" type="slidenum">
              <a:rPr lang="fr-FR" smtClean="0"/>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fr-CH" smtClean="0"/>
              <a:t>Cliquez et modifiez le titre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Cliquez pour modifier les styles du texte du masque</a:t>
            </a:r>
          </a:p>
        </p:txBody>
      </p:sp>
      <p:sp>
        <p:nvSpPr>
          <p:cNvPr id="5" name="Date Placeholder 4"/>
          <p:cNvSpPr>
            <a:spLocks noGrp="1"/>
          </p:cNvSpPr>
          <p:nvPr>
            <p:ph type="dt" sz="half" idx="10"/>
          </p:nvPr>
        </p:nvSpPr>
        <p:spPr/>
        <p:txBody>
          <a:bodyPr/>
          <a:lstStyle/>
          <a:p>
            <a:fld id="{5E804594-E18C-1A4D-A5DE-62CDB0AAB90D}" type="datetimeFigureOut">
              <a:rPr lang="fr-FR" smtClean="0"/>
              <a:t>09.12.14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623A23-7419-184D-82B5-14D556EEB652}" type="slidenum">
              <a:rPr lang="fr-FR" smtClean="0"/>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fr-CH" smtClean="0"/>
              <a:t>Cliquez et modifiez le titre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H" smtClean="0"/>
              <a:t>Faire glisser l'image vers l'espace réservé ou cliquer sur l'icône pour l'ajouter</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Cliquez pour modifier les styles du texte du masque</a:t>
            </a:r>
          </a:p>
        </p:txBody>
      </p:sp>
      <p:sp>
        <p:nvSpPr>
          <p:cNvPr id="5" name="Date Placeholder 4"/>
          <p:cNvSpPr>
            <a:spLocks noGrp="1"/>
          </p:cNvSpPr>
          <p:nvPr>
            <p:ph type="dt" sz="half" idx="10"/>
          </p:nvPr>
        </p:nvSpPr>
        <p:spPr/>
        <p:txBody>
          <a:bodyPr/>
          <a:lstStyle/>
          <a:p>
            <a:fld id="{5E804594-E18C-1A4D-A5DE-62CDB0AAB90D}" type="datetimeFigureOut">
              <a:rPr lang="fr-FR" smtClean="0"/>
              <a:t>09.12.14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623A23-7419-184D-82B5-14D556EEB652}" type="slidenum">
              <a:rPr lang="fr-FR" smtClean="0"/>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fr-CH" smtClean="0"/>
              <a:t>Cliquez et modifiez le titre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5E804594-E18C-1A4D-A5DE-62CDB0AAB90D}" type="datetimeFigureOut">
              <a:rPr lang="fr-FR" smtClean="0"/>
              <a:t>09.12.14</a:t>
            </a:fld>
            <a:endParaRPr lang="fr-FR"/>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fr-FR"/>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FC623A23-7419-184D-82B5-14D556EEB652}" type="slidenum">
              <a:rPr lang="fr-FR" smtClean="0"/>
              <a:t>‹#›</a:t>
            </a:fld>
            <a:endParaRPr lang="fr-FR"/>
          </a:p>
        </p:txBody>
      </p:sp>
    </p:spTree>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b="1" dirty="0" smtClean="0">
                <a:solidFill>
                  <a:schemeClr val="tx2"/>
                </a:solidFill>
              </a:rPr>
              <a:t>Enzymes / Ferments</a:t>
            </a:r>
            <a:endParaRPr lang="fr-FR" b="1" dirty="0">
              <a:solidFill>
                <a:schemeClr val="tx2"/>
              </a:solidFill>
            </a:endParaRPr>
          </a:p>
        </p:txBody>
      </p:sp>
      <p:sp>
        <p:nvSpPr>
          <p:cNvPr id="3" name="Sous-titre 2"/>
          <p:cNvSpPr>
            <a:spLocks noGrp="1"/>
          </p:cNvSpPr>
          <p:nvPr>
            <p:ph type="subTitle" idx="1"/>
          </p:nvPr>
        </p:nvSpPr>
        <p:spPr>
          <a:xfrm>
            <a:off x="1371600" y="5765051"/>
            <a:ext cx="6400800" cy="519658"/>
          </a:xfrm>
        </p:spPr>
        <p:txBody>
          <a:bodyPr/>
          <a:lstStyle/>
          <a:p>
            <a:r>
              <a:rPr lang="fr-FR" dirty="0" smtClean="0">
                <a:solidFill>
                  <a:srgbClr val="ECE9C6"/>
                </a:solidFill>
              </a:rPr>
              <a:t>Cardinaux Yan</a:t>
            </a:r>
            <a:endParaRPr lang="fr-FR" dirty="0">
              <a:solidFill>
                <a:srgbClr val="ECE9C6"/>
              </a:solidFill>
            </a:endParaRPr>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083" y="5387771"/>
            <a:ext cx="515938"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0997" y="5846956"/>
            <a:ext cx="693737"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6" descr="Enzyme-optimization-graphic-copyNEW2-560x35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0880" y="3934460"/>
            <a:ext cx="2743200" cy="1714500"/>
          </a:xfrm>
          <a:prstGeom prst="rect">
            <a:avLst/>
          </a:prstGeom>
        </p:spPr>
      </p:pic>
    </p:spTree>
    <p:extLst>
      <p:ext uri="{BB962C8B-B14F-4D97-AF65-F5344CB8AC3E}">
        <p14:creationId xmlns:p14="http://schemas.microsoft.com/office/powerpoint/2010/main" val="2757727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Conseils pratiques</a:t>
            </a:r>
            <a:endParaRPr lang="fr-FR" b="1" dirty="0"/>
          </a:p>
        </p:txBody>
      </p:sp>
      <p:sp>
        <p:nvSpPr>
          <p:cNvPr id="3" name="Espace réservé du contenu 2"/>
          <p:cNvSpPr>
            <a:spLocks noGrp="1"/>
          </p:cNvSpPr>
          <p:nvPr>
            <p:ph sz="quarter" idx="13"/>
          </p:nvPr>
        </p:nvSpPr>
        <p:spPr>
          <a:xfrm>
            <a:off x="685800" y="2240280"/>
            <a:ext cx="3803904" cy="4475480"/>
          </a:xfrm>
        </p:spPr>
        <p:txBody>
          <a:bodyPr>
            <a:normAutofit fontScale="62500" lnSpcReduction="20000"/>
          </a:bodyPr>
          <a:lstStyle/>
          <a:p>
            <a:pPr marL="0" indent="0">
              <a:buNone/>
            </a:pPr>
            <a:r>
              <a:rPr lang="fr-FR" b="1" i="1" dirty="0" smtClean="0">
                <a:solidFill>
                  <a:srgbClr val="972109"/>
                </a:solidFill>
              </a:rPr>
              <a:t>L’efficacité des enzymes peut être ralentie</a:t>
            </a:r>
            <a:r>
              <a:rPr lang="fr-FR" dirty="0" smtClean="0"/>
              <a:t> </a:t>
            </a:r>
          </a:p>
          <a:p>
            <a:r>
              <a:rPr lang="fr-FR" dirty="0" smtClean="0"/>
              <a:t>Ce qui permet d’éviter des modifications non désirées des aliments dans la cuisine par</a:t>
            </a:r>
          </a:p>
          <a:p>
            <a:pPr>
              <a:buFont typeface="Wingdings" charset="2"/>
              <a:buChar char="Ø"/>
            </a:pPr>
            <a:r>
              <a:rPr lang="fr-FR" b="1" i="1" dirty="0">
                <a:solidFill>
                  <a:srgbClr val="895D1D"/>
                </a:solidFill>
              </a:rPr>
              <a:t>Retrait de la chaleur : </a:t>
            </a:r>
            <a:r>
              <a:rPr lang="fr-FR" dirty="0">
                <a:solidFill>
                  <a:schemeClr val="tx1"/>
                </a:solidFill>
              </a:rPr>
              <a:t>entreposer au frigo ou congélateur</a:t>
            </a:r>
          </a:p>
          <a:p>
            <a:pPr>
              <a:buFont typeface="Wingdings" charset="2"/>
              <a:buChar char="Ø"/>
            </a:pPr>
            <a:r>
              <a:rPr lang="fr-FR" b="1" i="1" dirty="0">
                <a:solidFill>
                  <a:srgbClr val="895D1D"/>
                </a:solidFill>
              </a:rPr>
              <a:t>Acidification : </a:t>
            </a:r>
            <a:r>
              <a:rPr lang="fr-FR" dirty="0">
                <a:solidFill>
                  <a:schemeClr val="tx1"/>
                </a:solidFill>
              </a:rPr>
              <a:t>le jus de citron ou l’acide citrique ou acide ascorbique empêche une coloration lors de la préparation d’aliments délicats comme les fonds d’artichauts, le céleri-rave, les scorsonères, les champignons, les pommes, etc.</a:t>
            </a:r>
          </a:p>
          <a:p>
            <a:pPr>
              <a:buFont typeface="Wingdings" charset="2"/>
              <a:buChar char="Ø"/>
            </a:pPr>
            <a:r>
              <a:rPr lang="fr-FR" b="1" i="1" dirty="0">
                <a:solidFill>
                  <a:srgbClr val="895D1D"/>
                </a:solidFill>
              </a:rPr>
              <a:t>Retrait de l’humidité : </a:t>
            </a:r>
            <a:r>
              <a:rPr lang="fr-FR" dirty="0">
                <a:solidFill>
                  <a:schemeClr val="tx1"/>
                </a:solidFill>
              </a:rPr>
              <a:t>par séchage, dessèchement, lyophilisation</a:t>
            </a:r>
          </a:p>
          <a:p>
            <a:pPr>
              <a:buFont typeface="Wingdings" charset="2"/>
              <a:buChar char="Ø"/>
            </a:pPr>
            <a:r>
              <a:rPr lang="fr-FR" b="1" i="1" dirty="0">
                <a:solidFill>
                  <a:srgbClr val="895D1D"/>
                </a:solidFill>
              </a:rPr>
              <a:t>Abaissement de l’eau libre : </a:t>
            </a:r>
            <a:r>
              <a:rPr lang="fr-FR" dirty="0">
                <a:solidFill>
                  <a:schemeClr val="tx1"/>
                </a:solidFill>
              </a:rPr>
              <a:t>des adjonctions comme le sel, le sucre, la graisse et les protéines du lait lient une partie de l’eau, raison pour laquelle les pâtes levées très grasses ont beaucoup de mal à monter</a:t>
            </a:r>
            <a:endParaRPr lang="fr-FR" dirty="0">
              <a:solidFill>
                <a:schemeClr val="tx1"/>
              </a:solidFill>
            </a:endParaRPr>
          </a:p>
        </p:txBody>
      </p:sp>
      <p:pic>
        <p:nvPicPr>
          <p:cNvPr id="6" name="Espace réservé du contenu 5" descr="5.jpg"/>
          <p:cNvPicPr>
            <a:picLocks noGrp="1" noChangeAspect="1"/>
          </p:cNvPicPr>
          <p:nvPr>
            <p:ph sz="quarter" idx="14"/>
          </p:nvPr>
        </p:nvPicPr>
        <p:blipFill>
          <a:blip r:embed="rId2">
            <a:extLst>
              <a:ext uri="{28A0092B-C50C-407E-A947-70E740481C1C}">
                <a14:useLocalDpi xmlns:a14="http://schemas.microsoft.com/office/drawing/2010/main" val="0"/>
              </a:ext>
            </a:extLst>
          </a:blip>
          <a:srcRect t="-35594" b="-35594"/>
          <a:stretch>
            <a:fillRect/>
          </a:stretch>
        </p:blipFill>
        <p:spPr/>
      </p:pic>
    </p:spTree>
    <p:extLst>
      <p:ext uri="{BB962C8B-B14F-4D97-AF65-F5344CB8AC3E}">
        <p14:creationId xmlns:p14="http://schemas.microsoft.com/office/powerpoint/2010/main" val="1950211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Conseils pratiques</a:t>
            </a:r>
            <a:endParaRPr lang="fr-FR" b="1" dirty="0"/>
          </a:p>
        </p:txBody>
      </p:sp>
      <p:sp>
        <p:nvSpPr>
          <p:cNvPr id="3" name="Espace réservé du contenu 2"/>
          <p:cNvSpPr>
            <a:spLocks noGrp="1"/>
          </p:cNvSpPr>
          <p:nvPr>
            <p:ph sz="quarter" idx="13"/>
          </p:nvPr>
        </p:nvSpPr>
        <p:spPr>
          <a:xfrm>
            <a:off x="685800" y="2240280"/>
            <a:ext cx="3803904" cy="4475480"/>
          </a:xfrm>
        </p:spPr>
        <p:txBody>
          <a:bodyPr>
            <a:normAutofit fontScale="70000" lnSpcReduction="20000"/>
          </a:bodyPr>
          <a:lstStyle/>
          <a:p>
            <a:pPr marL="0" indent="0">
              <a:buNone/>
            </a:pPr>
            <a:r>
              <a:rPr lang="fr-FR" b="1" i="1" dirty="0" smtClean="0">
                <a:solidFill>
                  <a:srgbClr val="972109"/>
                </a:solidFill>
              </a:rPr>
              <a:t>L’efficacité des enzymes peut être </a:t>
            </a:r>
            <a:r>
              <a:rPr lang="fr-FR" b="1" i="1" dirty="0" smtClean="0">
                <a:solidFill>
                  <a:srgbClr val="972109"/>
                </a:solidFill>
              </a:rPr>
              <a:t>totalement stoppée</a:t>
            </a:r>
            <a:r>
              <a:rPr lang="fr-FR" dirty="0" smtClean="0"/>
              <a:t> </a:t>
            </a:r>
            <a:endParaRPr lang="fr-FR" dirty="0" smtClean="0"/>
          </a:p>
          <a:p>
            <a:r>
              <a:rPr lang="fr-FR" dirty="0" smtClean="0"/>
              <a:t>Par influence de la chaleur</a:t>
            </a:r>
            <a:endParaRPr lang="fr-FR" dirty="0" smtClean="0"/>
          </a:p>
          <a:p>
            <a:pPr>
              <a:buFont typeface="Wingdings" charset="2"/>
              <a:buChar char="Ø"/>
            </a:pPr>
            <a:r>
              <a:rPr lang="fr-FR" b="1" i="1" dirty="0">
                <a:solidFill>
                  <a:srgbClr val="895D1D"/>
                </a:solidFill>
              </a:rPr>
              <a:t>Blanchir les pommes et les </a:t>
            </a:r>
            <a:r>
              <a:rPr lang="fr-FR" b="1" i="1" dirty="0" smtClean="0">
                <a:solidFill>
                  <a:srgbClr val="895D1D"/>
                </a:solidFill>
              </a:rPr>
              <a:t>légumes : </a:t>
            </a:r>
            <a:r>
              <a:rPr lang="fr-FR" dirty="0" smtClean="0">
                <a:solidFill>
                  <a:schemeClr val="tx1"/>
                </a:solidFill>
              </a:rPr>
              <a:t>permet </a:t>
            </a:r>
            <a:r>
              <a:rPr lang="fr-FR" dirty="0">
                <a:solidFill>
                  <a:schemeClr val="tx1"/>
                </a:solidFill>
              </a:rPr>
              <a:t>de les conserver sans eau, et sans qu’il y ait décoloration</a:t>
            </a:r>
          </a:p>
          <a:p>
            <a:pPr>
              <a:buFont typeface="Wingdings" charset="2"/>
              <a:buChar char="Ø"/>
            </a:pPr>
            <a:r>
              <a:rPr lang="fr-FR" b="1" i="1" dirty="0">
                <a:solidFill>
                  <a:srgbClr val="895D1D"/>
                </a:solidFill>
              </a:rPr>
              <a:t>Blanchir et refroidir rapidement des légumes verts avant de les </a:t>
            </a:r>
            <a:r>
              <a:rPr lang="fr-FR" b="1" i="1" dirty="0" smtClean="0">
                <a:solidFill>
                  <a:srgbClr val="895D1D"/>
                </a:solidFill>
              </a:rPr>
              <a:t>congeler : </a:t>
            </a:r>
            <a:r>
              <a:rPr lang="fr-FR" dirty="0">
                <a:solidFill>
                  <a:srgbClr val="000000"/>
                </a:solidFill>
              </a:rPr>
              <a:t>permet de garder et même de renforcer leur couleur verte (chlorophylle)</a:t>
            </a:r>
          </a:p>
          <a:p>
            <a:pPr>
              <a:buFont typeface="Wingdings" charset="2"/>
              <a:buChar char="Ø"/>
            </a:pPr>
            <a:r>
              <a:rPr lang="fr-FR" b="1" i="1" dirty="0">
                <a:solidFill>
                  <a:srgbClr val="895D1D"/>
                </a:solidFill>
              </a:rPr>
              <a:t>Cuire des ananas, papayes, mangues et kiwis crus pour des desserts avec une adjonction de </a:t>
            </a:r>
            <a:r>
              <a:rPr lang="fr-FR" b="1" i="1" dirty="0" smtClean="0">
                <a:solidFill>
                  <a:srgbClr val="895D1D"/>
                </a:solidFill>
              </a:rPr>
              <a:t>gélatine : </a:t>
            </a:r>
            <a:r>
              <a:rPr lang="fr-FR" dirty="0">
                <a:solidFill>
                  <a:srgbClr val="000000"/>
                </a:solidFill>
              </a:rPr>
              <a:t>maintient la capacité de la gélatine</a:t>
            </a:r>
          </a:p>
        </p:txBody>
      </p:sp>
      <p:pic>
        <p:nvPicPr>
          <p:cNvPr id="7" name="Espace réservé pour une image  10" descr="HPIM1292.JPG"/>
          <p:cNvPicPr>
            <a:picLocks noGrp="1" noChangeAspect="1"/>
          </p:cNvPicPr>
          <p:nvPr>
            <p:ph sz="quarter" idx="14"/>
          </p:nvPr>
        </p:nvPicPr>
        <p:blipFill>
          <a:blip r:embed="rId2"/>
          <a:srcRect l="13206" r="13206"/>
          <a:stretch>
            <a:fillRect/>
          </a:stretch>
        </p:blipFill>
        <p:spPr/>
      </p:pic>
    </p:spTree>
    <p:extLst>
      <p:ext uri="{BB962C8B-B14F-4D97-AF65-F5344CB8AC3E}">
        <p14:creationId xmlns:p14="http://schemas.microsoft.com/office/powerpoint/2010/main" val="4227341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arn(inVertical)">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barn(inVertical)">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barn(inVertical)">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barn(inVertical)">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Généralités</a:t>
            </a:r>
            <a:endParaRPr lang="fr-FR" b="1" dirty="0"/>
          </a:p>
        </p:txBody>
      </p:sp>
      <p:sp>
        <p:nvSpPr>
          <p:cNvPr id="3" name="Espace réservé du contenu 2"/>
          <p:cNvSpPr>
            <a:spLocks noGrp="1"/>
          </p:cNvSpPr>
          <p:nvPr>
            <p:ph sz="quarter" idx="13"/>
          </p:nvPr>
        </p:nvSpPr>
        <p:spPr/>
        <p:txBody>
          <a:bodyPr>
            <a:normAutofit fontScale="85000" lnSpcReduction="20000"/>
          </a:bodyPr>
          <a:lstStyle/>
          <a:p>
            <a:r>
              <a:rPr lang="fr-FR" dirty="0" smtClean="0"/>
              <a:t>Ce sont des </a:t>
            </a:r>
            <a:r>
              <a:rPr lang="fr-FR" b="1" dirty="0" smtClean="0"/>
              <a:t>substances de régulation</a:t>
            </a:r>
          </a:p>
          <a:p>
            <a:r>
              <a:rPr lang="fr-FR" dirty="0" smtClean="0"/>
              <a:t>Tous les </a:t>
            </a:r>
            <a:r>
              <a:rPr lang="fr-FR" b="1" dirty="0" smtClean="0"/>
              <a:t>processus vitaux </a:t>
            </a:r>
            <a:r>
              <a:rPr lang="fr-FR" dirty="0" smtClean="0"/>
              <a:t>chez l’</a:t>
            </a:r>
            <a:r>
              <a:rPr lang="fr-FR" b="1" dirty="0" smtClean="0"/>
              <a:t>être humain</a:t>
            </a:r>
            <a:r>
              <a:rPr lang="fr-FR" dirty="0" smtClean="0"/>
              <a:t>, l’</a:t>
            </a:r>
            <a:r>
              <a:rPr lang="fr-FR" b="1" dirty="0" smtClean="0"/>
              <a:t>animal</a:t>
            </a:r>
            <a:r>
              <a:rPr lang="fr-FR" dirty="0" smtClean="0"/>
              <a:t> et la </a:t>
            </a:r>
            <a:r>
              <a:rPr lang="fr-FR" b="1" dirty="0" smtClean="0"/>
              <a:t>plante</a:t>
            </a:r>
            <a:r>
              <a:rPr lang="fr-FR" dirty="0" smtClean="0"/>
              <a:t> sont réglés pour l’essentiel par des </a:t>
            </a:r>
            <a:r>
              <a:rPr lang="fr-FR" b="1" dirty="0" smtClean="0"/>
              <a:t>enzymes</a:t>
            </a:r>
            <a:r>
              <a:rPr lang="fr-FR" dirty="0" smtClean="0"/>
              <a:t>, et chaque organisme dispose d’un nombre gigantesque d’enzymes qu’il produit lui-même</a:t>
            </a:r>
          </a:p>
          <a:p>
            <a:r>
              <a:rPr lang="fr-FR" dirty="0" smtClean="0"/>
              <a:t>De par leur </a:t>
            </a:r>
            <a:r>
              <a:rPr lang="fr-FR" b="1" dirty="0" smtClean="0"/>
              <a:t>structure chimique</a:t>
            </a:r>
            <a:r>
              <a:rPr lang="fr-FR" dirty="0" smtClean="0"/>
              <a:t>, elles font partie des </a:t>
            </a:r>
            <a:r>
              <a:rPr lang="fr-FR" b="1" dirty="0" smtClean="0"/>
              <a:t>protéines</a:t>
            </a:r>
            <a:r>
              <a:rPr lang="fr-FR" dirty="0" smtClean="0"/>
              <a:t> et ont donc les mêmes caractéristiques</a:t>
            </a:r>
            <a:endParaRPr lang="fr-FR" dirty="0"/>
          </a:p>
        </p:txBody>
      </p:sp>
      <p:pic>
        <p:nvPicPr>
          <p:cNvPr id="5" name="Espace réservé du contenu 4" descr="45f896244e1d475055dc46ca9ebff2d8935859542.jpg"/>
          <p:cNvPicPr>
            <a:picLocks noGrp="1" noChangeAspect="1"/>
          </p:cNvPicPr>
          <p:nvPr>
            <p:ph sz="quarter" idx="14"/>
          </p:nvPr>
        </p:nvPicPr>
        <p:blipFill>
          <a:blip r:embed="rId2">
            <a:extLst>
              <a:ext uri="{28A0092B-C50C-407E-A947-70E740481C1C}">
                <a14:useLocalDpi xmlns:a14="http://schemas.microsoft.com/office/drawing/2010/main" val="0"/>
              </a:ext>
            </a:extLst>
          </a:blip>
          <a:srcRect l="19810" r="19810"/>
          <a:stretch>
            <a:fillRect/>
          </a:stretch>
        </p:blipFill>
        <p:spPr>
          <a:xfrm>
            <a:off x="4645025" y="2239963"/>
            <a:ext cx="3803650" cy="3876675"/>
          </a:xfrm>
        </p:spPr>
      </p:pic>
    </p:spTree>
    <p:extLst>
      <p:ext uri="{BB962C8B-B14F-4D97-AF65-F5344CB8AC3E}">
        <p14:creationId xmlns:p14="http://schemas.microsoft.com/office/powerpoint/2010/main" val="2447763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Importances</a:t>
            </a:r>
            <a:endParaRPr lang="fr-FR" b="1" dirty="0"/>
          </a:p>
        </p:txBody>
      </p:sp>
      <p:sp>
        <p:nvSpPr>
          <p:cNvPr id="3" name="Espace réservé du contenu 2"/>
          <p:cNvSpPr>
            <a:spLocks noGrp="1"/>
          </p:cNvSpPr>
          <p:nvPr>
            <p:ph sz="quarter" idx="13"/>
          </p:nvPr>
        </p:nvSpPr>
        <p:spPr/>
        <p:txBody>
          <a:bodyPr>
            <a:normAutofit fontScale="92500"/>
          </a:bodyPr>
          <a:lstStyle/>
          <a:p>
            <a:r>
              <a:rPr lang="fr-FR" dirty="0" smtClean="0"/>
              <a:t>L’</a:t>
            </a:r>
            <a:r>
              <a:rPr lang="fr-FR" b="1" dirty="0" smtClean="0"/>
              <a:t>importance</a:t>
            </a:r>
            <a:r>
              <a:rPr lang="fr-FR" dirty="0" smtClean="0"/>
              <a:t> des enzymes en physiologie alimentaire est visible dans tout le métabolisme de l’</a:t>
            </a:r>
            <a:r>
              <a:rPr lang="fr-FR" b="1" dirty="0" smtClean="0"/>
              <a:t>organisme humain</a:t>
            </a:r>
          </a:p>
          <a:p>
            <a:r>
              <a:rPr lang="fr-FR" dirty="0" smtClean="0"/>
              <a:t>Elles lui sont </a:t>
            </a:r>
            <a:r>
              <a:rPr lang="fr-FR" b="1" dirty="0" smtClean="0"/>
              <a:t>indispensables</a:t>
            </a:r>
            <a:r>
              <a:rPr lang="fr-FR" dirty="0" smtClean="0"/>
              <a:t> et facilitent la </a:t>
            </a:r>
            <a:r>
              <a:rPr lang="fr-FR" b="1" dirty="0" smtClean="0"/>
              <a:t>construction</a:t>
            </a:r>
            <a:r>
              <a:rPr lang="fr-FR" dirty="0" smtClean="0"/>
              <a:t> ou la </a:t>
            </a:r>
            <a:r>
              <a:rPr lang="fr-FR" b="1" dirty="0" smtClean="0"/>
              <a:t>décomposition</a:t>
            </a:r>
            <a:r>
              <a:rPr lang="fr-FR" dirty="0" smtClean="0"/>
              <a:t> des substances corporelles</a:t>
            </a:r>
          </a:p>
        </p:txBody>
      </p:sp>
      <p:pic>
        <p:nvPicPr>
          <p:cNvPr id="6" name="Espace réservé du contenu 5" descr="Articles_anatomy_full.jpg"/>
          <p:cNvPicPr>
            <a:picLocks noGrp="1" noChangeAspect="1"/>
          </p:cNvPicPr>
          <p:nvPr>
            <p:ph sz="quarter" idx="14"/>
          </p:nvPr>
        </p:nvPicPr>
        <p:blipFill>
          <a:blip r:embed="rId2">
            <a:extLst>
              <a:ext uri="{28A0092B-C50C-407E-A947-70E740481C1C}">
                <a14:useLocalDpi xmlns:a14="http://schemas.microsoft.com/office/drawing/2010/main" val="0"/>
              </a:ext>
            </a:extLst>
          </a:blip>
          <a:srcRect l="-15409" r="-15409"/>
          <a:stretch>
            <a:fillRect/>
          </a:stretch>
        </p:blipFill>
        <p:spPr/>
      </p:pic>
    </p:spTree>
    <p:extLst>
      <p:ext uri="{BB962C8B-B14F-4D97-AF65-F5344CB8AC3E}">
        <p14:creationId xmlns:p14="http://schemas.microsoft.com/office/powerpoint/2010/main" val="3001998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Importances</a:t>
            </a:r>
            <a:endParaRPr lang="fr-FR" b="1" dirty="0"/>
          </a:p>
        </p:txBody>
      </p:sp>
      <p:sp>
        <p:nvSpPr>
          <p:cNvPr id="3" name="Espace réservé du contenu 2"/>
          <p:cNvSpPr>
            <a:spLocks noGrp="1"/>
          </p:cNvSpPr>
          <p:nvPr>
            <p:ph sz="quarter" idx="13"/>
          </p:nvPr>
        </p:nvSpPr>
        <p:spPr/>
        <p:txBody>
          <a:bodyPr>
            <a:normAutofit/>
          </a:bodyPr>
          <a:lstStyle/>
          <a:p>
            <a:r>
              <a:rPr lang="fr-FR" dirty="0" smtClean="0"/>
              <a:t>La </a:t>
            </a:r>
            <a:r>
              <a:rPr lang="fr-FR" b="1" dirty="0" smtClean="0"/>
              <a:t>fonction</a:t>
            </a:r>
            <a:r>
              <a:rPr lang="fr-FR" dirty="0" smtClean="0"/>
              <a:t> de chaque enzyme est très </a:t>
            </a:r>
            <a:r>
              <a:rPr lang="fr-FR" b="1" dirty="0" smtClean="0"/>
              <a:t>spécifique</a:t>
            </a:r>
            <a:r>
              <a:rPr lang="fr-FR" dirty="0" smtClean="0"/>
              <a:t> et précisément établie, et souvent leur effet est le résultat d’une </a:t>
            </a:r>
            <a:r>
              <a:rPr lang="fr-FR" b="1" dirty="0" smtClean="0"/>
              <a:t>combinaison</a:t>
            </a:r>
            <a:r>
              <a:rPr lang="fr-FR" dirty="0" smtClean="0"/>
              <a:t> avec d’autres principes actifs (hormones, vitamines, substances minérales)</a:t>
            </a:r>
          </a:p>
        </p:txBody>
      </p:sp>
      <p:pic>
        <p:nvPicPr>
          <p:cNvPr id="5" name="Espace réservé du contenu 4" descr="travail-chaine.png"/>
          <p:cNvPicPr>
            <a:picLocks noGrp="1" noChangeAspect="1"/>
          </p:cNvPicPr>
          <p:nvPr>
            <p:ph sz="quarter" idx="14"/>
          </p:nvPr>
        </p:nvPicPr>
        <p:blipFill>
          <a:blip r:embed="rId2">
            <a:extLst>
              <a:ext uri="{28A0092B-C50C-407E-A947-70E740481C1C}">
                <a14:useLocalDpi xmlns:a14="http://schemas.microsoft.com/office/drawing/2010/main" val="0"/>
              </a:ext>
            </a:extLst>
          </a:blip>
          <a:srcRect t="-25101" b="-25101"/>
          <a:stretch>
            <a:fillRect/>
          </a:stretch>
        </p:blipFill>
        <p:spPr/>
      </p:pic>
    </p:spTree>
    <p:extLst>
      <p:ext uri="{BB962C8B-B14F-4D97-AF65-F5344CB8AC3E}">
        <p14:creationId xmlns:p14="http://schemas.microsoft.com/office/powerpoint/2010/main" val="969978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Importances</a:t>
            </a:r>
            <a:endParaRPr lang="fr-FR" b="1" dirty="0"/>
          </a:p>
        </p:txBody>
      </p:sp>
      <p:sp>
        <p:nvSpPr>
          <p:cNvPr id="3" name="Espace réservé du contenu 2"/>
          <p:cNvSpPr>
            <a:spLocks noGrp="1"/>
          </p:cNvSpPr>
          <p:nvPr>
            <p:ph sz="quarter" idx="13"/>
          </p:nvPr>
        </p:nvSpPr>
        <p:spPr/>
        <p:txBody>
          <a:bodyPr>
            <a:normAutofit/>
          </a:bodyPr>
          <a:lstStyle/>
          <a:p>
            <a:r>
              <a:rPr lang="fr-FR" dirty="0" smtClean="0"/>
              <a:t>Dans l’</a:t>
            </a:r>
            <a:r>
              <a:rPr lang="fr-FR" b="1" dirty="0" smtClean="0"/>
              <a:t>appareil digestif</a:t>
            </a:r>
            <a:r>
              <a:rPr lang="fr-FR" dirty="0" smtClean="0"/>
              <a:t>, elles sont constituées et décomposées par le corps lui-même</a:t>
            </a:r>
          </a:p>
          <a:p>
            <a:r>
              <a:rPr lang="fr-FR" dirty="0" smtClean="0"/>
              <a:t>Elles </a:t>
            </a:r>
            <a:r>
              <a:rPr lang="fr-FR" b="1" dirty="0" smtClean="0"/>
              <a:t>décomposent</a:t>
            </a:r>
            <a:r>
              <a:rPr lang="fr-FR" dirty="0" smtClean="0"/>
              <a:t> graduellement les aliments dans leur éléments les plus </a:t>
            </a:r>
            <a:r>
              <a:rPr lang="fr-FR" b="1" dirty="0" smtClean="0"/>
              <a:t>petits</a:t>
            </a:r>
            <a:endParaRPr lang="fr-FR" b="1" dirty="0"/>
          </a:p>
        </p:txBody>
      </p:sp>
      <p:pic>
        <p:nvPicPr>
          <p:cNvPr id="5" name="Espace réservé du contenu 4" descr="ciseau-1313758926.jpeg"/>
          <p:cNvPicPr>
            <a:picLocks noGrp="1" noChangeAspect="1"/>
          </p:cNvPicPr>
          <p:nvPr>
            <p:ph sz="quarter" idx="14"/>
          </p:nvPr>
        </p:nvPicPr>
        <p:blipFill>
          <a:blip r:embed="rId2">
            <a:extLst>
              <a:ext uri="{28A0092B-C50C-407E-A947-70E740481C1C}">
                <a14:useLocalDpi xmlns:a14="http://schemas.microsoft.com/office/drawing/2010/main" val="0"/>
              </a:ext>
            </a:extLst>
          </a:blip>
          <a:srcRect t="-962" b="-962"/>
          <a:stretch>
            <a:fillRect/>
          </a:stretch>
        </p:blipFill>
        <p:spPr/>
      </p:pic>
    </p:spTree>
    <p:extLst>
      <p:ext uri="{BB962C8B-B14F-4D97-AF65-F5344CB8AC3E}">
        <p14:creationId xmlns:p14="http://schemas.microsoft.com/office/powerpoint/2010/main" val="3810990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ce réservé du contenu 5"/>
          <p:cNvGraphicFramePr>
            <a:graphicFrameLocks noGrp="1"/>
          </p:cNvGraphicFramePr>
          <p:nvPr>
            <p:ph idx="1"/>
            <p:extLst>
              <p:ext uri="{D42A27DB-BD31-4B8C-83A1-F6EECF244321}">
                <p14:modId xmlns:p14="http://schemas.microsoft.com/office/powerpoint/2010/main" val="424201388"/>
              </p:ext>
            </p:extLst>
          </p:nvPr>
        </p:nvGraphicFramePr>
        <p:xfrm>
          <a:off x="698500" y="2268220"/>
          <a:ext cx="7747000" cy="4211320"/>
        </p:xfrm>
        <a:graphic>
          <a:graphicData uri="http://schemas.openxmlformats.org/drawingml/2006/table">
            <a:tbl>
              <a:tblPr firstRow="1" bandRow="1">
                <a:tableStyleId>{5C22544A-7EE6-4342-B048-85BDC9FD1C3A}</a:tableStyleId>
              </a:tblPr>
              <a:tblGrid>
                <a:gridCol w="2867660"/>
                <a:gridCol w="4879340"/>
              </a:tblGrid>
              <a:tr h="370840">
                <a:tc>
                  <a:txBody>
                    <a:bodyPr/>
                    <a:lstStyle/>
                    <a:p>
                      <a:pPr algn="ctr"/>
                      <a:r>
                        <a:rPr lang="fr-FR" dirty="0" smtClean="0"/>
                        <a:t>Nom de l’enzyme</a:t>
                      </a:r>
                      <a:endParaRPr lang="fr-FR" dirty="0"/>
                    </a:p>
                  </a:txBody>
                  <a:tcPr/>
                </a:tc>
                <a:tc>
                  <a:txBody>
                    <a:bodyPr/>
                    <a:lstStyle/>
                    <a:p>
                      <a:pPr algn="ctr"/>
                      <a:r>
                        <a:rPr lang="fr-FR" dirty="0" smtClean="0"/>
                        <a:t>Réaction</a:t>
                      </a:r>
                      <a:endParaRPr lang="fr-FR" dirty="0"/>
                    </a:p>
                  </a:txBody>
                  <a:tcPr/>
                </a:tc>
              </a:tr>
              <a:tr h="370840">
                <a:tc>
                  <a:txBody>
                    <a:bodyPr/>
                    <a:lstStyle/>
                    <a:p>
                      <a:r>
                        <a:rPr lang="fr-FR" b="1" i="1" dirty="0" smtClean="0"/>
                        <a:t>Maltase</a:t>
                      </a:r>
                      <a:endParaRPr lang="fr-FR" b="1" i="1" dirty="0"/>
                    </a:p>
                  </a:txBody>
                  <a:tcPr/>
                </a:tc>
                <a:tc>
                  <a:txBody>
                    <a:bodyPr/>
                    <a:lstStyle/>
                    <a:p>
                      <a:r>
                        <a:rPr lang="fr-FR" dirty="0" smtClean="0"/>
                        <a:t>Divise le maltose (sucre de malt)</a:t>
                      </a:r>
                    </a:p>
                    <a:p>
                      <a:endParaRPr lang="fr-FR" dirty="0"/>
                    </a:p>
                  </a:txBody>
                  <a:tcPr/>
                </a:tc>
              </a:tr>
              <a:tr h="370840">
                <a:tc>
                  <a:txBody>
                    <a:bodyPr/>
                    <a:lstStyle/>
                    <a:p>
                      <a:r>
                        <a:rPr lang="fr-FR" b="1" i="1" dirty="0" smtClean="0"/>
                        <a:t>Saccharase (invertase)</a:t>
                      </a:r>
                      <a:endParaRPr lang="fr-FR" b="1" i="1" dirty="0"/>
                    </a:p>
                  </a:txBody>
                  <a:tcPr/>
                </a:tc>
                <a:tc>
                  <a:txBody>
                    <a:bodyPr/>
                    <a:lstStyle/>
                    <a:p>
                      <a:r>
                        <a:rPr lang="fr-FR" dirty="0" smtClean="0"/>
                        <a:t>Divise le saccharose (sucre de canne, de betterave)</a:t>
                      </a:r>
                      <a:endParaRPr lang="fr-FR" dirty="0"/>
                    </a:p>
                  </a:txBody>
                  <a:tcPr/>
                </a:tc>
              </a:tr>
              <a:tr h="370840">
                <a:tc>
                  <a:txBody>
                    <a:bodyPr/>
                    <a:lstStyle/>
                    <a:p>
                      <a:r>
                        <a:rPr lang="fr-FR" b="1" i="1" dirty="0" smtClean="0"/>
                        <a:t>Lactase</a:t>
                      </a:r>
                      <a:endParaRPr lang="fr-FR" b="1" i="1" dirty="0"/>
                    </a:p>
                  </a:txBody>
                  <a:tcPr/>
                </a:tc>
                <a:tc>
                  <a:txBody>
                    <a:bodyPr/>
                    <a:lstStyle/>
                    <a:p>
                      <a:r>
                        <a:rPr lang="fr-FR" dirty="0" smtClean="0"/>
                        <a:t>Divise le lactose (sucre du lait)</a:t>
                      </a:r>
                    </a:p>
                    <a:p>
                      <a:endParaRPr lang="fr-FR" dirty="0"/>
                    </a:p>
                  </a:txBody>
                  <a:tcPr/>
                </a:tc>
              </a:tr>
              <a:tr h="370840">
                <a:tc>
                  <a:txBody>
                    <a:bodyPr/>
                    <a:lstStyle/>
                    <a:p>
                      <a:r>
                        <a:rPr lang="fr-FR" b="1" i="1" dirty="0" smtClean="0"/>
                        <a:t>Amylases</a:t>
                      </a:r>
                      <a:endParaRPr lang="fr-FR" b="1" i="1" dirty="0"/>
                    </a:p>
                  </a:txBody>
                  <a:tcPr/>
                </a:tc>
                <a:tc>
                  <a:txBody>
                    <a:bodyPr/>
                    <a:lstStyle/>
                    <a:p>
                      <a:r>
                        <a:rPr lang="fr-FR" dirty="0" smtClean="0"/>
                        <a:t>Divisent l’amidon</a:t>
                      </a:r>
                    </a:p>
                    <a:p>
                      <a:endParaRPr lang="fr-FR" dirty="0"/>
                    </a:p>
                  </a:txBody>
                  <a:tcPr/>
                </a:tc>
              </a:tr>
              <a:tr h="370840">
                <a:tc>
                  <a:txBody>
                    <a:bodyPr/>
                    <a:lstStyle/>
                    <a:p>
                      <a:r>
                        <a:rPr lang="fr-FR" b="1" i="1" dirty="0" smtClean="0"/>
                        <a:t>Lipases</a:t>
                      </a:r>
                      <a:endParaRPr lang="fr-FR" b="1" i="1" dirty="0"/>
                    </a:p>
                  </a:txBody>
                  <a:tcPr/>
                </a:tc>
                <a:tc>
                  <a:txBody>
                    <a:bodyPr/>
                    <a:lstStyle/>
                    <a:p>
                      <a:r>
                        <a:rPr lang="fr-FR" dirty="0" smtClean="0"/>
                        <a:t>Divisent</a:t>
                      </a:r>
                      <a:r>
                        <a:rPr lang="fr-FR" baseline="0" dirty="0" smtClean="0"/>
                        <a:t> les lipides</a:t>
                      </a:r>
                    </a:p>
                    <a:p>
                      <a:endParaRPr lang="fr-FR" dirty="0"/>
                    </a:p>
                  </a:txBody>
                  <a:tcPr/>
                </a:tc>
              </a:tr>
              <a:tr h="370840">
                <a:tc>
                  <a:txBody>
                    <a:bodyPr/>
                    <a:lstStyle/>
                    <a:p>
                      <a:r>
                        <a:rPr lang="fr-FR" b="1" i="1" dirty="0" smtClean="0"/>
                        <a:t>Pepsine,</a:t>
                      </a:r>
                      <a:r>
                        <a:rPr lang="fr-FR" b="1" i="1" baseline="0" dirty="0" smtClean="0"/>
                        <a:t> trypsine</a:t>
                      </a:r>
                      <a:endParaRPr lang="fr-FR" b="1" i="1" dirty="0"/>
                    </a:p>
                  </a:txBody>
                  <a:tcPr/>
                </a:tc>
                <a:tc>
                  <a:txBody>
                    <a:bodyPr/>
                    <a:lstStyle/>
                    <a:p>
                      <a:r>
                        <a:rPr lang="fr-FR" dirty="0" smtClean="0"/>
                        <a:t>Divisent</a:t>
                      </a:r>
                      <a:r>
                        <a:rPr lang="fr-FR" baseline="0" dirty="0" smtClean="0"/>
                        <a:t> les protéines</a:t>
                      </a:r>
                    </a:p>
                    <a:p>
                      <a:endParaRPr lang="fr-FR" dirty="0"/>
                    </a:p>
                  </a:txBody>
                  <a:tcPr/>
                </a:tc>
              </a:tr>
            </a:tbl>
          </a:graphicData>
        </a:graphic>
      </p:graphicFrame>
      <p:sp>
        <p:nvSpPr>
          <p:cNvPr id="2" name="Titre 1"/>
          <p:cNvSpPr>
            <a:spLocks noGrp="1"/>
          </p:cNvSpPr>
          <p:nvPr>
            <p:ph type="title"/>
          </p:nvPr>
        </p:nvSpPr>
        <p:spPr/>
        <p:txBody>
          <a:bodyPr/>
          <a:lstStyle/>
          <a:p>
            <a:r>
              <a:rPr lang="fr-FR" sz="4000" b="1" dirty="0" smtClean="0"/>
              <a:t>Principales enzymes </a:t>
            </a:r>
            <a:br>
              <a:rPr lang="fr-FR" sz="4000" b="1" dirty="0" smtClean="0"/>
            </a:br>
            <a:r>
              <a:rPr lang="fr-FR" sz="4000" b="1" dirty="0" smtClean="0"/>
              <a:t>de la digestion</a:t>
            </a:r>
            <a:endParaRPr lang="fr-FR" sz="4000" b="1" dirty="0"/>
          </a:p>
        </p:txBody>
      </p:sp>
    </p:spTree>
    <p:extLst>
      <p:ext uri="{BB962C8B-B14F-4D97-AF65-F5344CB8AC3E}">
        <p14:creationId xmlns:p14="http://schemas.microsoft.com/office/powerpoint/2010/main" val="34092080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Importances</a:t>
            </a:r>
            <a:endParaRPr lang="fr-FR" b="1" dirty="0"/>
          </a:p>
        </p:txBody>
      </p:sp>
      <p:sp>
        <p:nvSpPr>
          <p:cNvPr id="3" name="Espace réservé du contenu 2"/>
          <p:cNvSpPr>
            <a:spLocks noGrp="1"/>
          </p:cNvSpPr>
          <p:nvPr>
            <p:ph sz="quarter" idx="13"/>
          </p:nvPr>
        </p:nvSpPr>
        <p:spPr/>
        <p:txBody>
          <a:bodyPr>
            <a:normAutofit fontScale="85000" lnSpcReduction="10000"/>
          </a:bodyPr>
          <a:lstStyle/>
          <a:p>
            <a:r>
              <a:rPr lang="fr-FR" dirty="0" smtClean="0"/>
              <a:t>Les enzymes contenues dans les </a:t>
            </a:r>
            <a:r>
              <a:rPr lang="fr-FR" b="1" dirty="0" smtClean="0"/>
              <a:t>aliments</a:t>
            </a:r>
            <a:r>
              <a:rPr lang="fr-FR" dirty="0" smtClean="0"/>
              <a:t> et absorbées avec l’</a:t>
            </a:r>
            <a:r>
              <a:rPr lang="fr-FR" b="1" dirty="0" smtClean="0"/>
              <a:t>alimentation</a:t>
            </a:r>
            <a:r>
              <a:rPr lang="fr-FR" dirty="0" smtClean="0"/>
              <a:t> sont appelées </a:t>
            </a:r>
            <a:r>
              <a:rPr lang="fr-FR" b="1" dirty="0" smtClean="0"/>
              <a:t>enzymes étrangères</a:t>
            </a:r>
          </a:p>
          <a:p>
            <a:r>
              <a:rPr lang="fr-FR" dirty="0" smtClean="0"/>
              <a:t>Il semble qu’elles ne jouent </a:t>
            </a:r>
            <a:r>
              <a:rPr lang="fr-FR" b="1" dirty="0" smtClean="0"/>
              <a:t>aucun rôle </a:t>
            </a:r>
            <a:r>
              <a:rPr lang="fr-FR" dirty="0" smtClean="0"/>
              <a:t>dans le métabolisme de l’</a:t>
            </a:r>
            <a:r>
              <a:rPr lang="fr-FR" b="1" dirty="0" smtClean="0"/>
              <a:t>être humain </a:t>
            </a:r>
            <a:r>
              <a:rPr lang="fr-FR" dirty="0" smtClean="0"/>
              <a:t>puisque l’</a:t>
            </a:r>
            <a:r>
              <a:rPr lang="fr-FR" b="1" dirty="0" smtClean="0"/>
              <a:t>action</a:t>
            </a:r>
            <a:r>
              <a:rPr lang="fr-FR" dirty="0" smtClean="0"/>
              <a:t> de la chaleur à la préparation des mets ou des acides gastriques leur enlève pratiquement toute efficacité</a:t>
            </a:r>
            <a:endParaRPr lang="fr-FR" dirty="0"/>
          </a:p>
        </p:txBody>
      </p:sp>
      <p:pic>
        <p:nvPicPr>
          <p:cNvPr id="5" name="Espace réservé du contenu 4" descr="nutrition05.jpg"/>
          <p:cNvPicPr>
            <a:picLocks noGrp="1" noChangeAspect="1"/>
          </p:cNvPicPr>
          <p:nvPr>
            <p:ph sz="quarter" idx="14"/>
          </p:nvPr>
        </p:nvPicPr>
        <p:blipFill>
          <a:blip r:embed="rId2">
            <a:extLst>
              <a:ext uri="{28A0092B-C50C-407E-A947-70E740481C1C}">
                <a14:useLocalDpi xmlns:a14="http://schemas.microsoft.com/office/drawing/2010/main" val="0"/>
              </a:ext>
            </a:extLst>
          </a:blip>
          <a:srcRect t="-19728" b="-19728"/>
          <a:stretch>
            <a:fillRect/>
          </a:stretch>
        </p:blipFill>
        <p:spPr/>
      </p:pic>
    </p:spTree>
    <p:extLst>
      <p:ext uri="{BB962C8B-B14F-4D97-AF65-F5344CB8AC3E}">
        <p14:creationId xmlns:p14="http://schemas.microsoft.com/office/powerpoint/2010/main" val="3036778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Conseils pratiques</a:t>
            </a:r>
            <a:endParaRPr lang="fr-FR" b="1" dirty="0"/>
          </a:p>
        </p:txBody>
      </p:sp>
      <p:sp>
        <p:nvSpPr>
          <p:cNvPr id="3" name="Espace réservé du contenu 2"/>
          <p:cNvSpPr>
            <a:spLocks noGrp="1"/>
          </p:cNvSpPr>
          <p:nvPr>
            <p:ph sz="quarter" idx="13"/>
          </p:nvPr>
        </p:nvSpPr>
        <p:spPr/>
        <p:txBody>
          <a:bodyPr>
            <a:normAutofit/>
          </a:bodyPr>
          <a:lstStyle/>
          <a:p>
            <a:r>
              <a:rPr lang="fr-FR" dirty="0" smtClean="0"/>
              <a:t>Il y a déjà bien </a:t>
            </a:r>
            <a:r>
              <a:rPr lang="fr-FR" b="1" dirty="0" smtClean="0"/>
              <a:t>longtemps</a:t>
            </a:r>
            <a:r>
              <a:rPr lang="fr-FR" dirty="0" smtClean="0"/>
              <a:t> que l’être humain utilise l’</a:t>
            </a:r>
            <a:r>
              <a:rPr lang="fr-FR" b="1" dirty="0" smtClean="0"/>
              <a:t>effet</a:t>
            </a:r>
            <a:r>
              <a:rPr lang="fr-FR" dirty="0" smtClean="0"/>
              <a:t> des enzymes</a:t>
            </a:r>
          </a:p>
          <a:p>
            <a:r>
              <a:rPr lang="fr-FR" dirty="0" smtClean="0"/>
              <a:t>Celles contenues dans les </a:t>
            </a:r>
            <a:r>
              <a:rPr lang="fr-FR" b="1" dirty="0" smtClean="0"/>
              <a:t>aliments</a:t>
            </a:r>
            <a:r>
              <a:rPr lang="fr-FR" dirty="0" smtClean="0"/>
              <a:t> peuvent provoquer des </a:t>
            </a:r>
            <a:r>
              <a:rPr lang="fr-FR" b="1" dirty="0" smtClean="0"/>
              <a:t>modifications constantes</a:t>
            </a:r>
            <a:endParaRPr lang="fr-FR" b="1" dirty="0"/>
          </a:p>
        </p:txBody>
      </p:sp>
      <p:pic>
        <p:nvPicPr>
          <p:cNvPr id="5" name="Espace réservé du contenu 4" descr="on-0913a10f2.jpg"/>
          <p:cNvPicPr>
            <a:picLocks noGrp="1" noChangeAspect="1"/>
          </p:cNvPicPr>
          <p:nvPr>
            <p:ph sz="quarter" idx="14"/>
          </p:nvPr>
        </p:nvPicPr>
        <p:blipFill>
          <a:blip r:embed="rId2">
            <a:extLst>
              <a:ext uri="{28A0092B-C50C-407E-A947-70E740481C1C}">
                <a14:useLocalDpi xmlns:a14="http://schemas.microsoft.com/office/drawing/2010/main" val="0"/>
              </a:ext>
            </a:extLst>
          </a:blip>
          <a:srcRect t="-10959" b="-10959"/>
          <a:stretch>
            <a:fillRect/>
          </a:stretch>
        </p:blipFill>
        <p:spPr/>
      </p:pic>
    </p:spTree>
    <p:extLst>
      <p:ext uri="{BB962C8B-B14F-4D97-AF65-F5344CB8AC3E}">
        <p14:creationId xmlns:p14="http://schemas.microsoft.com/office/powerpoint/2010/main" val="4065514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Conseils pratiques</a:t>
            </a:r>
            <a:endParaRPr lang="fr-FR" b="1" dirty="0"/>
          </a:p>
        </p:txBody>
      </p:sp>
      <p:sp>
        <p:nvSpPr>
          <p:cNvPr id="3" name="Espace réservé du contenu 2"/>
          <p:cNvSpPr>
            <a:spLocks noGrp="1"/>
          </p:cNvSpPr>
          <p:nvPr>
            <p:ph sz="quarter" idx="13"/>
          </p:nvPr>
        </p:nvSpPr>
        <p:spPr>
          <a:xfrm>
            <a:off x="685800" y="2240280"/>
            <a:ext cx="3803904" cy="4475480"/>
          </a:xfrm>
        </p:spPr>
        <p:txBody>
          <a:bodyPr>
            <a:normAutofit fontScale="70000" lnSpcReduction="20000"/>
          </a:bodyPr>
          <a:lstStyle/>
          <a:p>
            <a:pPr marL="0" indent="0">
              <a:buNone/>
            </a:pPr>
            <a:r>
              <a:rPr lang="fr-FR" b="1" i="1" dirty="0" smtClean="0">
                <a:solidFill>
                  <a:srgbClr val="972109"/>
                </a:solidFill>
              </a:rPr>
              <a:t>L’efficacité des enzymes peut être favorisée</a:t>
            </a:r>
            <a:r>
              <a:rPr lang="fr-FR" dirty="0" smtClean="0"/>
              <a:t> </a:t>
            </a:r>
          </a:p>
          <a:p>
            <a:r>
              <a:rPr lang="fr-FR" dirty="0"/>
              <a:t>P</a:t>
            </a:r>
            <a:r>
              <a:rPr lang="fr-FR" dirty="0" smtClean="0"/>
              <a:t>ar une </a:t>
            </a:r>
            <a:r>
              <a:rPr lang="fr-FR" b="1" dirty="0" smtClean="0"/>
              <a:t>température </a:t>
            </a:r>
            <a:r>
              <a:rPr lang="fr-FR" dirty="0" smtClean="0"/>
              <a:t>(chaleur) et une </a:t>
            </a:r>
            <a:r>
              <a:rPr lang="fr-FR" b="1" dirty="0" smtClean="0"/>
              <a:t>humidité </a:t>
            </a:r>
            <a:r>
              <a:rPr lang="fr-FR" dirty="0" smtClean="0"/>
              <a:t>adéquates, améliorant l’arôme, la couleur, la saveur et la tendreté</a:t>
            </a:r>
          </a:p>
          <a:p>
            <a:pPr>
              <a:buFont typeface="Wingdings" charset="2"/>
              <a:buChar char="Ø"/>
            </a:pPr>
            <a:r>
              <a:rPr lang="fr-FR" b="1" i="1" dirty="0" smtClean="0">
                <a:solidFill>
                  <a:schemeClr val="tx2"/>
                </a:solidFill>
              </a:rPr>
              <a:t>Pâte levée / Vin / Maturation du fromage et des fruits / Fermentation des gousses de vanille, des grains de café, du thé noir, des fèves de cacao, etc.</a:t>
            </a:r>
          </a:p>
          <a:p>
            <a:pPr marL="0" indent="0">
              <a:buNone/>
            </a:pPr>
            <a:endParaRPr lang="fr-FR" b="1" i="1" dirty="0" smtClean="0"/>
          </a:p>
          <a:p>
            <a:r>
              <a:rPr lang="fr-FR" dirty="0" smtClean="0"/>
              <a:t>La </a:t>
            </a:r>
            <a:r>
              <a:rPr lang="fr-FR" b="1" dirty="0" smtClean="0"/>
              <a:t>maturation</a:t>
            </a:r>
            <a:r>
              <a:rPr lang="fr-FR" dirty="0" smtClean="0"/>
              <a:t> de la viande de boucherie et du gibier est aussi réglée par des enzymes, mais à des températures nettement plus basses, sans quoi les bactéries se multiplieraient beaucoup trop vite</a:t>
            </a:r>
            <a:endParaRPr lang="fr-FR" dirty="0"/>
          </a:p>
        </p:txBody>
      </p:sp>
      <p:pic>
        <p:nvPicPr>
          <p:cNvPr id="5" name="Espace réservé du contenu 4" descr="vanille.jpg"/>
          <p:cNvPicPr>
            <a:picLocks noGrp="1" noChangeAspect="1"/>
          </p:cNvPicPr>
          <p:nvPr>
            <p:ph sz="quarter" idx="14"/>
          </p:nvPr>
        </p:nvPicPr>
        <p:blipFill>
          <a:blip r:embed="rId2">
            <a:extLst>
              <a:ext uri="{28A0092B-C50C-407E-A947-70E740481C1C}">
                <a14:useLocalDpi xmlns:a14="http://schemas.microsoft.com/office/drawing/2010/main" val="0"/>
              </a:ext>
            </a:extLst>
          </a:blip>
          <a:srcRect t="-26442" b="-26442"/>
          <a:stretch>
            <a:fillRect/>
          </a:stretch>
        </p:blipFill>
        <p:spPr/>
      </p:pic>
    </p:spTree>
    <p:extLst>
      <p:ext uri="{BB962C8B-B14F-4D97-AF65-F5344CB8AC3E}">
        <p14:creationId xmlns:p14="http://schemas.microsoft.com/office/powerpoint/2010/main" val="1696009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Livre relié">
  <a:themeElements>
    <a:clrScheme name="Livre relié">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Livre relié">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Livre relié">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Livre relié.thmx</Template>
  <TotalTime>92</TotalTime>
  <Words>584</Words>
  <Application>Microsoft Macintosh PowerPoint</Application>
  <PresentationFormat>Présentation à l'écran (4:3)</PresentationFormat>
  <Paragraphs>54</Paragraphs>
  <Slides>11</Slides>
  <Notes>0</Notes>
  <HiddenSlides>0</HiddenSlides>
  <MMClips>0</MMClips>
  <ScaleCrop>false</ScaleCrop>
  <HeadingPairs>
    <vt:vector size="4" baseType="variant">
      <vt:variant>
        <vt:lpstr>Thème</vt:lpstr>
      </vt:variant>
      <vt:variant>
        <vt:i4>1</vt:i4>
      </vt:variant>
      <vt:variant>
        <vt:lpstr>Titres des diapositives</vt:lpstr>
      </vt:variant>
      <vt:variant>
        <vt:i4>11</vt:i4>
      </vt:variant>
    </vt:vector>
  </HeadingPairs>
  <TitlesOfParts>
    <vt:vector size="12" baseType="lpstr">
      <vt:lpstr>Livre relié</vt:lpstr>
      <vt:lpstr>Enzymes / Ferments</vt:lpstr>
      <vt:lpstr>Généralités</vt:lpstr>
      <vt:lpstr>Importances</vt:lpstr>
      <vt:lpstr>Importances</vt:lpstr>
      <vt:lpstr>Importances</vt:lpstr>
      <vt:lpstr>Principales enzymes  de la digestion</vt:lpstr>
      <vt:lpstr>Importances</vt:lpstr>
      <vt:lpstr>Conseils pratiques</vt:lpstr>
      <vt:lpstr>Conseils pratiques</vt:lpstr>
      <vt:lpstr>Conseils pratiques</vt:lpstr>
      <vt:lpstr>Conseils pratiques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Enzymes / Ferments</dc:title>
  <dc:creator>Cardinaux Yan</dc:creator>
  <cp:lastModifiedBy>Cardinaux Yan</cp:lastModifiedBy>
  <cp:revision>28</cp:revision>
  <dcterms:created xsi:type="dcterms:W3CDTF">2014-12-09T16:06:44Z</dcterms:created>
  <dcterms:modified xsi:type="dcterms:W3CDTF">2014-12-09T17:51:58Z</dcterms:modified>
</cp:coreProperties>
</file>