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4"/>
  </p:sldMasterIdLst>
  <p:notesMasterIdLst>
    <p:notesMasterId r:id="rId26"/>
  </p:notesMasterIdLst>
  <p:sldIdLst>
    <p:sldId id="256" r:id="rId5"/>
    <p:sldId id="266" r:id="rId6"/>
    <p:sldId id="262" r:id="rId7"/>
    <p:sldId id="263" r:id="rId8"/>
    <p:sldId id="264" r:id="rId9"/>
    <p:sldId id="265" r:id="rId10"/>
    <p:sldId id="258" r:id="rId11"/>
    <p:sldId id="272" r:id="rId12"/>
    <p:sldId id="268" r:id="rId13"/>
    <p:sldId id="273" r:id="rId14"/>
    <p:sldId id="284" r:id="rId15"/>
    <p:sldId id="275" r:id="rId16"/>
    <p:sldId id="276" r:id="rId17"/>
    <p:sldId id="277" r:id="rId18"/>
    <p:sldId id="278" r:id="rId19"/>
    <p:sldId id="279" r:id="rId20"/>
    <p:sldId id="280" r:id="rId21"/>
    <p:sldId id="271" r:id="rId22"/>
    <p:sldId id="285" r:id="rId23"/>
    <p:sldId id="282" r:id="rId24"/>
    <p:sldId id="283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Style léger 3 - Accentuation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Style léger 3 - Accentuation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Style léger 3 - Accentuation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202B0CA-FC54-4496-8BCA-5EF66A818D29}" styleName="Style foncé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6"/>
    <p:restoredTop sz="94678"/>
  </p:normalViewPr>
  <p:slideViewPr>
    <p:cSldViewPr snapToGrid="0" snapToObjects="1">
      <p:cViewPr varScale="1">
        <p:scale>
          <a:sx n="73" d="100"/>
          <a:sy n="73" d="100"/>
        </p:scale>
        <p:origin x="56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472EC4-689D-41A5-BB07-43BDC22B7787}" type="datetimeFigureOut">
              <a:rPr lang="fr-CH" smtClean="0"/>
              <a:t>30.11.2021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AFB464-B3DE-4679-B75A-985ABB733C02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51275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FB464-B3DE-4679-B75A-985ABB733C02}" type="slidenum">
              <a:rPr lang="fr-CH" smtClean="0"/>
              <a:t>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22084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FB464-B3DE-4679-B75A-985ABB733C02}" type="slidenum">
              <a:rPr lang="fr-CH" smtClean="0"/>
              <a:t>14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44610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FB464-B3DE-4679-B75A-985ABB733C02}" type="slidenum">
              <a:rPr lang="fr-CH" smtClean="0"/>
              <a:t>15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22772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FB464-B3DE-4679-B75A-985ABB733C02}" type="slidenum">
              <a:rPr lang="fr-CH" smtClean="0"/>
              <a:t>16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016678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FB464-B3DE-4679-B75A-985ABB733C02}" type="slidenum">
              <a:rPr lang="fr-CH" smtClean="0"/>
              <a:t>17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07279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FB464-B3DE-4679-B75A-985ABB733C02}" type="slidenum">
              <a:rPr lang="fr-CH" smtClean="0"/>
              <a:t>18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22084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FB464-B3DE-4679-B75A-985ABB733C02}" type="slidenum">
              <a:rPr lang="fr-CH" smtClean="0"/>
              <a:t>19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580965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FB464-B3DE-4679-B75A-985ABB733C02}" type="slidenum">
              <a:rPr lang="fr-CH" smtClean="0"/>
              <a:t>20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004046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FB464-B3DE-4679-B75A-985ABB733C02}" type="slidenum">
              <a:rPr lang="fr-CH" smtClean="0"/>
              <a:t>21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32335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FB464-B3DE-4679-B75A-985ABB733C02}" type="slidenum">
              <a:rPr lang="fr-CH" smtClean="0"/>
              <a:t>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22084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FB464-B3DE-4679-B75A-985ABB733C02}" type="slidenum">
              <a:rPr lang="fr-CH" smtClean="0"/>
              <a:t>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22084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FB464-B3DE-4679-B75A-985ABB733C02}" type="slidenum">
              <a:rPr lang="fr-CH" smtClean="0"/>
              <a:t>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2037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FB464-B3DE-4679-B75A-985ABB733C02}" type="slidenum">
              <a:rPr lang="fr-CH" smtClean="0"/>
              <a:t>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22084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FB464-B3DE-4679-B75A-985ABB733C02}" type="slidenum">
              <a:rPr lang="fr-CH" smtClean="0"/>
              <a:t>10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36191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FB464-B3DE-4679-B75A-985ABB733C02}" type="slidenum">
              <a:rPr lang="fr-CH" smtClean="0"/>
              <a:t>11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29051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FB464-B3DE-4679-B75A-985ABB733C02}" type="slidenum">
              <a:rPr lang="fr-CH" smtClean="0"/>
              <a:t>12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73781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FB464-B3DE-4679-B75A-985ABB733C02}" type="slidenum">
              <a:rPr lang="fr-CH" smtClean="0"/>
              <a:t>13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38717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8" name="Rectangle 7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62843" y="457200"/>
              <a:ext cx="7982712" cy="25786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3950"/>
            <a:ext cx="7342188" cy="1924050"/>
          </a:xfrm>
        </p:spPr>
        <p:txBody>
          <a:bodyPr anchor="b" anchorCtr="0">
            <a:noAutofit/>
          </a:bodyPr>
          <a:lstStyle>
            <a:lvl1pPr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/>
              <a:t>Cliquez et modifiez le titre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342188" cy="1752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741" y="6122894"/>
            <a:ext cx="2133600" cy="259317"/>
          </a:xfrm>
        </p:spPr>
        <p:txBody>
          <a:bodyPr/>
          <a:lstStyle/>
          <a:p>
            <a:fld id="{2069C06D-4ED8-42C6-905D-CA84CA1B6CBF}" type="datetime2">
              <a:rPr lang="en-US" smtClean="0"/>
              <a:t>Tuesday, November 30,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2894"/>
            <a:ext cx="2895600" cy="25781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122894"/>
            <a:ext cx="762000" cy="271463"/>
          </a:xfrm>
        </p:spPr>
        <p:txBody>
          <a:bodyPr/>
          <a:lstStyle/>
          <a:p>
            <a:fld id="{1789C0F2-17E0-497A-9BBE-0C73201AAFE3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, imag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82880" y="173699"/>
                <a:ext cx="8778240" cy="6510602"/>
                <a:chOff x="182880" y="173699"/>
                <a:chExt cx="8778240" cy="6510602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182880" y="173699"/>
                  <a:ext cx="8778240" cy="651060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2700">
                  <a:noFill/>
                </a:ln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perspectiveFront" fov="4800000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0" name="Group 10"/>
                <p:cNvGrpSpPr/>
                <p:nvPr/>
              </p:nvGrpSpPr>
              <p:grpSpPr>
                <a:xfrm>
                  <a:off x="256032" y="237744"/>
                  <a:ext cx="8622792" cy="6364224"/>
                  <a:chOff x="247157" y="247430"/>
                  <a:chExt cx="8622792" cy="6364224"/>
                </a:xfrm>
              </p:grpSpPr>
              <p:sp>
                <p:nvSpPr>
                  <p:cNvPr id="31" name="Rectangle 30"/>
                  <p:cNvSpPr>
                    <a:spLocks/>
                  </p:cNvSpPr>
                  <p:nvPr/>
                </p:nvSpPr>
                <p:spPr>
                  <a:xfrm>
                    <a:off x="247157" y="247430"/>
                    <a:ext cx="8622792" cy="6364224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/>
                  </a:p>
                </p:txBody>
              </p:sp>
              <p:cxnSp>
                <p:nvCxnSpPr>
                  <p:cNvPr id="32" name="Straight Connector 31"/>
                  <p:cNvCxnSpPr/>
                  <p:nvPr/>
                </p:nvCxnSpPr>
                <p:spPr>
                  <a:xfrm>
                    <a:off x="247157" y="6389024"/>
                    <a:ext cx="8622792" cy="15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  <p:sp>
            <p:nvSpPr>
              <p:cNvPr id="28" name="Rectangle 27"/>
              <p:cNvSpPr/>
              <p:nvPr/>
            </p:nvSpPr>
            <p:spPr>
              <a:xfrm rot="5400000">
                <a:off x="801086" y="3274090"/>
                <a:ext cx="6135624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  <p:sp>
          <p:nvSpPr>
            <p:cNvPr id="25" name="Rectangle 24"/>
            <p:cNvSpPr/>
            <p:nvPr/>
          </p:nvSpPr>
          <p:spPr>
            <a:xfrm rot="10800000">
              <a:off x="258763" y="1594462"/>
              <a:ext cx="357530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694329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CH"/>
              <a:t>Cliquez et modifiez le titre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72323"/>
            <a:ext cx="3008313" cy="340304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85921-A91A-409C-921C-0E0EC1E750EC}" type="datetime2">
              <a:rPr lang="en-US" smtClean="0"/>
              <a:t>Tuesday, November 30,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52892" y="310123"/>
            <a:ext cx="3398837" cy="1204912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fr-CH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0" name="Rectangle 19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7" name="Rectangle 16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691640"/>
            <a:ext cx="3008376" cy="914400"/>
          </a:xfrm>
        </p:spPr>
        <p:txBody>
          <a:bodyPr anchor="b">
            <a:noAutofit/>
          </a:bodyPr>
          <a:lstStyle>
            <a:lvl1pPr algn="l">
              <a:defRPr sz="2800" b="0"/>
            </a:lvl1pPr>
          </a:lstStyle>
          <a:p>
            <a:r>
              <a:rPr lang="fr-CH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38559" y="612775"/>
            <a:ext cx="4114800" cy="54681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H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670048"/>
            <a:ext cx="3008376" cy="340156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fr-CH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B412-E790-42EA-81FE-2925D3A43D91}" type="datetime2">
              <a:rPr lang="en-US" smtClean="0"/>
              <a:t>Tuesday, November 30,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u-dessus 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7" name="Group 1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2" name="Rectangle 21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20" name="Rectangle 19"/>
            <p:cNvSpPr/>
            <p:nvPr/>
          </p:nvSpPr>
          <p:spPr>
            <a:xfrm>
              <a:off x="256032" y="4203192"/>
              <a:ext cx="8622792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1" y="4287819"/>
            <a:ext cx="8021977" cy="916193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fr-CH"/>
              <a:t>Cliquez et modifiez le titre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6347" y="331694"/>
            <a:ext cx="8421624" cy="378310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H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1" y="5271247"/>
            <a:ext cx="8021977" cy="101301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fr-CH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85921-A91A-409C-921C-0E0EC1E750EC}" type="datetime2">
              <a:rPr lang="en-US" smtClean="0"/>
              <a:t>Tuesday, November 30,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4" name="Rectangle 13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6" name="Rectangle 15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EE0E-EDB0-4D84-86B0-50833DF22902}" type="datetime2">
              <a:rPr lang="en-US" smtClean="0"/>
              <a:t>Tuesday, November 30,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4" name="Group 13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7" name="Rectangle 16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8" name="Rectangle 17"/>
            <p:cNvSpPr/>
            <p:nvPr/>
          </p:nvSpPr>
          <p:spPr>
            <a:xfrm rot="5400000">
              <a:off x="4242277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399" y="609600"/>
            <a:ext cx="1416423" cy="5516563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fr-CH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2" y="609600"/>
            <a:ext cx="6279777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372C-B5AB-4C39-B273-B99224EB4DD5}" type="datetime2">
              <a:rPr lang="en-US" smtClean="0"/>
              <a:t>Tuesday, November 30,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9" name="Rectangle 18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1CAA-32CD-4B55-B92A-B8F0843CACF4}" type="datetime2">
              <a:rPr lang="en-US" smtClean="0"/>
              <a:t>Tuesday, November 30,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12" name="Rectangle 11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11"/>
            <p:cNvGrpSpPr/>
            <p:nvPr/>
          </p:nvGrpSpPr>
          <p:grpSpPr>
            <a:xfrm>
              <a:off x="562842" y="475488"/>
              <a:ext cx="7982713" cy="5888736"/>
              <a:chOff x="562842" y="475488"/>
              <a:chExt cx="7982713" cy="5888736"/>
            </a:xfrm>
          </p:grpSpPr>
          <p:sp>
            <p:nvSpPr>
              <p:cNvPr id="8" name="Rectangle 7"/>
              <p:cNvSpPr>
                <a:spLocks/>
              </p:cNvSpPr>
              <p:nvPr/>
            </p:nvSpPr>
            <p:spPr>
              <a:xfrm>
                <a:off x="562843" y="475488"/>
                <a:ext cx="7982712" cy="5888736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562842" y="6133646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62842" y="3427528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7"/>
            <a:ext cx="7345362" cy="1532965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fr-CH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9259" y="6122894"/>
            <a:ext cx="2133600" cy="259317"/>
          </a:xfrm>
        </p:spPr>
        <p:txBody>
          <a:bodyPr/>
          <a:lstStyle/>
          <a:p>
            <a:fld id="{0B385921-A91A-409C-921C-0E0EC1E750EC}" type="datetime2">
              <a:rPr lang="en-US" smtClean="0"/>
              <a:t>Tuesday, November 30,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4401"/>
            <a:ext cx="2895600" cy="25781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0"/>
            <a:ext cx="7836408" cy="2828925"/>
          </a:xfr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fr-CH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2" name="Rectangle 11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7" name="Rectangle 2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371600"/>
            <a:ext cx="7345362" cy="1676400"/>
          </a:xfrm>
        </p:spPr>
        <p:txBody>
          <a:bodyPr anchor="b" anchorCtr="0">
            <a:noAutofit/>
          </a:bodyPr>
          <a:lstStyle>
            <a:lvl1pPr algn="ctr">
              <a:defRPr sz="5400" b="0" i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CH"/>
              <a:t>Cliquez et modifiez le titre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3134566"/>
            <a:ext cx="7345362" cy="1500187"/>
          </a:xfrm>
        </p:spPr>
        <p:txBody>
          <a:bodyPr anchor="t" anchorCtr="0"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CDC4-3D19-4983-B478-82F6B8E5AB66}" type="datetime2">
              <a:rPr lang="en-US" smtClean="0"/>
              <a:t>Tuesday, November 30,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21" name="Rectangle 2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1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2477-D5D3-4181-8C11-75D0F2433A87}" type="datetime2">
              <a:rPr lang="en-US" smtClean="0"/>
              <a:t>Tuesday, November 30,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9" name="Rectangle 2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247157" y="1612392"/>
                  <a:ext cx="8622792" cy="64008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</p:grpSp>
        </p:grpSp>
        <p:cxnSp>
          <p:nvCxnSpPr>
            <p:cNvPr id="23" name="Straight Connector 22"/>
            <p:cNvCxnSpPr/>
            <p:nvPr/>
          </p:nvCxnSpPr>
          <p:spPr>
            <a:xfrm rot="16200000" flipH="1">
              <a:off x="2217480" y="4026438"/>
              <a:ext cx="4711326" cy="2286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01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5539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5539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253B-1893-4367-8BAE-DF4BC10DC578}" type="datetime2">
              <a:rPr lang="en-US" smtClean="0"/>
              <a:t>Tuesday, November 30, 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5" name="Rectangle 14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300D-25B3-4603-86C9-4CB776489F00}" type="datetime2">
              <a:rPr lang="en-US" smtClean="0"/>
              <a:t>Tuesday, November 30, 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1" name="Rectangle 1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3" name="Rectangle 1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AD9-FCC8-48B7-B85B-012A91320DFF}" type="datetime2">
              <a:rPr lang="en-US" smtClean="0"/>
              <a:t>Tuesday, November 30,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9" name="Rectangle 1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3" name="Rectangle 32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169892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CH"/>
              <a:t>Cliquez et modifiez le titre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147888"/>
            <a:ext cx="3008313" cy="326231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fr-CH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2DC50-D5DB-4F94-B367-9876CD2C4012}" type="datetime2">
              <a:rPr lang="en-US" smtClean="0"/>
              <a:t>Tuesday, November 30,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133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/>
              <a:t>Cliquez et modifiez le titre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2" y="2133601"/>
            <a:ext cx="7345363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3840" y="6371591"/>
            <a:ext cx="2133600" cy="259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</a:defRPr>
            </a:lvl1pPr>
          </a:lstStyle>
          <a:p>
            <a:fld id="{0B385921-A91A-409C-921C-0E0EC1E750EC}" type="datetime2">
              <a:rPr lang="en-US" smtClean="0"/>
              <a:t>Tuesday, November 30,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8840" y="6371591"/>
            <a:ext cx="2895600" cy="2578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1789C0F2-17E0-497A-9BBE-0C73201AAFE3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  <p:sldLayoutId id="2147483985" r:id="rId13"/>
    <p:sldLayoutId id="2147483986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94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80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366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652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85900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712913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947863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174875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 dirty="0"/>
              <a:t>Les crèmes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14400" y="5599591"/>
            <a:ext cx="7342188" cy="508783"/>
          </a:xfrm>
        </p:spPr>
        <p:txBody>
          <a:bodyPr>
            <a:normAutofit/>
          </a:bodyPr>
          <a:lstStyle/>
          <a:p>
            <a:r>
              <a:rPr lang="fr-FR" sz="1600" dirty="0"/>
              <a:t>Cardinaux Yan</a:t>
            </a:r>
          </a:p>
        </p:txBody>
      </p:sp>
      <p:pic>
        <p:nvPicPr>
          <p:cNvPr id="6" name="Image 5" descr="IMG_346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31" y="537700"/>
            <a:ext cx="2281066" cy="1489741"/>
          </a:xfrm>
          <a:prstGeom prst="rect">
            <a:avLst/>
          </a:prstGeom>
        </p:spPr>
      </p:pic>
      <p:pic>
        <p:nvPicPr>
          <p:cNvPr id="7" name="Image 6" descr="IMG_346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341" y="537700"/>
            <a:ext cx="1593651" cy="1879635"/>
          </a:xfrm>
          <a:prstGeom prst="rect">
            <a:avLst/>
          </a:prstGeom>
        </p:spPr>
      </p:pic>
      <p:pic>
        <p:nvPicPr>
          <p:cNvPr id="8" name="Image 7" descr="Pannacotta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090" y="3146116"/>
            <a:ext cx="3494906" cy="232993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91" y="5510147"/>
            <a:ext cx="21177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5470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/>
              <a:t>Crème pâtissière</a:t>
            </a:r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3356254"/>
              </p:ext>
            </p:extLst>
          </p:nvPr>
        </p:nvGraphicFramePr>
        <p:xfrm>
          <a:off x="511678" y="1884440"/>
          <a:ext cx="8135172" cy="405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76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58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6981"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Noms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Descriptions</a:t>
                      </a:r>
                      <a:r>
                        <a:rPr lang="fr-FR" b="1" baseline="0" dirty="0"/>
                        <a:t> et remarques</a:t>
                      </a:r>
                      <a:endParaRPr lang="fr-FR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i="1" dirty="0">
                          <a:solidFill>
                            <a:srgbClr val="0000FF"/>
                          </a:solidFill>
                        </a:rPr>
                        <a:t>Crème</a:t>
                      </a:r>
                      <a:r>
                        <a:rPr lang="fr-FR" sz="1600" b="1" i="1" baseline="0" dirty="0">
                          <a:solidFill>
                            <a:srgbClr val="0000FF"/>
                          </a:solidFill>
                        </a:rPr>
                        <a:t> pâtissière</a:t>
                      </a:r>
                      <a:endParaRPr lang="fr-FR" sz="1600" b="1" i="1" dirty="0">
                        <a:solidFill>
                          <a:srgbClr val="0000FF"/>
                        </a:solidFill>
                      </a:endParaRPr>
                    </a:p>
                    <a:p>
                      <a:endParaRPr lang="fr-FR" sz="1600" b="0" i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1" dirty="0"/>
                        <a:t>Utilisées en général pour fourrer des pâtisseries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1" dirty="0"/>
                        <a:t>Mélangées à de la crème fouettée ou des crèmes au beurre, on les utilise aussi pour des tourtes ou des cakes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1" dirty="0"/>
                        <a:t>La combinaison avec du blanc d’œuf en neige est utilisée partout où l’on souhaite des crèmes plus légères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255">
                <a:tc>
                  <a:txBody>
                    <a:bodyPr/>
                    <a:lstStyle/>
                    <a:p>
                      <a:r>
                        <a:rPr lang="fr-FR" sz="1600" b="1" i="0" dirty="0"/>
                        <a:t>Préparation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Porter à ébullition ¾ du lait et le sucre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Mélanger la poudre à crème avec ¼ du lait et le jaune d’œuf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Ajouter la poudre délayée dans le lait chaud en mélangeant constamment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Faire bouillir en remuant sans cesse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Passer la crème et refroidir dans de l’eau glacée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892285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sz="1600" b="1" i="0" dirty="0"/>
                        <a:t>Conseils pratiques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Si on cuit une gousse de vanille avec le lait, cela renforce l’arôme de vanille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Se conserve un jour (produit fini)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6947390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45DB0535-AC4B-4F49-B73A-0C608704C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76" y="2572719"/>
            <a:ext cx="1383225" cy="92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6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/>
              <a:t>Crème diplomate</a:t>
            </a:r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0078808"/>
              </p:ext>
            </p:extLst>
          </p:nvPr>
        </p:nvGraphicFramePr>
        <p:xfrm>
          <a:off x="511678" y="1884440"/>
          <a:ext cx="8135172" cy="2255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76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58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6981"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Noms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Descriptions</a:t>
                      </a:r>
                      <a:r>
                        <a:rPr lang="fr-FR" b="1" baseline="0" dirty="0"/>
                        <a:t> et remarques</a:t>
                      </a:r>
                      <a:endParaRPr lang="fr-FR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i="1" dirty="0">
                          <a:solidFill>
                            <a:srgbClr val="0000FF"/>
                          </a:solidFill>
                        </a:rPr>
                        <a:t>Crème</a:t>
                      </a:r>
                      <a:r>
                        <a:rPr lang="fr-FR" sz="1600" b="1" i="1" baseline="0" dirty="0">
                          <a:solidFill>
                            <a:srgbClr val="0000FF"/>
                          </a:solidFill>
                        </a:rPr>
                        <a:t> au diplomate</a:t>
                      </a:r>
                      <a:endParaRPr lang="fr-FR" sz="1600" b="1" i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1" dirty="0"/>
                        <a:t>Un mélange de crème à la vanille et de crème fouettée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255">
                <a:tc>
                  <a:txBody>
                    <a:bodyPr/>
                    <a:lstStyle/>
                    <a:p>
                      <a:r>
                        <a:rPr lang="fr-FR" sz="1600" b="1" i="0" dirty="0"/>
                        <a:t>Préparation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dirty="0"/>
                        <a:t>Pour une consistance ferme à couper, on peut ajouter 10-12 g de gélatine par litre de crème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dirty="0"/>
                        <a:t>Peut être aromatisée avec du café instantané, de la couverture liquide, du caramel, une masse à pralinés, de la pulpe de fruits ou un spiritueux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endParaRPr lang="fr-FR" sz="1600" b="0" i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8922853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B2F76705-4036-734D-8762-3DFB508CCB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86" r="21115"/>
          <a:stretch/>
        </p:blipFill>
        <p:spPr>
          <a:xfrm>
            <a:off x="726750" y="2911365"/>
            <a:ext cx="1466020" cy="112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7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/>
              <a:t>Crème mousseline</a:t>
            </a:r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4608684"/>
              </p:ext>
            </p:extLst>
          </p:nvPr>
        </p:nvGraphicFramePr>
        <p:xfrm>
          <a:off x="511678" y="1884440"/>
          <a:ext cx="8135172" cy="3566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76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58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6981"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Noms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Descriptions</a:t>
                      </a:r>
                      <a:r>
                        <a:rPr lang="fr-FR" b="1" baseline="0" dirty="0"/>
                        <a:t> et remarques</a:t>
                      </a:r>
                      <a:endParaRPr lang="fr-FR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i="1" dirty="0">
                          <a:solidFill>
                            <a:srgbClr val="0000FF"/>
                          </a:solidFill>
                        </a:rPr>
                        <a:t>Crème</a:t>
                      </a:r>
                      <a:r>
                        <a:rPr lang="fr-FR" sz="1600" b="1" i="1" baseline="0" dirty="0">
                          <a:solidFill>
                            <a:srgbClr val="0000FF"/>
                          </a:solidFill>
                        </a:rPr>
                        <a:t> mousseline</a:t>
                      </a:r>
                      <a:endParaRPr lang="fr-FR" sz="1600" b="1" i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fr-FR" sz="1600" b="0" i="1" dirty="0"/>
                        <a:t>Un mélange de crème à la vanille et de beurre en pommade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255">
                <a:tc>
                  <a:txBody>
                    <a:bodyPr/>
                    <a:lstStyle/>
                    <a:p>
                      <a:r>
                        <a:rPr lang="fr-FR" sz="1600" b="1" i="0" dirty="0"/>
                        <a:t>Préparation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Faire ramollir la gélatine dans l’eau froide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Porter à ébullition ¾ du lait et le sucre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Mélanger la poudre à crème avec ¼ du lait et le jaune d’œuf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Ajouter le lait chaud en mélangeant sans cesse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Porter à ébullition en remuant constamment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Egoutter la gélatine et la mélanger à la crème encore chaude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Passer la crème et refroidir dans de l’eau glacée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Incorporer le beurre en pommade à la préparation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892285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sz="1600" b="1" i="0" dirty="0"/>
                        <a:t>Conseils pratiques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Peut être aromatisée avec du café instantané, de la couverture liquide, du caramel, une masse à pralinés, de la pulpe de fruits ou un spiritueux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6947390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05444681-088C-E24D-9B22-D0EED1117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10" y="3097922"/>
            <a:ext cx="1671145" cy="125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7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/>
              <a:t>Crème au caramel</a:t>
            </a:r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2190282"/>
              </p:ext>
            </p:extLst>
          </p:nvPr>
        </p:nvGraphicFramePr>
        <p:xfrm>
          <a:off x="511678" y="1884440"/>
          <a:ext cx="8135172" cy="2255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76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58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6981"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Noms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Descriptions</a:t>
                      </a:r>
                      <a:r>
                        <a:rPr lang="fr-FR" b="1" baseline="0" dirty="0"/>
                        <a:t> et remarques</a:t>
                      </a:r>
                      <a:endParaRPr lang="fr-FR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i="1" dirty="0">
                          <a:solidFill>
                            <a:srgbClr val="0000FF"/>
                          </a:solidFill>
                        </a:rPr>
                        <a:t>Crème</a:t>
                      </a:r>
                      <a:r>
                        <a:rPr lang="fr-FR" sz="1600" b="1" i="1" baseline="0" dirty="0">
                          <a:solidFill>
                            <a:srgbClr val="0000FF"/>
                          </a:solidFill>
                        </a:rPr>
                        <a:t> au caramel</a:t>
                      </a:r>
                      <a:endParaRPr lang="fr-FR" sz="1600" b="1" i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1" dirty="0"/>
                        <a:t>Préparation similaire à celle de la crème à la vanille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255">
                <a:tc>
                  <a:txBody>
                    <a:bodyPr/>
                    <a:lstStyle/>
                    <a:p>
                      <a:r>
                        <a:rPr lang="fr-FR" sz="1600" b="1" i="0" dirty="0"/>
                        <a:t>Préparation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Caraméliser d’abord le sucre et stopper la cuisson avec de l’eau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Ajouter ½ du lait au caramel et porter à ébullition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Ajouter le sucre, la poudre pour crème et le jaune d’œuf avec le reste du lait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Ajouter le lait chaud en mélangeant, porter à ébullition et refroidir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Incorporer la crème fouettée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8922853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0AF8CF41-6792-664B-A282-E05692ADAC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90" r="12439"/>
          <a:stretch/>
        </p:blipFill>
        <p:spPr>
          <a:xfrm>
            <a:off x="816479" y="2944936"/>
            <a:ext cx="1236204" cy="108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0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/>
              <a:t>Crème au citron</a:t>
            </a:r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3126275"/>
              </p:ext>
            </p:extLst>
          </p:nvPr>
        </p:nvGraphicFramePr>
        <p:xfrm>
          <a:off x="511678" y="1884440"/>
          <a:ext cx="8135172" cy="4297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76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58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6981"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Noms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Descriptions</a:t>
                      </a:r>
                      <a:r>
                        <a:rPr lang="fr-FR" b="1" baseline="0" dirty="0"/>
                        <a:t> et remarques</a:t>
                      </a:r>
                      <a:endParaRPr lang="fr-FR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i="1" dirty="0">
                          <a:solidFill>
                            <a:srgbClr val="0000FF"/>
                          </a:solidFill>
                        </a:rPr>
                        <a:t>Crème</a:t>
                      </a:r>
                      <a:r>
                        <a:rPr lang="fr-FR" sz="1600" b="1" i="1" baseline="0" dirty="0">
                          <a:solidFill>
                            <a:srgbClr val="0000FF"/>
                          </a:solidFill>
                        </a:rPr>
                        <a:t> au citron</a:t>
                      </a:r>
                      <a:endParaRPr lang="fr-FR" sz="1600" b="1" i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endParaRPr lang="fr-FR" sz="1600" b="0" i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255">
                <a:tc>
                  <a:txBody>
                    <a:bodyPr/>
                    <a:lstStyle/>
                    <a:p>
                      <a:r>
                        <a:rPr lang="fr-FR" sz="1600" b="1" i="0" dirty="0"/>
                        <a:t>Préparation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Porter à ébullition ¾ du lait et le sucre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Battre ensemble le jaune d’œuf, le jus et le zeste de citron râpé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Ajouter la crème à la vanille à l’appareil au jaune d’œuf en mélangeant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Porter à ébullition en remuant constamment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Egoutter la gélatine et la mélanger à la crème encore chaude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Passer la crème et refroidir dans de l’eau glacée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Incorporer le blanc d’œuf en neige à la crème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endParaRPr lang="fr-FR" sz="1600" b="0" i="0" baseline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892285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sz="1600" b="1" i="0" dirty="0"/>
                        <a:t>Conseils pratiques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Monter du blanc d’œuf en neige avec du sucre et une prise de sel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Il faut tout de suite continuer à travailler la crème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Peut aussi être préparée avec de l’orange au lieu du citron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Si la crème est versée dans des verres, on peut diminuer la gélatine de 1/3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6947390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1122C16D-8410-4044-8EDE-2F30107FB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22" y="3058509"/>
            <a:ext cx="1608083" cy="160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2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/>
              <a:t>Crème anglaise</a:t>
            </a:r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5394117"/>
              </p:ext>
            </p:extLst>
          </p:nvPr>
        </p:nvGraphicFramePr>
        <p:xfrm>
          <a:off x="511678" y="1884440"/>
          <a:ext cx="8135172" cy="454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76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58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6981"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Noms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Descriptions</a:t>
                      </a:r>
                      <a:r>
                        <a:rPr lang="fr-FR" b="1" baseline="0" dirty="0"/>
                        <a:t> et remarques</a:t>
                      </a:r>
                      <a:endParaRPr lang="fr-FR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i="1" dirty="0">
                          <a:solidFill>
                            <a:srgbClr val="0000FF"/>
                          </a:solidFill>
                        </a:rPr>
                        <a:t>Crème</a:t>
                      </a:r>
                      <a:r>
                        <a:rPr lang="fr-FR" sz="1600" b="1" i="1" baseline="0" dirty="0">
                          <a:solidFill>
                            <a:srgbClr val="0000FF"/>
                          </a:solidFill>
                        </a:rPr>
                        <a:t> anglaise</a:t>
                      </a:r>
                      <a:endParaRPr lang="fr-FR" sz="1600" b="1" i="1" dirty="0">
                        <a:solidFill>
                          <a:srgbClr val="0000FF"/>
                        </a:solidFill>
                      </a:endParaRPr>
                    </a:p>
                    <a:p>
                      <a:endParaRPr lang="fr-FR" sz="1600" b="0" i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1" dirty="0"/>
                        <a:t>Base pour toute une série d’entremets (sauce à la vanille traditionnelle, crème bavaroise et la glace à la vanille)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1" dirty="0"/>
                        <a:t>Quelle que soit l’utilisation, sa composition varie peu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1" dirty="0"/>
                        <a:t>L’ingrédient principal est le lait, parfois aussi de la crème, du jaune d’œuf, du sucre et des arômes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255">
                <a:tc>
                  <a:txBody>
                    <a:bodyPr/>
                    <a:lstStyle/>
                    <a:p>
                      <a:r>
                        <a:rPr lang="fr-FR" sz="1600" b="1" i="0" dirty="0"/>
                        <a:t>Préparation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Porter à ébullition le lait et une gousse de vanille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Faire mousser le jaune d’œuf et le sucre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Sortir la gousse de vanille du lait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Ajouter le lait vanillé chaud ou jaune d’œuf en remuant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Reverser l’appareil dans la casserole et pocher à la nappe (83-85°C)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Passer la crème au chinois étamine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892285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sz="1600" b="1" i="0" dirty="0"/>
                        <a:t>Conseils pratiques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Grâce au jaune d’œuf, on obtient une liaison fine qui épaissit le liquide par coagulation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Lorsqu’on mélange le jaune d’œuf avec le sucre, il faut qu’il n’y ait aucun reste de blanc d’œuf (petits grumeaux qui se forment lorsqu’on chauffe la crème)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6947390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23797E22-CB0E-9043-8E6B-4C09C8B80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13" y="2554014"/>
            <a:ext cx="1170654" cy="98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5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/>
              <a:t>Crème catalane</a:t>
            </a:r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9090637"/>
              </p:ext>
            </p:extLst>
          </p:nvPr>
        </p:nvGraphicFramePr>
        <p:xfrm>
          <a:off x="511678" y="1884440"/>
          <a:ext cx="8135172" cy="2499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76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58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6981"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Noms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Descriptions</a:t>
                      </a:r>
                      <a:r>
                        <a:rPr lang="fr-FR" b="1" baseline="0" dirty="0"/>
                        <a:t> et remarques</a:t>
                      </a:r>
                      <a:endParaRPr lang="fr-FR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i="1" dirty="0">
                          <a:solidFill>
                            <a:srgbClr val="0000FF"/>
                          </a:solidFill>
                        </a:rPr>
                        <a:t>Crème</a:t>
                      </a:r>
                      <a:r>
                        <a:rPr lang="fr-FR" sz="1600" b="1" i="1" baseline="0" dirty="0">
                          <a:solidFill>
                            <a:srgbClr val="0000FF"/>
                          </a:solidFill>
                        </a:rPr>
                        <a:t> catalane</a:t>
                      </a:r>
                      <a:endParaRPr lang="fr-FR" sz="1600" b="1" i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endParaRPr lang="fr-FR" sz="1600" b="0" i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255">
                <a:tc>
                  <a:txBody>
                    <a:bodyPr/>
                    <a:lstStyle/>
                    <a:p>
                      <a:r>
                        <a:rPr lang="fr-FR" sz="1600" b="1" i="0" dirty="0"/>
                        <a:t>Préparation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Porter à ébullition la crème entière, le lait, un bâton de cannelle et l’écorce de citron, passer le liquide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Faire mousser le jaune d’œuf, le sucre et l’amidon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Incorporer le lait dans le mélange d’œuf en remuant, chauffer le tout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Passer la crème et verser dans des coupes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Laisser refroidir et saupoudrer de sucre brut, caraméliser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8922853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9B3694AA-B1DD-864D-9A33-9B8425EE1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80" y="3058509"/>
            <a:ext cx="1744370" cy="115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10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/>
              <a:t>Crème bavaroise</a:t>
            </a:r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9550099"/>
              </p:ext>
            </p:extLst>
          </p:nvPr>
        </p:nvGraphicFramePr>
        <p:xfrm>
          <a:off x="511678" y="1737300"/>
          <a:ext cx="8135172" cy="4663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76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58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6981"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Noms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Descriptions</a:t>
                      </a:r>
                      <a:r>
                        <a:rPr lang="fr-FR" b="1" baseline="0" dirty="0"/>
                        <a:t> et remarques</a:t>
                      </a:r>
                      <a:endParaRPr lang="fr-FR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i="1" dirty="0">
                          <a:solidFill>
                            <a:srgbClr val="0000FF"/>
                          </a:solidFill>
                        </a:rPr>
                        <a:t>Crème</a:t>
                      </a:r>
                      <a:r>
                        <a:rPr lang="fr-FR" sz="1200" b="1" i="1" baseline="0" dirty="0">
                          <a:solidFill>
                            <a:srgbClr val="0000FF"/>
                          </a:solidFill>
                        </a:rPr>
                        <a:t> bavaroise</a:t>
                      </a:r>
                      <a:endParaRPr lang="fr-FR" sz="1200" b="1" i="1" dirty="0">
                        <a:solidFill>
                          <a:srgbClr val="0000FF"/>
                        </a:solidFill>
                      </a:endParaRPr>
                    </a:p>
                    <a:p>
                      <a:endParaRPr lang="fr-FR" sz="1200" b="0" i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200" b="0" i="1" dirty="0"/>
                        <a:t>Combinaison de crème anglaise, solidifiée avec de la gélatine et allégée avec de la crème fouettée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200" b="0" i="1" dirty="0"/>
                        <a:t>Entremets connus internationalement et, dans sa composition la plus neutre, elle a la saveur des ingrédients frais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200" b="0" i="1" dirty="0"/>
                        <a:t>Peut être aromatisée de différentes manières : café instantané, couverture, masse à pralinés, noix, pulpe de fruits, etc.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200" b="0" i="1" dirty="0"/>
                        <a:t>Intéressante en saveur et présentation lorsqu’on dresse différentes préparations en couches superposées dans un verre ou un moule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255">
                <a:tc>
                  <a:txBody>
                    <a:bodyPr/>
                    <a:lstStyle/>
                    <a:p>
                      <a:r>
                        <a:rPr lang="fr-FR" sz="1200" b="1" i="0" dirty="0"/>
                        <a:t>Préparation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200" b="0" i="0" dirty="0"/>
                        <a:t>Faire</a:t>
                      </a:r>
                      <a:r>
                        <a:rPr lang="fr-FR" sz="1200" b="0" i="0" baseline="0" dirty="0"/>
                        <a:t> ramollir la gélatine dans l’eau froide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200" b="0" i="0" baseline="0" dirty="0"/>
                        <a:t>Porter à ébullition le lait, une gousse de vanille et une pincée de sel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200" b="0" i="0" baseline="0" dirty="0"/>
                        <a:t>Sortir la gousse de vanille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200" b="0" i="0" baseline="0" dirty="0"/>
                        <a:t>Faire mousser le jaune d’œuf et le sucre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200" b="0" i="0" baseline="0" dirty="0"/>
                        <a:t>Ajouter le lait cuit au mélange de jaune d’œuf en remuant constamment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200" b="0" i="0" baseline="0" dirty="0"/>
                        <a:t>Cuire à la nappe à feu doux en remuant constamment (83 à 85°C)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200" b="0" i="0" baseline="0" dirty="0"/>
                        <a:t>Retirer la crème du feu, verser dans un récipient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200" b="0" i="0" baseline="0" dirty="0"/>
                        <a:t>Egoutter la gélatine, et la mélanger à la crème encore chaude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200" b="0" i="0" baseline="0" dirty="0"/>
                        <a:t>Passer la crème et refroidir dans l’eau glacée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200" b="0" i="0" baseline="0" dirty="0"/>
                        <a:t>Incorporer la crème fouettée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892285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sz="1200" b="1" i="0" dirty="0"/>
                        <a:t>Conseils pratiques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200" b="0" i="0" baseline="0" dirty="0"/>
                        <a:t>Ne pas fouetter la crème trop ferme (90 %), la crème sera plus aérée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200" b="0" i="0" baseline="0" dirty="0"/>
                        <a:t>Lorsqu’on a ajouté la crème fouettée, il faut tout de suite dresser la crème ou la travailler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200" b="0" i="0" baseline="0" dirty="0"/>
                        <a:t>Laisser la crème devenir ferme au réfrigérateur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200" b="0" i="0" baseline="0" dirty="0"/>
                        <a:t>Une crème bavaroise qui prend trop tôt et ne contient pas encore de crème fouettée peut toujours être liquéfiée au bain-marie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6947390"/>
                  </a:ext>
                </a:extLst>
              </a:tr>
            </a:tbl>
          </a:graphicData>
        </a:graphic>
      </p:graphicFrame>
      <p:pic>
        <p:nvPicPr>
          <p:cNvPr id="5" name="Espace réservé du contenu 2" descr="IMG_3463.jpg">
            <a:extLst>
              <a:ext uri="{FF2B5EF4-FFF2-40B4-BE49-F238E27FC236}">
                <a16:creationId xmlns:a16="http://schemas.microsoft.com/office/drawing/2014/main" id="{3A1ABD42-E1B6-634E-91BC-FF40CBCE9E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" b="1803"/>
          <a:stretch/>
        </p:blipFill>
        <p:spPr>
          <a:xfrm>
            <a:off x="643758" y="2354318"/>
            <a:ext cx="1700530" cy="108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5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/>
              <a:t>Dérivés de la crème </a:t>
            </a:r>
            <a:br>
              <a:rPr lang="fr-FR" b="1" dirty="0"/>
            </a:br>
            <a:r>
              <a:rPr lang="fr-FR" b="1" dirty="0"/>
              <a:t>bavaroise</a:t>
            </a:r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256725"/>
              </p:ext>
            </p:extLst>
          </p:nvPr>
        </p:nvGraphicFramePr>
        <p:xfrm>
          <a:off x="511678" y="2043080"/>
          <a:ext cx="8135172" cy="2103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76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58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6981"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Noms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Descriptions</a:t>
                      </a:r>
                      <a:r>
                        <a:rPr lang="fr-FR" b="1" baseline="0" dirty="0"/>
                        <a:t> et remarques</a:t>
                      </a:r>
                      <a:endParaRPr lang="fr-FR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23">
                <a:tc>
                  <a:txBody>
                    <a:bodyPr/>
                    <a:lstStyle/>
                    <a:p>
                      <a:r>
                        <a:rPr lang="fr-FR" sz="1600" b="1" i="1" dirty="0">
                          <a:solidFill>
                            <a:srgbClr val="0000FF"/>
                          </a:solidFill>
                        </a:rPr>
                        <a:t>Crème bavaroise au chocolat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dirty="0"/>
                        <a:t>Dissoudre 200 gr de couverture</a:t>
                      </a:r>
                      <a:r>
                        <a:rPr lang="fr-FR" sz="1600" b="0" i="0" baseline="0" dirty="0"/>
                        <a:t> foncée hachée ou liquide dans la crème encore chaude</a:t>
                      </a:r>
                      <a:endParaRPr lang="fr-FR" sz="1600" b="0" i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255">
                <a:tc>
                  <a:txBody>
                    <a:bodyPr/>
                    <a:lstStyle/>
                    <a:p>
                      <a:r>
                        <a:rPr lang="fr-FR" sz="1600" b="1" i="1" dirty="0">
                          <a:solidFill>
                            <a:srgbClr val="0000FF"/>
                          </a:solidFill>
                        </a:rPr>
                        <a:t>Crème bavaroise au café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dirty="0"/>
                        <a:t>Dissoudre 10 gr de café instantané dans le</a:t>
                      </a:r>
                      <a:r>
                        <a:rPr lang="fr-FR" sz="1600" b="0" i="0" baseline="0" dirty="0"/>
                        <a:t> lait cuit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endParaRPr lang="fr-FR" sz="1600" b="0" i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900">
                <a:tc>
                  <a:txBody>
                    <a:bodyPr/>
                    <a:lstStyle/>
                    <a:p>
                      <a:r>
                        <a:rPr lang="fr-FR" sz="1600" b="1" i="1" dirty="0">
                          <a:solidFill>
                            <a:srgbClr val="0000FF"/>
                          </a:solidFill>
                        </a:rPr>
                        <a:t>Crème</a:t>
                      </a:r>
                      <a:r>
                        <a:rPr lang="fr-FR" sz="1600" b="1" i="1" baseline="0" dirty="0">
                          <a:solidFill>
                            <a:srgbClr val="0000FF"/>
                          </a:solidFill>
                        </a:rPr>
                        <a:t> bavaroise aux framboises</a:t>
                      </a:r>
                      <a:endParaRPr lang="fr-FR" sz="1600" b="1" i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fr-FR" sz="1600" b="0" i="0" dirty="0"/>
                        <a:t>Passer 200 gr de framboises</a:t>
                      </a:r>
                      <a:r>
                        <a:rPr lang="fr-FR" sz="1600" b="0" i="0" baseline="0" dirty="0"/>
                        <a:t> au tamis et mélanger avec de la crème encore chaude</a:t>
                      </a:r>
                      <a:endParaRPr lang="fr-FR" sz="1600" b="0" i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Image 1" descr="936953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836" y="4338687"/>
            <a:ext cx="2577131" cy="1780764"/>
          </a:xfrm>
          <a:prstGeom prst="rect">
            <a:avLst/>
          </a:prstGeom>
        </p:spPr>
      </p:pic>
      <p:pic>
        <p:nvPicPr>
          <p:cNvPr id="3" name="Image 2" descr="bavarois-au-trois-chocolat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11" y="4336405"/>
            <a:ext cx="2099958" cy="1780764"/>
          </a:xfrm>
          <a:prstGeom prst="rect">
            <a:avLst/>
          </a:prstGeom>
        </p:spPr>
      </p:pic>
      <p:pic>
        <p:nvPicPr>
          <p:cNvPr id="5" name="Image 4" descr="bavarois-au-cafe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95" y="4338687"/>
            <a:ext cx="2107206" cy="177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83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/>
              <a:t>Blanc-manger </a:t>
            </a:r>
            <a:br>
              <a:rPr lang="fr-FR" b="1" dirty="0"/>
            </a:br>
            <a:r>
              <a:rPr lang="fr-FR" b="1" dirty="0"/>
              <a:t>(crème aux amandes)</a:t>
            </a:r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4269047"/>
              </p:ext>
            </p:extLst>
          </p:nvPr>
        </p:nvGraphicFramePr>
        <p:xfrm>
          <a:off x="511678" y="1884440"/>
          <a:ext cx="8135172" cy="2590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76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58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6981"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Noms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Descriptions</a:t>
                      </a:r>
                      <a:r>
                        <a:rPr lang="fr-FR" b="1" baseline="0" dirty="0"/>
                        <a:t> et remarques</a:t>
                      </a:r>
                      <a:endParaRPr lang="fr-FR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i="1" dirty="0">
                          <a:solidFill>
                            <a:srgbClr val="0000FF"/>
                          </a:solidFill>
                        </a:rPr>
                        <a:t>Blanc-manger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fr-FR" sz="1600" b="0" i="1" dirty="0"/>
                        <a:t>Préparation similaire à celle de la crème bavaroise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255">
                <a:tc>
                  <a:txBody>
                    <a:bodyPr/>
                    <a:lstStyle/>
                    <a:p>
                      <a:r>
                        <a:rPr lang="fr-FR" sz="1600" b="1" i="0" dirty="0"/>
                        <a:t>Préparation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fr-FR" sz="1600" b="0" i="0" dirty="0"/>
                        <a:t>Arôme de pâte d’amandes qui est juste chauffée dans le lait, puis mixée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fr-FR" sz="1600" b="0" i="0" dirty="0"/>
                        <a:t>On renonce à la crème de base et aux œufs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fr-FR" sz="1600" b="0" i="0" dirty="0"/>
                        <a:t>La solidité et l’allègement viennent de la gélatine et de la crème fouettée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lang="fr-FR" sz="1600" b="0" i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892285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sz="1600" b="1" i="0" dirty="0"/>
                        <a:t>Conseils pratiques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Se sert avec des baies fraîches ou des fruits et une sauce appropriée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6947390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C5A6B041-4AFE-2E42-8D82-3FFDAE28E0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0" t="27478" r="16093" b="5747"/>
          <a:stretch/>
        </p:blipFill>
        <p:spPr>
          <a:xfrm>
            <a:off x="746235" y="2921875"/>
            <a:ext cx="1481958" cy="116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4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/>
              <a:t>Classification (6)</a:t>
            </a:r>
            <a:endParaRPr lang="fr-FR" b="1" dirty="0"/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8959576"/>
              </p:ext>
            </p:extLst>
          </p:nvPr>
        </p:nvGraphicFramePr>
        <p:xfrm>
          <a:off x="511678" y="1749952"/>
          <a:ext cx="8176317" cy="4785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254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5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54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6981">
                <a:tc gridSpan="3"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Entremets froids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9717">
                <a:tc>
                  <a:txBody>
                    <a:bodyPr/>
                    <a:lstStyle/>
                    <a:p>
                      <a:r>
                        <a:rPr lang="fr-FR" b="1" i="1" dirty="0"/>
                        <a:t>Crèmes pochées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i="1" dirty="0"/>
                        <a:t>Mousses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i="1" dirty="0"/>
                        <a:t>Poudings démoulés </a:t>
                      </a:r>
                    </a:p>
                    <a:p>
                      <a:r>
                        <a:rPr lang="fr-FR" b="1" i="1" dirty="0"/>
                        <a:t>aux céréales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554">
                <a:tc>
                  <a:txBody>
                    <a:bodyPr/>
                    <a:lstStyle/>
                    <a:p>
                      <a:r>
                        <a:rPr lang="fr-FR" sz="1600" dirty="0"/>
                        <a:t>Crème à la française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Mousse avec pulpe</a:t>
                      </a:r>
                      <a:r>
                        <a:rPr lang="fr-FR" sz="1600" baseline="0" dirty="0"/>
                        <a:t> ou jus de fruits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Pouding de riz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900">
                <a:tc>
                  <a:txBody>
                    <a:bodyPr/>
                    <a:lstStyle/>
                    <a:p>
                      <a:r>
                        <a:rPr lang="fr-FR" sz="1600" dirty="0"/>
                        <a:t>Crème brûlée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Mousse aux </a:t>
                      </a:r>
                      <a:r>
                        <a:rPr lang="fr-FR" sz="1600" dirty="0" err="1"/>
                        <a:t>oeufs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Pouding de semoule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554">
                <a:tc>
                  <a:txBody>
                    <a:bodyPr/>
                    <a:lstStyle/>
                    <a:p>
                      <a:r>
                        <a:rPr lang="fr-FR" sz="1600" dirty="0"/>
                        <a:t>Crème</a:t>
                      </a:r>
                      <a:r>
                        <a:rPr lang="fr-FR" sz="1600" baseline="0" dirty="0"/>
                        <a:t> renversée au caramel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Mousse</a:t>
                      </a:r>
                      <a:r>
                        <a:rPr lang="fr-FR" sz="1600" baseline="0" dirty="0"/>
                        <a:t> avec </a:t>
                      </a:r>
                      <a:r>
                        <a:rPr lang="fr-FR" sz="1600" baseline="0" dirty="0" err="1"/>
                        <a:t>meringage</a:t>
                      </a:r>
                      <a:r>
                        <a:rPr lang="fr-FR" sz="1600" baseline="0" dirty="0"/>
                        <a:t> à chaud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9717">
                <a:tc>
                  <a:txBody>
                    <a:bodyPr/>
                    <a:lstStyle/>
                    <a:p>
                      <a:r>
                        <a:rPr lang="fr-FR" b="1" i="1" dirty="0"/>
                        <a:t>Entremets aux</a:t>
                      </a:r>
                      <a:r>
                        <a:rPr lang="fr-FR" b="1" i="1" baseline="0" dirty="0"/>
                        <a:t> </a:t>
                      </a:r>
                    </a:p>
                    <a:p>
                      <a:r>
                        <a:rPr lang="fr-FR" b="1" i="1" baseline="0" dirty="0"/>
                        <a:t>fruits</a:t>
                      </a:r>
                      <a:endParaRPr lang="fr-FR" b="1" i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i="1" dirty="0"/>
                        <a:t>Entremets au </a:t>
                      </a:r>
                    </a:p>
                    <a:p>
                      <a:r>
                        <a:rPr lang="fr-FR" b="1" i="1" dirty="0"/>
                        <a:t>Yogourt</a:t>
                      </a:r>
                      <a:r>
                        <a:rPr lang="fr-FR" b="1" i="1" baseline="0" dirty="0"/>
                        <a:t> </a:t>
                      </a:r>
                      <a:r>
                        <a:rPr lang="fr-FR" b="1" i="1" dirty="0"/>
                        <a:t>et au séré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i="1" dirty="0"/>
                        <a:t>Autres</a:t>
                      </a:r>
                      <a:r>
                        <a:rPr lang="fr-FR" b="1" i="1" baseline="0" dirty="0"/>
                        <a:t> entremets </a:t>
                      </a:r>
                    </a:p>
                    <a:p>
                      <a:r>
                        <a:rPr lang="fr-FR" b="1" i="1" baseline="0" dirty="0"/>
                        <a:t>froids</a:t>
                      </a:r>
                      <a:endParaRPr lang="fr-FR" b="1" i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981"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Compotes</a:t>
                      </a:r>
                      <a:r>
                        <a:rPr lang="fr-FR" baseline="0" dirty="0"/>
                        <a:t> aux pommes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Tranches au yogourt et aux poires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Tiramisu / Panna </a:t>
                      </a:r>
                      <a:r>
                        <a:rPr lang="fr-FR" sz="1600" dirty="0" err="1"/>
                        <a:t>cotta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9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Salade de fruits / Gelée de fruits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 err="1"/>
                        <a:t>Trifle</a:t>
                      </a:r>
                      <a:r>
                        <a:rPr lang="fr-FR" sz="1600" dirty="0"/>
                        <a:t> / Vermicelles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6981"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Bircher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Iles flottantes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317" y="4281207"/>
            <a:ext cx="568735" cy="56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 descr="creme_brule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064" y="2169512"/>
            <a:ext cx="891433" cy="538851"/>
          </a:xfrm>
          <a:prstGeom prst="rect">
            <a:avLst/>
          </a:prstGeom>
        </p:spPr>
      </p:pic>
      <p:pic>
        <p:nvPicPr>
          <p:cNvPr id="5" name="Image 4" descr="le_tire_bouchon_-_mousse_au_chocolat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848" y="2169512"/>
            <a:ext cx="877979" cy="550797"/>
          </a:xfrm>
          <a:prstGeom prst="rect">
            <a:avLst/>
          </a:prstGeom>
        </p:spPr>
      </p:pic>
      <p:pic>
        <p:nvPicPr>
          <p:cNvPr id="8" name="Image 7" descr="1594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116" y="2231248"/>
            <a:ext cx="784718" cy="406562"/>
          </a:xfrm>
          <a:prstGeom prst="rect">
            <a:avLst/>
          </a:prstGeom>
        </p:spPr>
      </p:pic>
      <p:pic>
        <p:nvPicPr>
          <p:cNvPr id="9" name="Image 8" descr="136141300481037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63" y="4262071"/>
            <a:ext cx="583934" cy="596690"/>
          </a:xfrm>
          <a:prstGeom prst="rect">
            <a:avLst/>
          </a:prstGeom>
        </p:spPr>
      </p:pic>
      <p:pic>
        <p:nvPicPr>
          <p:cNvPr id="10" name="Image 9" descr="Panna_Cotta_0000x0000_0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093" y="4296163"/>
            <a:ext cx="749734" cy="54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81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/>
              <a:t>Crème au yogourt ou au séré</a:t>
            </a:r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0572085"/>
              </p:ext>
            </p:extLst>
          </p:nvPr>
        </p:nvGraphicFramePr>
        <p:xfrm>
          <a:off x="511678" y="1884440"/>
          <a:ext cx="8135172" cy="3566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76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58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6981"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Noms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Descriptions</a:t>
                      </a:r>
                      <a:r>
                        <a:rPr lang="fr-FR" b="1" baseline="0" dirty="0"/>
                        <a:t> et remarques</a:t>
                      </a:r>
                      <a:endParaRPr lang="fr-FR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i="1" dirty="0">
                          <a:solidFill>
                            <a:srgbClr val="0000FF"/>
                          </a:solidFill>
                        </a:rPr>
                        <a:t>Crème</a:t>
                      </a:r>
                      <a:r>
                        <a:rPr lang="fr-FR" sz="1600" b="1" i="1" baseline="0" dirty="0">
                          <a:solidFill>
                            <a:srgbClr val="0000FF"/>
                          </a:solidFill>
                        </a:rPr>
                        <a:t> au yogourt ou au séré</a:t>
                      </a:r>
                      <a:endParaRPr lang="fr-FR" sz="1600" b="1" i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fr-FR" sz="1600" b="0" i="1" dirty="0"/>
                        <a:t>On utilise principalement pour les pâtisseries, les tourtes et les tranches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255">
                <a:tc>
                  <a:txBody>
                    <a:bodyPr/>
                    <a:lstStyle/>
                    <a:p>
                      <a:r>
                        <a:rPr lang="fr-FR" sz="1600" b="1" i="0" dirty="0"/>
                        <a:t>Préparation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Faire ramollir la gélatine dans l’eau froide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Faire mousser le jaune d’œuf et le sucre, ajouter le yogourt et mélanger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Egoutter la gélatine et la fondre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Ajouter un peu de crème au yogourt à la gélatine et mélanger au bain-marie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Ajouter la crème en remuant et incorporer la crème fouettée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892285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sz="1600" b="1" i="0" dirty="0"/>
                        <a:t>Conseils pratiques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Peut être complétée avec des baies ou des fruits frais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Peut être préparé avec du yogourt ou du séré aux fruits (attention au sucre)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6947390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39F1ADAD-2E24-A841-843A-F771CBDDC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18" y="3299375"/>
            <a:ext cx="1776248" cy="108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1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/>
              <a:t>Crème au beurre</a:t>
            </a:r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0373127"/>
              </p:ext>
            </p:extLst>
          </p:nvPr>
        </p:nvGraphicFramePr>
        <p:xfrm>
          <a:off x="511678" y="1884440"/>
          <a:ext cx="8135172" cy="4297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76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58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6981"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Noms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Descriptions</a:t>
                      </a:r>
                      <a:r>
                        <a:rPr lang="fr-FR" b="1" baseline="0" dirty="0"/>
                        <a:t> et remarques</a:t>
                      </a:r>
                      <a:endParaRPr lang="fr-FR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i="1" dirty="0">
                          <a:solidFill>
                            <a:srgbClr val="0000FF"/>
                          </a:solidFill>
                        </a:rPr>
                        <a:t>Crème</a:t>
                      </a:r>
                      <a:r>
                        <a:rPr lang="fr-FR" sz="1600" b="1" i="1" baseline="0" dirty="0">
                          <a:solidFill>
                            <a:srgbClr val="0000FF"/>
                          </a:solidFill>
                        </a:rPr>
                        <a:t> au beurre</a:t>
                      </a:r>
                      <a:endParaRPr lang="fr-FR" sz="1600" b="1" i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fr-FR" sz="1600" b="0" i="1" dirty="0"/>
                        <a:t>Une crème au beurre fraîchement préparée (affinée avec du blanc d’œuf en neige, du jaune d’œuf battu en mousse ou de la crème à la vanille) forme la base pour d’excellentes pâtisseries, tourtes telles que la tourte de Zoug, friandises, etc.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255">
                <a:tc>
                  <a:txBody>
                    <a:bodyPr/>
                    <a:lstStyle/>
                    <a:p>
                      <a:r>
                        <a:rPr lang="fr-FR" sz="1600" b="1" i="0" dirty="0"/>
                        <a:t>Préparation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Battre le beurre et le sucre glace en mousse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Chauffer le blanc d’œuf et le sucre glace à 50°C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Battre le sucre et l’œuf entier jusqu’au ruban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Refroidir l’appareil en le battant en mousse, incorporer le blanc d’œuf ou l’appareil au jaune d’œuf au beurre en mousse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892285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sz="1600" b="1" i="0" dirty="0"/>
                        <a:t>Conseils pratiques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Préparer au dernier moment (lorsqu’elle durcit et qu’on la bat = perte volume)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Peut être mélangée avec de la crème à la vanille (moins de calories)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Aromatiser au choix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600" b="0" i="0" baseline="0" dirty="0"/>
                        <a:t>Si on remplace le beurre en partie par des graisses 100% végétales, la dénomination « crème au beurre » n’est pas autorisé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6947390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000E39F6-FF4D-BB40-BA1B-717B75572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541" y="2542755"/>
            <a:ext cx="1220930" cy="74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06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Généralités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1"/>
          </p:nvPr>
        </p:nvSpPr>
        <p:spPr>
          <a:xfrm>
            <a:off x="971132" y="2086252"/>
            <a:ext cx="3566160" cy="3872729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800"/>
              </a:spcBef>
            </a:pPr>
            <a:r>
              <a:rPr lang="fr-CH" dirty="0"/>
              <a:t>Elles sont </a:t>
            </a:r>
            <a:r>
              <a:rPr lang="fr-CH" b="1" dirty="0"/>
              <a:t>employées</a:t>
            </a:r>
            <a:r>
              <a:rPr lang="fr-CH" dirty="0"/>
              <a:t> pour </a:t>
            </a:r>
            <a:r>
              <a:rPr lang="fr-CH" b="1" dirty="0"/>
              <a:t>fourrer</a:t>
            </a:r>
            <a:r>
              <a:rPr lang="fr-CH" dirty="0"/>
              <a:t> les entremets ou, </a:t>
            </a:r>
            <a:r>
              <a:rPr lang="fr-CH" b="1" dirty="0"/>
              <a:t>servies</a:t>
            </a:r>
            <a:r>
              <a:rPr lang="fr-CH" dirty="0"/>
              <a:t> dans des coupes, verres, etc., comme entremets à part entière</a:t>
            </a:r>
          </a:p>
          <a:p>
            <a:pPr>
              <a:spcBef>
                <a:spcPts val="800"/>
              </a:spcBef>
            </a:pPr>
            <a:r>
              <a:rPr lang="fr-CH" dirty="0"/>
              <a:t>L’</a:t>
            </a:r>
            <a:r>
              <a:rPr lang="fr-CH" b="1" dirty="0"/>
              <a:t>épaisseur</a:t>
            </a:r>
            <a:r>
              <a:rPr lang="fr-CH" dirty="0"/>
              <a:t> des crèmes dépend de leur utilisation</a:t>
            </a:r>
          </a:p>
          <a:p>
            <a:pPr>
              <a:spcBef>
                <a:spcPts val="800"/>
              </a:spcBef>
            </a:pPr>
            <a:r>
              <a:rPr lang="fr-CH" dirty="0"/>
              <a:t>La crème liquide ou fouettée améliore la </a:t>
            </a:r>
            <a:r>
              <a:rPr lang="fr-CH" b="1" dirty="0"/>
              <a:t>finesse</a:t>
            </a:r>
            <a:r>
              <a:rPr lang="fr-CH" dirty="0"/>
              <a:t> des entremets</a:t>
            </a:r>
          </a:p>
          <a:p>
            <a:pPr>
              <a:spcBef>
                <a:spcPts val="800"/>
              </a:spcBef>
            </a:pPr>
            <a:r>
              <a:rPr lang="fr-CH" dirty="0"/>
              <a:t>L’</a:t>
            </a:r>
            <a:r>
              <a:rPr lang="fr-CH" b="1" dirty="0"/>
              <a:t>appelation</a:t>
            </a:r>
            <a:r>
              <a:rPr lang="fr-CH" dirty="0"/>
              <a:t> des crèmes est déterminée par les ingrédients qui les composent</a:t>
            </a:r>
          </a:p>
        </p:txBody>
      </p:sp>
      <p:pic>
        <p:nvPicPr>
          <p:cNvPr id="3" name="Espace réservé du contenu 2" descr="IMG_3464.jpg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47" r="-35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6957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Hygiène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1"/>
          </p:nvPr>
        </p:nvSpPr>
        <p:spPr>
          <a:xfrm>
            <a:off x="971132" y="2086252"/>
            <a:ext cx="3566160" cy="3872729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800"/>
              </a:spcBef>
            </a:pPr>
            <a:r>
              <a:rPr lang="fr-CH" dirty="0"/>
              <a:t>En raison de leur composition, elles sont un milieu idéal pour les </a:t>
            </a:r>
            <a:r>
              <a:rPr lang="fr-CH" b="1" dirty="0"/>
              <a:t>micro-organismes</a:t>
            </a:r>
          </a:p>
          <a:p>
            <a:pPr>
              <a:spcBef>
                <a:spcPts val="800"/>
              </a:spcBef>
            </a:pPr>
            <a:r>
              <a:rPr lang="fr-CH" dirty="0"/>
              <a:t>Il faut donc veiller à une </a:t>
            </a:r>
            <a:r>
              <a:rPr lang="fr-CH" b="1" dirty="0"/>
              <a:t>hygiène</a:t>
            </a:r>
            <a:r>
              <a:rPr lang="fr-CH" dirty="0"/>
              <a:t> parfaite lors de leur préparation et de leur utilisation</a:t>
            </a:r>
          </a:p>
          <a:p>
            <a:pPr>
              <a:spcBef>
                <a:spcPts val="800"/>
              </a:spcBef>
            </a:pPr>
            <a:r>
              <a:rPr lang="fr-CH" dirty="0"/>
              <a:t>La </a:t>
            </a:r>
            <a:r>
              <a:rPr lang="fr-CH" b="1" dirty="0"/>
              <a:t>durée de conservation </a:t>
            </a:r>
            <a:r>
              <a:rPr lang="fr-CH" dirty="0"/>
              <a:t>des produits est influencée de manière décise par leur compostion, la température, les composants nutritionnels et la forte teneur en </a:t>
            </a:r>
            <a:r>
              <a:rPr lang="fr-CH" b="1" dirty="0"/>
              <a:t>eau</a:t>
            </a:r>
            <a:endParaRPr lang="fr-FR" b="1" dirty="0"/>
          </a:p>
        </p:txBody>
      </p:sp>
      <p:pic>
        <p:nvPicPr>
          <p:cNvPr id="3" name="Espace réservé du contenu 2" descr="Microbe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37" r="-126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0481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Crèmes cuites, règles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1"/>
          </p:nvPr>
        </p:nvSpPr>
        <p:spPr>
          <a:xfrm>
            <a:off x="971132" y="2086252"/>
            <a:ext cx="3566160" cy="3872729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800"/>
              </a:spcBef>
              <a:buNone/>
            </a:pPr>
            <a:r>
              <a:rPr lang="fr-CH" b="1" i="1" dirty="0"/>
              <a:t>Pour les crèmes cuites, il faut absolument veiller à :</a:t>
            </a:r>
          </a:p>
          <a:p>
            <a:pPr>
              <a:spcBef>
                <a:spcPts val="800"/>
              </a:spcBef>
            </a:pPr>
            <a:r>
              <a:rPr lang="fr-CH" dirty="0"/>
              <a:t>Les préparer avec des œufs pasteurisés</a:t>
            </a:r>
          </a:p>
          <a:p>
            <a:pPr>
              <a:spcBef>
                <a:spcPts val="800"/>
              </a:spcBef>
            </a:pPr>
            <a:r>
              <a:rPr lang="fr-CH" dirty="0"/>
              <a:t>Les chauffer à 85°C et les refroidir immédiatement</a:t>
            </a:r>
          </a:p>
          <a:p>
            <a:pPr>
              <a:spcBef>
                <a:spcPts val="800"/>
              </a:spcBef>
            </a:pPr>
            <a:r>
              <a:rPr lang="fr-CH" dirty="0"/>
              <a:t>Sitôt préparées, toujours les conserver à couvert, datées et à 5°C, et peu de temps seulement</a:t>
            </a:r>
          </a:p>
          <a:p>
            <a:pPr>
              <a:spcBef>
                <a:spcPts val="800"/>
              </a:spcBef>
            </a:pPr>
            <a:r>
              <a:rPr lang="fr-CH" dirty="0"/>
              <a:t>Ne pas les préparer à l’avance</a:t>
            </a:r>
            <a:endParaRPr lang="fr-FR" dirty="0"/>
          </a:p>
        </p:txBody>
      </p:sp>
      <p:pic>
        <p:nvPicPr>
          <p:cNvPr id="3" name="Espace réservé du contenu 2" descr="creme-anglaise.jpg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595" b="-95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9844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Crèmes</a:t>
            </a:r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1565908"/>
              </p:ext>
            </p:extLst>
          </p:nvPr>
        </p:nvGraphicFramePr>
        <p:xfrm>
          <a:off x="511678" y="2157863"/>
          <a:ext cx="8174601" cy="3840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86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88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6981">
                <a:tc gridSpan="2"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Crèmes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9717">
                <a:tc>
                  <a:txBody>
                    <a:bodyPr/>
                    <a:lstStyle/>
                    <a:p>
                      <a:r>
                        <a:rPr lang="fr-FR" b="1" i="1" dirty="0"/>
                        <a:t>Crèmes à la vanille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i="1" dirty="0"/>
                        <a:t>Crèmes au yogourt ou</a:t>
                      </a:r>
                      <a:r>
                        <a:rPr lang="fr-FR" b="1" i="1" baseline="0" dirty="0"/>
                        <a:t> au séré</a:t>
                      </a:r>
                    </a:p>
                    <a:p>
                      <a:endParaRPr lang="fr-FR" b="1" i="1" baseline="0" dirty="0"/>
                    </a:p>
                    <a:p>
                      <a:endParaRPr lang="fr-FR" b="1" i="1" baseline="0" dirty="0"/>
                    </a:p>
                    <a:p>
                      <a:endParaRPr lang="fr-FR" b="1" i="1" baseline="0" dirty="0"/>
                    </a:p>
                    <a:p>
                      <a:endParaRPr lang="fr-FR" b="1" i="1" baseline="0" dirty="0"/>
                    </a:p>
                    <a:p>
                      <a:endParaRPr lang="fr-FR" b="1" i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9717">
                <a:tc>
                  <a:txBody>
                    <a:bodyPr/>
                    <a:lstStyle/>
                    <a:p>
                      <a:r>
                        <a:rPr lang="fr-FR" b="1" i="1" dirty="0"/>
                        <a:t>Crème bavaroise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i="1" dirty="0"/>
                        <a:t>Crèmes au beurre</a:t>
                      </a:r>
                    </a:p>
                    <a:p>
                      <a:endParaRPr lang="fr-FR" b="1" i="1" dirty="0"/>
                    </a:p>
                    <a:p>
                      <a:endParaRPr lang="fr-FR" b="1" i="1" dirty="0"/>
                    </a:p>
                    <a:p>
                      <a:endParaRPr lang="fr-FR" b="1" i="1" dirty="0"/>
                    </a:p>
                    <a:p>
                      <a:endParaRPr lang="fr-FR" b="1" i="1" dirty="0"/>
                    </a:p>
                    <a:p>
                      <a:endParaRPr lang="fr-FR" b="1" i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Image 1" descr="075560cremeYogourtbleuet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872" y="2864308"/>
            <a:ext cx="1859158" cy="1316449"/>
          </a:xfrm>
          <a:prstGeom prst="rect">
            <a:avLst/>
          </a:prstGeom>
        </p:spPr>
      </p:pic>
      <p:pic>
        <p:nvPicPr>
          <p:cNvPr id="3" name="Image 2" descr="creme_vanill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45" y="2930883"/>
            <a:ext cx="1859158" cy="1203925"/>
          </a:xfrm>
          <a:prstGeom prst="rect">
            <a:avLst/>
          </a:prstGeom>
        </p:spPr>
      </p:pic>
      <p:pic>
        <p:nvPicPr>
          <p:cNvPr id="5" name="Image 4" descr="IMGP1190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915" y="4624737"/>
            <a:ext cx="1457337" cy="1299281"/>
          </a:xfrm>
          <a:prstGeom prst="rect">
            <a:avLst/>
          </a:prstGeom>
        </p:spPr>
      </p:pic>
      <p:pic>
        <p:nvPicPr>
          <p:cNvPr id="6" name="Image 5" descr="blog18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45" y="4624738"/>
            <a:ext cx="1859158" cy="129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2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/>
              <a:t>Elaboration des crèmes</a:t>
            </a:r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2212571"/>
              </p:ext>
            </p:extLst>
          </p:nvPr>
        </p:nvGraphicFramePr>
        <p:xfrm>
          <a:off x="511678" y="1950377"/>
          <a:ext cx="8176315" cy="3810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40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13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7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13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52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6981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Ingrédient</a:t>
                      </a:r>
                      <a:r>
                        <a:rPr lang="fr-FR" sz="1600" b="1" baseline="0" dirty="0"/>
                        <a:t> principal</a:t>
                      </a:r>
                      <a:endParaRPr lang="fr-FR" sz="16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 + Autres ingrédients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+ Liaison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+ Allègement / Affinement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= Crème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23">
                <a:tc>
                  <a:txBody>
                    <a:bodyPr/>
                    <a:lstStyle/>
                    <a:p>
                      <a:r>
                        <a:rPr lang="fr-FR" sz="1400" b="0" i="0" dirty="0"/>
                        <a:t>Lait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/>
                        <a:t>Sucre / </a:t>
                      </a:r>
                      <a:r>
                        <a:rPr lang="fr-FR" sz="1400" b="0" i="0" dirty="0" err="1"/>
                        <a:t>Ev</a:t>
                      </a:r>
                      <a:r>
                        <a:rPr lang="fr-FR" sz="1400" b="0" i="0" dirty="0"/>
                        <a:t>. gousse de vanille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/>
                        <a:t>Poudre pour crème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i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i="1" dirty="0">
                          <a:solidFill>
                            <a:srgbClr val="0000FF"/>
                          </a:solidFill>
                        </a:rPr>
                        <a:t>Crème à la vanille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923">
                <a:tc>
                  <a:txBody>
                    <a:bodyPr/>
                    <a:lstStyle/>
                    <a:p>
                      <a:r>
                        <a:rPr lang="fr-FR" sz="1400" b="0" i="0" dirty="0"/>
                        <a:t>Lait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/>
                        <a:t>Sucre / </a:t>
                      </a:r>
                      <a:r>
                        <a:rPr lang="fr-FR" sz="1400" b="0" i="0" dirty="0" err="1"/>
                        <a:t>Ev</a:t>
                      </a:r>
                      <a:r>
                        <a:rPr lang="fr-FR" sz="1400" b="0" i="0" dirty="0"/>
                        <a:t>. gousse de vanille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/>
                        <a:t>Jaune d’œuf / Poudre pour crème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i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i="1" dirty="0">
                          <a:solidFill>
                            <a:srgbClr val="0000FF"/>
                          </a:solidFill>
                        </a:rPr>
                        <a:t>Crème pâtissière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2275675"/>
                  </a:ext>
                </a:extLst>
              </a:tr>
              <a:tr h="370923">
                <a:tc>
                  <a:txBody>
                    <a:bodyPr/>
                    <a:lstStyle/>
                    <a:p>
                      <a:r>
                        <a:rPr lang="fr-FR" sz="1400" b="0" i="0" dirty="0"/>
                        <a:t>Lait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/>
                        <a:t>Sucre / </a:t>
                      </a:r>
                      <a:r>
                        <a:rPr lang="fr-FR" sz="1400" b="0" i="0" dirty="0" err="1"/>
                        <a:t>Ev</a:t>
                      </a:r>
                      <a:r>
                        <a:rPr lang="fr-FR" sz="1400" b="0" i="0" dirty="0"/>
                        <a:t>. gousse de vanille / </a:t>
                      </a:r>
                      <a:r>
                        <a:rPr lang="fr-FR" sz="1400" b="0" i="0" dirty="0" err="1"/>
                        <a:t>Ev</a:t>
                      </a:r>
                      <a:r>
                        <a:rPr lang="fr-FR" sz="1400" b="0" i="0" dirty="0"/>
                        <a:t>. alcool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i="0" dirty="0" err="1"/>
                        <a:t>Ev</a:t>
                      </a:r>
                      <a:r>
                        <a:rPr lang="fr-FR" sz="1400" b="0" i="0" dirty="0"/>
                        <a:t>. Jaune d’œuf / Poudre pour crème / </a:t>
                      </a:r>
                      <a:r>
                        <a:rPr lang="fr-FR" sz="1400" b="0" i="0" dirty="0" err="1"/>
                        <a:t>Ev</a:t>
                      </a:r>
                      <a:r>
                        <a:rPr lang="fr-FR" sz="1400" b="0" i="0" dirty="0"/>
                        <a:t>. gélatine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/>
                        <a:t>Crème fouettée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i="1" dirty="0">
                          <a:solidFill>
                            <a:srgbClr val="0000FF"/>
                          </a:solidFill>
                        </a:rPr>
                        <a:t>Crème</a:t>
                      </a:r>
                      <a:r>
                        <a:rPr lang="fr-FR" sz="1400" b="1" i="1" baseline="0" dirty="0">
                          <a:solidFill>
                            <a:srgbClr val="0000FF"/>
                          </a:solidFill>
                        </a:rPr>
                        <a:t> diplomate</a:t>
                      </a:r>
                    </a:p>
                    <a:p>
                      <a:r>
                        <a:rPr lang="fr-FR" sz="1400" b="1" i="1" baseline="0" dirty="0">
                          <a:solidFill>
                            <a:schemeClr val="tx1"/>
                          </a:solidFill>
                        </a:rPr>
                        <a:t>Base de crème à la vanille ou pâtissière</a:t>
                      </a:r>
                      <a:endParaRPr lang="fr-FR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344799"/>
                  </a:ext>
                </a:extLst>
              </a:tr>
              <a:tr h="370923">
                <a:tc>
                  <a:txBody>
                    <a:bodyPr/>
                    <a:lstStyle/>
                    <a:p>
                      <a:r>
                        <a:rPr lang="fr-FR" sz="1400" b="0" i="0" dirty="0"/>
                        <a:t>Lait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/>
                        <a:t>Sucre / </a:t>
                      </a:r>
                      <a:r>
                        <a:rPr lang="fr-FR" sz="1400" b="0" i="0" dirty="0" err="1"/>
                        <a:t>Ev</a:t>
                      </a:r>
                      <a:r>
                        <a:rPr lang="fr-FR" sz="1400" b="0" i="0" dirty="0"/>
                        <a:t>. gousse de vanille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i="0" dirty="0" err="1"/>
                        <a:t>Ev</a:t>
                      </a:r>
                      <a:r>
                        <a:rPr lang="fr-FR" sz="1400" b="0" i="0" dirty="0"/>
                        <a:t>. Jaune d’œuf / Poudre pour crème / </a:t>
                      </a:r>
                      <a:r>
                        <a:rPr lang="fr-FR" sz="1400" b="0" i="0" dirty="0" err="1"/>
                        <a:t>Ev</a:t>
                      </a:r>
                      <a:r>
                        <a:rPr lang="fr-FR" sz="1400" b="0" i="0" dirty="0"/>
                        <a:t>. gélatine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/>
                        <a:t>Beurre en pommade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i="1" dirty="0">
                          <a:solidFill>
                            <a:srgbClr val="0000FF"/>
                          </a:solidFill>
                        </a:rPr>
                        <a:t>Crème</a:t>
                      </a:r>
                      <a:r>
                        <a:rPr lang="fr-FR" sz="1400" b="1" i="1" baseline="0" dirty="0">
                          <a:solidFill>
                            <a:srgbClr val="0000FF"/>
                          </a:solidFill>
                        </a:rPr>
                        <a:t> mousseline</a:t>
                      </a:r>
                    </a:p>
                    <a:p>
                      <a:r>
                        <a:rPr lang="fr-FR" sz="1400" b="1" i="1" baseline="0" dirty="0">
                          <a:solidFill>
                            <a:schemeClr val="tx1"/>
                          </a:solidFill>
                        </a:rPr>
                        <a:t>Base de crème à la vanille ou pâtissière</a:t>
                      </a:r>
                      <a:endParaRPr lang="fr-FR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052624"/>
                  </a:ext>
                </a:extLst>
              </a:tr>
              <a:tr h="370923">
                <a:tc>
                  <a:txBody>
                    <a:bodyPr/>
                    <a:lstStyle/>
                    <a:p>
                      <a:r>
                        <a:rPr lang="fr-FR" sz="1400" b="0" i="0" dirty="0"/>
                        <a:t>Lait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/>
                        <a:t>Sucre / </a:t>
                      </a:r>
                      <a:r>
                        <a:rPr lang="fr-FR" sz="1400" b="0" i="0" dirty="0" err="1"/>
                        <a:t>Ev</a:t>
                      </a:r>
                      <a:r>
                        <a:rPr lang="fr-FR" sz="1400" b="0" i="0" dirty="0"/>
                        <a:t>. gousse de vanille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i="0" dirty="0" err="1"/>
                        <a:t>Ev</a:t>
                      </a:r>
                      <a:r>
                        <a:rPr lang="fr-FR" sz="1400" b="0" i="0" dirty="0"/>
                        <a:t>. Jaune d’œuf / Poudre pour crème / </a:t>
                      </a:r>
                      <a:r>
                        <a:rPr lang="fr-FR" sz="1400" b="0" i="0" dirty="0" err="1"/>
                        <a:t>Ev</a:t>
                      </a:r>
                      <a:r>
                        <a:rPr lang="fr-FR" sz="1400" b="0" i="0" dirty="0"/>
                        <a:t>. gélatine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/>
                        <a:t>Blanc d’œuf en neige (</a:t>
                      </a:r>
                      <a:r>
                        <a:rPr lang="fr-FR" sz="1400" b="0" i="0" dirty="0" err="1"/>
                        <a:t>meringage</a:t>
                      </a:r>
                      <a:r>
                        <a:rPr lang="fr-FR" sz="1400" b="0" i="0" dirty="0"/>
                        <a:t> italien)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i="1" dirty="0">
                          <a:solidFill>
                            <a:srgbClr val="0000FF"/>
                          </a:solidFill>
                        </a:rPr>
                        <a:t>Crème</a:t>
                      </a:r>
                      <a:r>
                        <a:rPr lang="fr-FR" sz="1400" b="1" i="1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fr-FR" sz="1400" b="1" i="1" baseline="0" dirty="0" err="1">
                          <a:solidFill>
                            <a:srgbClr val="0000FF"/>
                          </a:solidFill>
                        </a:rPr>
                        <a:t>Chiboust</a:t>
                      </a:r>
                      <a:endParaRPr lang="fr-FR" sz="1400" b="1" i="1" baseline="0" dirty="0">
                        <a:solidFill>
                          <a:srgbClr val="0000FF"/>
                        </a:solidFill>
                      </a:endParaRPr>
                    </a:p>
                    <a:p>
                      <a:r>
                        <a:rPr lang="fr-FR" sz="1400" b="1" i="1" baseline="0" dirty="0">
                          <a:solidFill>
                            <a:schemeClr val="tx1"/>
                          </a:solidFill>
                        </a:rPr>
                        <a:t>Base de crème à la vanille ou pâtissière</a:t>
                      </a:r>
                      <a:endParaRPr lang="fr-FR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0848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46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/>
              <a:t>Elaboration des crèmes</a:t>
            </a:r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2924582"/>
              </p:ext>
            </p:extLst>
          </p:nvPr>
        </p:nvGraphicFramePr>
        <p:xfrm>
          <a:off x="511678" y="1950377"/>
          <a:ext cx="8176315" cy="3810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40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13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7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13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52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6981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Ingrédient</a:t>
                      </a:r>
                      <a:r>
                        <a:rPr lang="fr-FR" sz="1600" b="1" baseline="0" dirty="0"/>
                        <a:t> principal</a:t>
                      </a:r>
                      <a:endParaRPr lang="fr-FR" sz="16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 + Autres ingrédients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+ Liaison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+ Allègement / Affinement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= Crème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23">
                <a:tc>
                  <a:txBody>
                    <a:bodyPr/>
                    <a:lstStyle/>
                    <a:p>
                      <a:r>
                        <a:rPr lang="fr-FR" sz="1400" b="0" i="0" dirty="0"/>
                        <a:t>Lait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/>
                        <a:t>Sucre caramélisé, / </a:t>
                      </a:r>
                      <a:r>
                        <a:rPr lang="fr-FR" sz="1400" b="0" i="0" dirty="0" err="1"/>
                        <a:t>Ev</a:t>
                      </a:r>
                      <a:r>
                        <a:rPr lang="fr-FR" sz="1400" b="0" i="0" dirty="0"/>
                        <a:t>. gousse de vanille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/>
                        <a:t>Jaune d’œuf / Poudre pour crème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i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i="1" dirty="0">
                          <a:solidFill>
                            <a:srgbClr val="0000FF"/>
                          </a:solidFill>
                        </a:rPr>
                        <a:t>Crème au caramel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923">
                <a:tc>
                  <a:txBody>
                    <a:bodyPr/>
                    <a:lstStyle/>
                    <a:p>
                      <a:r>
                        <a:rPr lang="fr-FR" sz="1400" b="0" i="0" dirty="0"/>
                        <a:t>Lait / jus et zeste de</a:t>
                      </a:r>
                      <a:r>
                        <a:rPr lang="fr-FR" sz="1400" b="0" i="0" baseline="0" dirty="0"/>
                        <a:t> citron</a:t>
                      </a:r>
                      <a:endParaRPr lang="fr-FR" sz="1400" b="0" i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i="0" dirty="0"/>
                        <a:t>Sucre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/>
                        <a:t>Poudre pour crème / Gélatine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/>
                        <a:t>Blanc d’œuf</a:t>
                      </a:r>
                      <a:r>
                        <a:rPr lang="fr-FR" sz="1400" b="0" i="0" baseline="0" dirty="0"/>
                        <a:t> en neige</a:t>
                      </a:r>
                      <a:endParaRPr lang="fr-FR" sz="1400" b="0" i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i="1" dirty="0">
                          <a:solidFill>
                            <a:srgbClr val="0000FF"/>
                          </a:solidFill>
                        </a:rPr>
                        <a:t>Crème</a:t>
                      </a:r>
                      <a:r>
                        <a:rPr lang="fr-FR" sz="1400" b="1" i="1" baseline="0" dirty="0">
                          <a:solidFill>
                            <a:srgbClr val="0000FF"/>
                          </a:solidFill>
                        </a:rPr>
                        <a:t> au citron</a:t>
                      </a:r>
                      <a:endParaRPr lang="fr-FR" sz="1400" b="1" i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2275675"/>
                  </a:ext>
                </a:extLst>
              </a:tr>
              <a:tr h="370923">
                <a:tc>
                  <a:txBody>
                    <a:bodyPr/>
                    <a:lstStyle/>
                    <a:p>
                      <a:r>
                        <a:rPr lang="fr-FR" sz="1400" b="0" i="0" dirty="0"/>
                        <a:t>Lait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/>
                        <a:t>Sucre / </a:t>
                      </a:r>
                      <a:r>
                        <a:rPr lang="fr-FR" sz="1400" b="0" i="0" dirty="0" err="1"/>
                        <a:t>Ev</a:t>
                      </a:r>
                      <a:r>
                        <a:rPr lang="fr-FR" sz="1400" b="0" i="0" dirty="0"/>
                        <a:t>. gousse de vanille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i="0" dirty="0"/>
                        <a:t>Jaune d’œuf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i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i="1" dirty="0">
                          <a:solidFill>
                            <a:srgbClr val="0000FF"/>
                          </a:solidFill>
                        </a:rPr>
                        <a:t>Crème anglaise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344799"/>
                  </a:ext>
                </a:extLst>
              </a:tr>
              <a:tr h="370923">
                <a:tc>
                  <a:txBody>
                    <a:bodyPr/>
                    <a:lstStyle/>
                    <a:p>
                      <a:r>
                        <a:rPr lang="fr-FR" sz="1400" b="0" i="0" dirty="0"/>
                        <a:t>Lait</a:t>
                      </a:r>
                      <a:r>
                        <a:rPr lang="fr-FR" sz="1400" b="0" i="0" baseline="0" dirty="0"/>
                        <a:t> / Crème entière</a:t>
                      </a:r>
                      <a:endParaRPr lang="fr-FR" sz="1400" b="0" i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/>
                        <a:t>Sucre / Bâton</a:t>
                      </a:r>
                      <a:r>
                        <a:rPr lang="fr-FR" sz="1400" b="0" i="0" baseline="0" dirty="0"/>
                        <a:t> de cannelle / Ecorce de citron</a:t>
                      </a:r>
                      <a:endParaRPr lang="fr-FR" sz="1400" b="0" i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i="0" dirty="0"/>
                        <a:t>Jaune d’œuf /</a:t>
                      </a:r>
                      <a:r>
                        <a:rPr lang="fr-FR" sz="1400" b="0" i="0" baseline="0" dirty="0"/>
                        <a:t> Amidon</a:t>
                      </a:r>
                      <a:endParaRPr lang="fr-FR" sz="1400" b="0" i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/>
                        <a:t>Sucre brut</a:t>
                      </a:r>
                      <a:r>
                        <a:rPr lang="fr-FR" sz="1400" b="0" i="0" baseline="0" dirty="0"/>
                        <a:t> caramélisé</a:t>
                      </a:r>
                      <a:endParaRPr lang="fr-FR" sz="1400" b="0" i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i="1" dirty="0">
                          <a:solidFill>
                            <a:srgbClr val="0000FF"/>
                          </a:solidFill>
                        </a:rPr>
                        <a:t>Crème catalane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052624"/>
                  </a:ext>
                </a:extLst>
              </a:tr>
              <a:tr h="370923">
                <a:tc>
                  <a:txBody>
                    <a:bodyPr/>
                    <a:lstStyle/>
                    <a:p>
                      <a:r>
                        <a:rPr lang="fr-FR" sz="1400" b="0" i="0" dirty="0"/>
                        <a:t>Lait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/>
                        <a:t>Sucre / Gousse de vanille ou divers arômes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i="0" dirty="0"/>
                        <a:t>Jaune d’œuf / Gélatine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/>
                        <a:t>Crème fouettée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i="1" dirty="0">
                          <a:solidFill>
                            <a:srgbClr val="0000FF"/>
                          </a:solidFill>
                        </a:rPr>
                        <a:t>Crème</a:t>
                      </a:r>
                      <a:r>
                        <a:rPr lang="fr-FR" sz="1400" b="1" i="1" baseline="0" dirty="0">
                          <a:solidFill>
                            <a:srgbClr val="0000FF"/>
                          </a:solidFill>
                        </a:rPr>
                        <a:t> bavaroise</a:t>
                      </a:r>
                      <a:endParaRPr lang="fr-FR" sz="1400" b="1" i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0848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546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/>
              <a:t>Elaboration des crèmes</a:t>
            </a:r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9165641"/>
              </p:ext>
            </p:extLst>
          </p:nvPr>
        </p:nvGraphicFramePr>
        <p:xfrm>
          <a:off x="511678" y="1950377"/>
          <a:ext cx="8176315" cy="3413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40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13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7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13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52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6981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Ingrédient</a:t>
                      </a:r>
                      <a:r>
                        <a:rPr lang="fr-FR" sz="1600" b="1" baseline="0" dirty="0"/>
                        <a:t> principal</a:t>
                      </a:r>
                      <a:endParaRPr lang="fr-FR" sz="16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 + Autres ingrédients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+ Liaison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+ Allègement / Affinement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= Crème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23">
                <a:tc>
                  <a:txBody>
                    <a:bodyPr/>
                    <a:lstStyle/>
                    <a:p>
                      <a:r>
                        <a:rPr lang="fr-FR" sz="1400" b="0" i="0" dirty="0"/>
                        <a:t>Lait / Pâte d’amandes 1:1</a:t>
                      </a:r>
                    </a:p>
                    <a:p>
                      <a:endParaRPr lang="fr-FR" sz="1400" b="0" i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/>
                        <a:t>Gousse</a:t>
                      </a:r>
                      <a:r>
                        <a:rPr lang="fr-FR" sz="1400" b="0" i="0" baseline="0" dirty="0"/>
                        <a:t> de vanille</a:t>
                      </a:r>
                      <a:endParaRPr lang="fr-FR" sz="1400" b="0" i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i="0" dirty="0"/>
                        <a:t>Gélatine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/>
                        <a:t>Crème fouettée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i="1" dirty="0">
                          <a:solidFill>
                            <a:srgbClr val="0000FF"/>
                          </a:solidFill>
                        </a:rPr>
                        <a:t>Blanc-manger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255">
                <a:tc>
                  <a:txBody>
                    <a:bodyPr/>
                    <a:lstStyle/>
                    <a:p>
                      <a:r>
                        <a:rPr lang="fr-FR" sz="1400" b="0" i="0" dirty="0"/>
                        <a:t>Yogourt</a:t>
                      </a:r>
                      <a:r>
                        <a:rPr lang="fr-FR" sz="1400" b="0" i="0" baseline="0" dirty="0"/>
                        <a:t> ou séré</a:t>
                      </a:r>
                      <a:endParaRPr lang="fr-FR" sz="1400" b="0" i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/>
                        <a:t>Pulpe de fruits</a:t>
                      </a:r>
                      <a:r>
                        <a:rPr lang="fr-FR" sz="1400" b="0" i="0" baseline="0" dirty="0"/>
                        <a:t> / Sucre / Zeste de citron / Divers arômes</a:t>
                      </a:r>
                      <a:endParaRPr lang="fr-FR" sz="1400" b="0" i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i="0" dirty="0"/>
                        <a:t>Gélatine ou jaune d’œuf pasteurisé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/>
                        <a:t>Crème fouettée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i="1" dirty="0">
                          <a:solidFill>
                            <a:srgbClr val="0000FF"/>
                          </a:solidFill>
                        </a:rPr>
                        <a:t>Crème</a:t>
                      </a:r>
                      <a:r>
                        <a:rPr lang="fr-FR" sz="1400" b="1" i="1" baseline="0" dirty="0">
                          <a:solidFill>
                            <a:srgbClr val="0000FF"/>
                          </a:solidFill>
                        </a:rPr>
                        <a:t> au yogourt ou au séré</a:t>
                      </a:r>
                      <a:endParaRPr lang="fr-FR" sz="1400" b="1" i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900">
                <a:tc>
                  <a:txBody>
                    <a:bodyPr/>
                    <a:lstStyle/>
                    <a:p>
                      <a:r>
                        <a:rPr lang="fr-FR" sz="1400" b="0" i="0" dirty="0"/>
                        <a:t>Beurre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/>
                        <a:t>Sucre glace ou divers arômes</a:t>
                      </a:r>
                      <a:r>
                        <a:rPr lang="fr-FR" sz="1400" b="0" i="0" baseline="0" dirty="0"/>
                        <a:t> / Sirop de sucre</a:t>
                      </a:r>
                      <a:endParaRPr lang="fr-FR" sz="1400" b="0" i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i="0" dirty="0"/>
                        <a:t>Jaune d’œuf /</a:t>
                      </a:r>
                      <a:r>
                        <a:rPr lang="fr-FR" sz="1400" b="0" i="0" baseline="0" dirty="0"/>
                        <a:t> Amidon</a:t>
                      </a:r>
                      <a:endParaRPr lang="fr-FR" sz="1400" b="0" i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dirty="0"/>
                        <a:t>Crème à la vanille / Blanc d’œuf en neige ou jaune d’œuf monté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i="1" dirty="0">
                          <a:solidFill>
                            <a:srgbClr val="0000FF"/>
                          </a:solidFill>
                        </a:rPr>
                        <a:t>Crème au beurre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035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pital">
  <a:themeElements>
    <a:clrScheme name="Capital">
      <a:dk1>
        <a:srgbClr val="000000"/>
      </a:dk1>
      <a:lt1>
        <a:srgbClr val="FFFFFF"/>
      </a:lt1>
      <a:dk2>
        <a:srgbClr val="6F6D5D"/>
      </a:dk2>
      <a:lt2>
        <a:srgbClr val="7C8F97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Capital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Capit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atMod val="150000"/>
                <a:lumMod val="50000"/>
              </a:schemeClr>
              <a:schemeClr val="phClr">
                <a:satMod val="300000"/>
                <a:lumMod val="125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atMod val="135000"/>
                <a:lumMod val="80000"/>
              </a:schemeClr>
              <a:schemeClr val="phClr">
                <a:satMod val="250000"/>
                <a:lumMod val="15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44450" cap="flat" cmpd="sng" algn="ctr">
          <a:solidFill>
            <a:schemeClr val="phClr">
              <a:shade val="8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perspectiveFront" fov="3000000"/>
            <a:lightRig rig="threePt" dir="tl"/>
          </a:scene3d>
          <a:sp3d>
            <a:bevelT w="0" h="0"/>
          </a:sp3d>
        </a:effectStyle>
        <a:effectStyle>
          <a:effectLst>
            <a:innerShdw blurRad="190500">
              <a:srgbClr val="000000">
                <a:alpha val="50000"/>
              </a:srgbClr>
            </a:innerShdw>
          </a:effectLst>
          <a:scene3d>
            <a:camera prst="perspectiveFront" fov="4800000"/>
            <a:lightRig rig="twoPt" dir="t">
              <a:rot lat="0" lon="0" rev="48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atMod val="150000"/>
                <a:lumMod val="50000"/>
              </a:schemeClr>
              <a:schemeClr val="phClr">
                <a:satMod val="40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4FF4819C081E4F829B12FE31B92AD0" ma:contentTypeVersion="4" ma:contentTypeDescription="Crée un document." ma:contentTypeScope="" ma:versionID="f94b35ba14e75db7dc317f7d9421a20e">
  <xsd:schema xmlns:xsd="http://www.w3.org/2001/XMLSchema" xmlns:xs="http://www.w3.org/2001/XMLSchema" xmlns:p="http://schemas.microsoft.com/office/2006/metadata/properties" xmlns:ns2="07c8237a-6f05-4e0c-b945-5b3c484bbc1c" xmlns:ns3="e3e43065-e037-4470-9eef-c037a91fd2d3" targetNamespace="http://schemas.microsoft.com/office/2006/metadata/properties" ma:root="true" ma:fieldsID="28ccae4038fb4988c0536610ba6d8708" ns2:_="" ns3:_="">
    <xsd:import namespace="07c8237a-6f05-4e0c-b945-5b3c484bbc1c"/>
    <xsd:import namespace="e3e43065-e037-4470-9eef-c037a91fd2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c8237a-6f05-4e0c-b945-5b3c484bbc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e43065-e037-4470-9eef-c037a91fd2d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637618C-9CDC-4C6C-A96B-B716B89C3B2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9C558E9-5F98-45A6-A2FB-62C8056090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c8237a-6f05-4e0c-b945-5b3c484bbc1c"/>
    <ds:schemaRef ds:uri="e3e43065-e037-4470-9eef-c037a91fd2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04AF72B-0482-4515-B406-79E9A94684B9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07c8237a-6f05-4e0c-b945-5b3c484bbc1c"/>
    <ds:schemaRef ds:uri="http://purl.org/dc/terms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e3e43065-e037-4470-9eef-c037a91fd2d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Capital.thmx</Template>
  <TotalTime>753</TotalTime>
  <Words>2052</Words>
  <Application>Microsoft Office PowerPoint</Application>
  <PresentationFormat>Affichage à l'écran (4:3)</PresentationFormat>
  <Paragraphs>323</Paragraphs>
  <Slides>21</Slides>
  <Notes>17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7" baseType="lpstr">
      <vt:lpstr>Arial</vt:lpstr>
      <vt:lpstr>Brush Script MT</vt:lpstr>
      <vt:lpstr>Calibri</vt:lpstr>
      <vt:lpstr>Calisto MT</vt:lpstr>
      <vt:lpstr>Wingdings</vt:lpstr>
      <vt:lpstr>Capital</vt:lpstr>
      <vt:lpstr>Les crèmes</vt:lpstr>
      <vt:lpstr>Classification (6)</vt:lpstr>
      <vt:lpstr>Généralités</vt:lpstr>
      <vt:lpstr>Hygiène</vt:lpstr>
      <vt:lpstr>Crèmes cuites, règles</vt:lpstr>
      <vt:lpstr>Crèmes</vt:lpstr>
      <vt:lpstr>Elaboration des crèmes</vt:lpstr>
      <vt:lpstr>Elaboration des crèmes</vt:lpstr>
      <vt:lpstr>Elaboration des crèmes</vt:lpstr>
      <vt:lpstr>Crème pâtissière</vt:lpstr>
      <vt:lpstr>Crème diplomate</vt:lpstr>
      <vt:lpstr>Crème mousseline</vt:lpstr>
      <vt:lpstr>Crème au caramel</vt:lpstr>
      <vt:lpstr>Crème au citron</vt:lpstr>
      <vt:lpstr>Crème anglaise</vt:lpstr>
      <vt:lpstr>Crème catalane</vt:lpstr>
      <vt:lpstr>Crème bavaroise</vt:lpstr>
      <vt:lpstr>Dérivés de la crème  bavaroise</vt:lpstr>
      <vt:lpstr>Blanc-manger  (crème aux amandes)</vt:lpstr>
      <vt:lpstr>Crème au yogourt ou au séré</vt:lpstr>
      <vt:lpstr>Crème au beurre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entremets</dc:title>
  <dc:creator>Cardinaux Yan</dc:creator>
  <cp:lastModifiedBy>Philippe Pache</cp:lastModifiedBy>
  <cp:revision>114</cp:revision>
  <dcterms:created xsi:type="dcterms:W3CDTF">2014-08-25T11:46:16Z</dcterms:created>
  <dcterms:modified xsi:type="dcterms:W3CDTF">2021-11-30T08:04:30Z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0x010100534FF4819C081E4F829B12FE31B92AD0</vt:lpwstr>
  </property>
</Properties>
</file>