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notesMasterIdLst>
    <p:notesMasterId r:id="rId18"/>
  </p:notesMasterIdLst>
  <p:sldIdLst>
    <p:sldId id="256" r:id="rId2"/>
    <p:sldId id="278" r:id="rId3"/>
    <p:sldId id="285" r:id="rId4"/>
    <p:sldId id="286" r:id="rId5"/>
    <p:sldId id="287" r:id="rId6"/>
    <p:sldId id="288" r:id="rId7"/>
    <p:sldId id="289" r:id="rId8"/>
    <p:sldId id="284" r:id="rId9"/>
    <p:sldId id="290" r:id="rId10"/>
    <p:sldId id="295" r:id="rId11"/>
    <p:sldId id="296" r:id="rId12"/>
    <p:sldId id="297" r:id="rId13"/>
    <p:sldId id="298" r:id="rId14"/>
    <p:sldId id="299" r:id="rId15"/>
    <p:sldId id="300" r:id="rId16"/>
    <p:sldId id="30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FA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80" d="100"/>
          <a:sy n="180" d="100"/>
        </p:scale>
        <p:origin x="-144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472EC4-689D-41A5-BB07-43BDC22B7787}" type="datetimeFigureOut">
              <a:rPr lang="fr-CH" smtClean="0"/>
              <a:t>26.11.15</a:t>
            </a:fld>
            <a:endParaRPr lang="fr-CH"/>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AFB464-B3DE-4679-B75A-985ABB733C02}" type="slidenum">
              <a:rPr lang="fr-CH" smtClean="0"/>
              <a:t>‹#›</a:t>
            </a:fld>
            <a:endParaRPr lang="fr-CH"/>
          </a:p>
        </p:txBody>
      </p:sp>
    </p:spTree>
    <p:extLst>
      <p:ext uri="{BB962C8B-B14F-4D97-AF65-F5344CB8AC3E}">
        <p14:creationId xmlns:p14="http://schemas.microsoft.com/office/powerpoint/2010/main" val="3751275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fld id="{D8AFB464-B3DE-4679-B75A-985ABB733C02}" type="slidenum">
              <a:rPr lang="fr-CH" smtClean="0"/>
              <a:t>8</a:t>
            </a:fld>
            <a:endParaRPr lang="fr-CH"/>
          </a:p>
        </p:txBody>
      </p:sp>
    </p:spTree>
    <p:extLst>
      <p:ext uri="{BB962C8B-B14F-4D97-AF65-F5344CB8AC3E}">
        <p14:creationId xmlns:p14="http://schemas.microsoft.com/office/powerpoint/2010/main" val="2522084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fr-CH" smtClean="0"/>
              <a:t>Cliquez et modifiez le titre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Cliquez pour modifier le style des sous-titres du masque</a:t>
            </a:r>
            <a:endParaRPr dirty="0"/>
          </a:p>
        </p:txBody>
      </p:sp>
      <p:sp>
        <p:nvSpPr>
          <p:cNvPr id="4" name="Date Placeholder 3"/>
          <p:cNvSpPr>
            <a:spLocks noGrp="1"/>
          </p:cNvSpPr>
          <p:nvPr>
            <p:ph type="dt" sz="half" idx="10"/>
          </p:nvPr>
        </p:nvSpPr>
        <p:spPr>
          <a:xfrm>
            <a:off x="573741" y="6122894"/>
            <a:ext cx="2133600" cy="259317"/>
          </a:xfrm>
        </p:spPr>
        <p:txBody>
          <a:bodyPr/>
          <a:lstStyle/>
          <a:p>
            <a:fld id="{2069C06D-4ED8-42C6-905D-CA84CA1B6CBF}" type="datetime2">
              <a:rPr lang="en-US" smtClean="0"/>
              <a:t>jeudi, 26 novembre 15</a:t>
            </a:fld>
            <a:endParaRPr lang="en-US" dirty="0"/>
          </a:p>
        </p:txBody>
      </p:sp>
      <p:sp>
        <p:nvSpPr>
          <p:cNvPr id="5" name="Footer Placeholder 4"/>
          <p:cNvSpPr>
            <a:spLocks noGrp="1"/>
          </p:cNvSpPr>
          <p:nvPr>
            <p:ph type="ftr" sz="quarter" idx="11"/>
          </p:nvPr>
        </p:nvSpPr>
        <p:spPr>
          <a:xfrm>
            <a:off x="5638800" y="6122894"/>
            <a:ext cx="2895600" cy="257810"/>
          </a:xfrm>
        </p:spPr>
        <p:txBody>
          <a:bodyPr/>
          <a:lstStyle/>
          <a:p>
            <a:endParaRPr lang="en-US" dirty="0"/>
          </a:p>
        </p:txBody>
      </p:sp>
      <p:sp>
        <p:nvSpPr>
          <p:cNvPr id="6" name="Slide Number Placeholder 5"/>
          <p:cNvSpPr>
            <a:spLocks noGrp="1"/>
          </p:cNvSpPr>
          <p:nvPr>
            <p:ph type="sldNum" sz="quarter" idx="12"/>
          </p:nvPr>
        </p:nvSpPr>
        <p:spPr>
          <a:xfrm>
            <a:off x="4191000" y="6122894"/>
            <a:ext cx="762000" cy="271463"/>
          </a:xfrm>
        </p:spPr>
        <p:txBody>
          <a:bodyPr/>
          <a:lstStyle/>
          <a:p>
            <a:fld id="{1789C0F2-17E0-497A-9BBE-0C73201AAFE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u, image et légende">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fr-CH" smtClean="0"/>
              <a:t>Cliquez et modifiez le titre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
        <p:nvSpPr>
          <p:cNvPr id="5" name="Date Placeholder 4"/>
          <p:cNvSpPr>
            <a:spLocks noGrp="1"/>
          </p:cNvSpPr>
          <p:nvPr>
            <p:ph type="dt" sz="half" idx="10"/>
          </p:nvPr>
        </p:nvSpPr>
        <p:spPr/>
        <p:txBody>
          <a:bodyPr/>
          <a:lstStyle/>
          <a:p>
            <a:fld id="{0B385921-A91A-409C-921C-0E0EC1E750EC}" type="datetime2">
              <a:rPr lang="en-US" smtClean="0"/>
              <a:t>jeudi, 26 novembre 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fr-CH" smtClean="0"/>
              <a:t>Faire glisser l'image vers l'espace réservé ou cliquer sur l'icône pour l'ajouter</a:t>
            </a:r>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fr-CH" smtClean="0"/>
              <a:t>Cliquez et modifiez le titre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H" smtClean="0"/>
              <a:t>Faire glisser l'image vers l'espace réservé ou cliquer sur l'icône pour l'ajouter</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fr-CH" smtClean="0"/>
              <a:t>Cliquez pour modifier les styles du texte du masque</a:t>
            </a:r>
          </a:p>
        </p:txBody>
      </p:sp>
      <p:sp>
        <p:nvSpPr>
          <p:cNvPr id="5" name="Date Placeholder 4"/>
          <p:cNvSpPr>
            <a:spLocks noGrp="1"/>
          </p:cNvSpPr>
          <p:nvPr>
            <p:ph type="dt" sz="half" idx="10"/>
          </p:nvPr>
        </p:nvSpPr>
        <p:spPr/>
        <p:txBody>
          <a:bodyPr/>
          <a:lstStyle/>
          <a:p>
            <a:fld id="{292EB412-E790-42EA-81FE-2925D3A43D91}" type="datetime2">
              <a:rPr lang="en-US" smtClean="0"/>
              <a:t>jeudi, 26 novembre 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fr-CH" smtClean="0"/>
              <a:t>Cliquez et modifiez le titre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H" smtClean="0"/>
              <a:t>Faire glisser l'image vers l'espace réservé ou cliquer sur l'icône pour l'ajouter</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fr-CH" smtClean="0"/>
              <a:t>Cliquez pour modifier les styles du texte du masque</a:t>
            </a:r>
          </a:p>
        </p:txBody>
      </p:sp>
      <p:sp>
        <p:nvSpPr>
          <p:cNvPr id="5" name="Date Placeholder 4"/>
          <p:cNvSpPr>
            <a:spLocks noGrp="1"/>
          </p:cNvSpPr>
          <p:nvPr>
            <p:ph type="dt" sz="half" idx="10"/>
          </p:nvPr>
        </p:nvSpPr>
        <p:spPr/>
        <p:txBody>
          <a:bodyPr/>
          <a:lstStyle/>
          <a:p>
            <a:fld id="{0B385921-A91A-409C-921C-0E0EC1E750EC}" type="datetime2">
              <a:rPr lang="en-US" smtClean="0"/>
              <a:t>jeudi, 26 novembre 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fr-CH"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dirty="0"/>
          </a:p>
        </p:txBody>
      </p:sp>
      <p:sp>
        <p:nvSpPr>
          <p:cNvPr id="4" name="Date Placeholder 3"/>
          <p:cNvSpPr>
            <a:spLocks noGrp="1"/>
          </p:cNvSpPr>
          <p:nvPr>
            <p:ph type="dt" sz="half" idx="10"/>
          </p:nvPr>
        </p:nvSpPr>
        <p:spPr/>
        <p:txBody>
          <a:bodyPr/>
          <a:lstStyle/>
          <a:p>
            <a:fld id="{A56EEE0E-EDB0-4D84-86B0-50833DF22902}" type="datetime2">
              <a:rPr lang="en-US" smtClean="0"/>
              <a:t>jeudi, 26 novembre 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fr-CH" smtClean="0"/>
              <a:t>Cliquez et modifiez le titre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dirty="0"/>
          </a:p>
        </p:txBody>
      </p:sp>
      <p:sp>
        <p:nvSpPr>
          <p:cNvPr id="4" name="Date Placeholder 3"/>
          <p:cNvSpPr>
            <a:spLocks noGrp="1"/>
          </p:cNvSpPr>
          <p:nvPr>
            <p:ph type="dt" sz="half" idx="10"/>
          </p:nvPr>
        </p:nvSpPr>
        <p:spPr/>
        <p:txBody>
          <a:bodyPr/>
          <a:lstStyle/>
          <a:p>
            <a:fld id="{5114372C-B5AB-4C39-B273-B99224EB4DD5}" type="datetime2">
              <a:rPr lang="en-US" smtClean="0"/>
              <a:t>jeudi, 26 novembre 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fr-CH" smtClean="0"/>
              <a:t>Cliquez et modifiez le titre</a:t>
            </a:r>
            <a:endParaRPr/>
          </a:p>
        </p:txBody>
      </p:sp>
      <p:sp>
        <p:nvSpPr>
          <p:cNvPr id="3" name="Content Placeholder 2"/>
          <p:cNvSpPr>
            <a:spLocks noGrp="1"/>
          </p:cNvSpPr>
          <p:nvPr>
            <p:ph idx="1"/>
          </p:nvPr>
        </p:nvSpPr>
        <p:spPr/>
        <p:txBody>
          <a:bodyPr/>
          <a:lstStyle>
            <a:lvl5pPr>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dirty="0"/>
          </a:p>
        </p:txBody>
      </p:sp>
      <p:sp>
        <p:nvSpPr>
          <p:cNvPr id="4" name="Date Placeholder 3"/>
          <p:cNvSpPr>
            <a:spLocks noGrp="1"/>
          </p:cNvSpPr>
          <p:nvPr>
            <p:ph type="dt" sz="half" idx="10"/>
          </p:nvPr>
        </p:nvSpPr>
        <p:spPr/>
        <p:txBody>
          <a:bodyPr/>
          <a:lstStyle/>
          <a:p>
            <a:fld id="{14CB1CAA-32CD-4B55-B92A-B8F0843CACF4}" type="datetime2">
              <a:rPr lang="en-US" smtClean="0"/>
              <a:t>jeudi, 26 novembre 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fr-CH" smtClean="0"/>
              <a:t>Cliquez et modifiez le titre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Cliquez pour modifier le style des sous-titres du masque</a:t>
            </a:r>
            <a:endParaRPr dirty="0"/>
          </a:p>
        </p:txBody>
      </p:sp>
      <p:sp>
        <p:nvSpPr>
          <p:cNvPr id="4" name="Date Placeholder 3"/>
          <p:cNvSpPr>
            <a:spLocks noGrp="1"/>
          </p:cNvSpPr>
          <p:nvPr>
            <p:ph type="dt" sz="half" idx="10"/>
          </p:nvPr>
        </p:nvSpPr>
        <p:spPr>
          <a:xfrm>
            <a:off x="569259" y="6122894"/>
            <a:ext cx="2133600" cy="259317"/>
          </a:xfrm>
        </p:spPr>
        <p:txBody>
          <a:bodyPr/>
          <a:lstStyle/>
          <a:p>
            <a:fld id="{0B385921-A91A-409C-921C-0E0EC1E750EC}" type="datetime2">
              <a:rPr lang="en-US" smtClean="0"/>
              <a:t>jeudi, 26 novembre 15</a:t>
            </a:fld>
            <a:endParaRPr lang="en-US" dirty="0"/>
          </a:p>
        </p:txBody>
      </p:sp>
      <p:sp>
        <p:nvSpPr>
          <p:cNvPr id="5" name="Footer Placeholder 4"/>
          <p:cNvSpPr>
            <a:spLocks noGrp="1"/>
          </p:cNvSpPr>
          <p:nvPr>
            <p:ph type="ftr" sz="quarter" idx="11"/>
          </p:nvPr>
        </p:nvSpPr>
        <p:spPr>
          <a:xfrm>
            <a:off x="5638800" y="6124401"/>
            <a:ext cx="2895600" cy="257810"/>
          </a:xfrm>
        </p:spPr>
        <p:txBody>
          <a:bodyPr/>
          <a:lstStyle/>
          <a:p>
            <a:endParaRPr lang="en-US" dirty="0"/>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fr-CH" smtClean="0"/>
              <a:t>Faire glisser l'image vers l'espace réservé ou cliquer sur l'icône pour l'ajouter</a:t>
            </a:r>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fr-CH" smtClean="0"/>
              <a:t>Cliquez et modifiez le titre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Cliquez pour modifier les styles du texte du masque</a:t>
            </a:r>
          </a:p>
        </p:txBody>
      </p:sp>
      <p:sp>
        <p:nvSpPr>
          <p:cNvPr id="4" name="Date Placeholder 3"/>
          <p:cNvSpPr>
            <a:spLocks noGrp="1"/>
          </p:cNvSpPr>
          <p:nvPr>
            <p:ph type="dt" sz="half" idx="10"/>
          </p:nvPr>
        </p:nvSpPr>
        <p:spPr/>
        <p:txBody>
          <a:bodyPr/>
          <a:lstStyle/>
          <a:p>
            <a:fld id="{3AD8CDC4-3D19-4983-B478-82F6B8E5AB66}" type="datetime2">
              <a:rPr lang="en-US" smtClean="0"/>
              <a:t>jeudi, 26 novembre 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fr-CH" smtClean="0"/>
              <a:t>Cliquez et modifiez le titre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a:p>
        </p:txBody>
      </p:sp>
      <p:sp>
        <p:nvSpPr>
          <p:cNvPr id="5" name="Date Placeholder 4"/>
          <p:cNvSpPr>
            <a:spLocks noGrp="1"/>
          </p:cNvSpPr>
          <p:nvPr>
            <p:ph type="dt" sz="half" idx="10"/>
          </p:nvPr>
        </p:nvSpPr>
        <p:spPr/>
        <p:txBody>
          <a:bodyPr/>
          <a:lstStyle/>
          <a:p>
            <a:fld id="{84B82477-D5D3-4181-8C11-75D0F2433A87}" type="datetime2">
              <a:rPr lang="en-US" smtClean="0"/>
              <a:t>jeudi, 26 novembre 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fr-CH" smtClean="0"/>
              <a:t>Cliquez et modifiez le titre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Cliquez pour modifier les styles du texte du masque</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Cliquez pour modifier les styles du texte du masque</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dirty="0"/>
          </a:p>
        </p:txBody>
      </p:sp>
      <p:sp>
        <p:nvSpPr>
          <p:cNvPr id="7" name="Date Placeholder 6"/>
          <p:cNvSpPr>
            <a:spLocks noGrp="1"/>
          </p:cNvSpPr>
          <p:nvPr>
            <p:ph type="dt" sz="half" idx="10"/>
          </p:nvPr>
        </p:nvSpPr>
        <p:spPr/>
        <p:txBody>
          <a:bodyPr/>
          <a:lstStyle/>
          <a:p>
            <a:fld id="{213E253B-1893-4367-8BAE-DF4BC10DC578}" type="datetime2">
              <a:rPr lang="en-US" smtClean="0"/>
              <a:t>jeudi, 26 novembre 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fr-CH" smtClean="0"/>
              <a:t>Cliquez et modifiez le titre</a:t>
            </a:r>
            <a:endParaRPr/>
          </a:p>
        </p:txBody>
      </p:sp>
      <p:sp>
        <p:nvSpPr>
          <p:cNvPr id="3" name="Date Placeholder 2"/>
          <p:cNvSpPr>
            <a:spLocks noGrp="1"/>
          </p:cNvSpPr>
          <p:nvPr>
            <p:ph type="dt" sz="half" idx="10"/>
          </p:nvPr>
        </p:nvSpPr>
        <p:spPr/>
        <p:txBody>
          <a:bodyPr/>
          <a:lstStyle/>
          <a:p>
            <a:fld id="{8B62300D-25B3-4603-86C9-4CB776489F00}" type="datetime2">
              <a:rPr lang="en-US" smtClean="0"/>
              <a:t>jeudi, 26 novembre 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C6314AD9-FCC8-48B7-B85B-012A91320DFF}" type="datetime2">
              <a:rPr lang="en-US" smtClean="0"/>
              <a:t>jeudi, 26 novembre 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fr-CH" smtClean="0"/>
              <a:t>Cliquez et modifiez le titre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fr-CH" smtClean="0"/>
              <a:t>Cliquez pour modifier les styles du texte du masque</a:t>
            </a:r>
          </a:p>
        </p:txBody>
      </p:sp>
      <p:sp>
        <p:nvSpPr>
          <p:cNvPr id="5" name="Date Placeholder 4"/>
          <p:cNvSpPr>
            <a:spLocks noGrp="1"/>
          </p:cNvSpPr>
          <p:nvPr>
            <p:ph type="dt" sz="half" idx="10"/>
          </p:nvPr>
        </p:nvSpPr>
        <p:spPr/>
        <p:txBody>
          <a:bodyPr/>
          <a:lstStyle/>
          <a:p>
            <a:fld id="{3182DC50-D5DB-4F94-B367-9876CD2C4012}" type="datetime2">
              <a:rPr lang="en-US" smtClean="0"/>
              <a:t>jeudi, 26 novembre 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fr-CH" smtClean="0"/>
              <a:t>Cliquez et modifiez le titre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0B385921-A91A-409C-921C-0E0EC1E750EC}" type="datetime2">
              <a:rPr lang="en-US" smtClean="0"/>
              <a:t>jeudi, 26 novembre 15</a:t>
            </a:fld>
            <a:endParaRPr lang="en-US" dirty="0"/>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dirty="0"/>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1789C0F2-17E0-497A-9BBE-0C73201AAFE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Lst>
  <p:hf sldNum="0" hdr="0" ftr="0" dt="0"/>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b="1" dirty="0" smtClean="0"/>
              <a:t>Les </a:t>
            </a:r>
            <a:r>
              <a:rPr lang="fr-FR" b="1" dirty="0" smtClean="0"/>
              <a:t>salades</a:t>
            </a:r>
            <a:endParaRPr lang="fr-FR" b="1" dirty="0"/>
          </a:p>
        </p:txBody>
      </p:sp>
      <p:sp>
        <p:nvSpPr>
          <p:cNvPr id="3" name="Sous-titre 2"/>
          <p:cNvSpPr>
            <a:spLocks noGrp="1"/>
          </p:cNvSpPr>
          <p:nvPr>
            <p:ph type="subTitle" idx="1"/>
          </p:nvPr>
        </p:nvSpPr>
        <p:spPr>
          <a:xfrm>
            <a:off x="914400" y="5599591"/>
            <a:ext cx="7342188" cy="508783"/>
          </a:xfrm>
        </p:spPr>
        <p:txBody>
          <a:bodyPr>
            <a:normAutofit/>
          </a:bodyPr>
          <a:lstStyle/>
          <a:p>
            <a:r>
              <a:rPr lang="fr-FR" sz="1600" dirty="0" smtClean="0"/>
              <a:t>Cardinaux Yan</a:t>
            </a:r>
            <a:endParaRPr lang="fr-FR" sz="1600" dirty="0"/>
          </a:p>
        </p:txBody>
      </p:sp>
      <p:pic>
        <p:nvPicPr>
          <p:cNvPr id="4"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56431" y="5129212"/>
            <a:ext cx="515938"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2369" y="5667049"/>
            <a:ext cx="69373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2" descr="12898421-une-salade-mixte-dans-un-panier-sur-un-fond-blanc.jpg"/>
          <p:cNvPicPr preferRelativeResize="0">
            <a:picLocks/>
          </p:cNvPicPr>
          <p:nvPr/>
        </p:nvPicPr>
        <p:blipFill>
          <a:blip r:embed="rId4">
            <a:extLst>
              <a:ext uri="{28A0092B-C50C-407E-A947-70E740481C1C}">
                <a14:useLocalDpi xmlns:a14="http://schemas.microsoft.com/office/drawing/2010/main" val="0"/>
              </a:ext>
            </a:extLst>
          </a:blip>
          <a:srcRect t="-23421" b="-23421"/>
          <a:stretch>
            <a:fillRect/>
          </a:stretch>
        </p:blipFill>
        <p:spPr bwMode="auto">
          <a:xfrm>
            <a:off x="3265293" y="3146779"/>
            <a:ext cx="2682529" cy="24528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 name="Espace réservé du contenu 2"/>
          <p:cNvPicPr>
            <a:picLocks noChangeAspect="1"/>
          </p:cNvPicPr>
          <p:nvPr/>
        </p:nvPicPr>
        <p:blipFill>
          <a:blip r:embed="rId5"/>
          <a:srcRect t="-41745" b="-41745"/>
          <a:stretch>
            <a:fillRect/>
          </a:stretch>
        </p:blipFill>
        <p:spPr>
          <a:xfrm>
            <a:off x="656431" y="105833"/>
            <a:ext cx="1717415" cy="1891419"/>
          </a:xfrm>
          <a:prstGeom prst="rect">
            <a:avLst/>
          </a:prstGeom>
        </p:spPr>
      </p:pic>
      <p:pic>
        <p:nvPicPr>
          <p:cNvPr id="12" name="Image 1" descr="438.jpg"/>
          <p:cNvPicPr preferRelativeResize="0">
            <a:picLocks/>
          </p:cNvPicPr>
          <p:nvPr/>
        </p:nvPicPr>
        <p:blipFill>
          <a:blip r:embed="rId6">
            <a:extLst>
              <a:ext uri="{28A0092B-C50C-407E-A947-70E740481C1C}">
                <a14:useLocalDpi xmlns:a14="http://schemas.microsoft.com/office/drawing/2010/main" val="0"/>
              </a:ext>
            </a:extLst>
          </a:blip>
          <a:srcRect t="-23421" b="-23421"/>
          <a:stretch>
            <a:fillRect/>
          </a:stretch>
        </p:blipFill>
        <p:spPr bwMode="auto">
          <a:xfrm>
            <a:off x="6962421" y="261055"/>
            <a:ext cx="1483079" cy="15028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4708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b="1" dirty="0"/>
              <a:t>Salades de feuilles composées</a:t>
            </a:r>
            <a:endParaRPr lang="fr-FR" b="1" dirty="0"/>
          </a:p>
        </p:txBody>
      </p:sp>
      <p:sp>
        <p:nvSpPr>
          <p:cNvPr id="5" name="Espace réservé du contenu 4"/>
          <p:cNvSpPr>
            <a:spLocks noGrp="1"/>
          </p:cNvSpPr>
          <p:nvPr>
            <p:ph sz="half" idx="1"/>
          </p:nvPr>
        </p:nvSpPr>
        <p:spPr>
          <a:xfrm>
            <a:off x="900111" y="1912062"/>
            <a:ext cx="3566160" cy="4508500"/>
          </a:xfrm>
        </p:spPr>
        <p:txBody>
          <a:bodyPr>
            <a:normAutofit fontScale="85000" lnSpcReduction="20000"/>
          </a:bodyPr>
          <a:lstStyle/>
          <a:p>
            <a:pPr>
              <a:spcBef>
                <a:spcPts val="600"/>
              </a:spcBef>
            </a:pPr>
            <a:r>
              <a:rPr lang="fr-FR" sz="1600" dirty="0" smtClean="0"/>
              <a:t>Ce </a:t>
            </a:r>
            <a:r>
              <a:rPr lang="fr-FR" sz="1600" dirty="0"/>
              <a:t>sont des </a:t>
            </a:r>
            <a:r>
              <a:rPr lang="fr-FR" sz="1600" b="1" dirty="0"/>
              <a:t>combinaisons</a:t>
            </a:r>
            <a:r>
              <a:rPr lang="fr-FR" sz="1600" dirty="0"/>
              <a:t> de salades feuilles avec d’</a:t>
            </a:r>
            <a:r>
              <a:rPr lang="fr-FR" sz="1600" b="1" dirty="0"/>
              <a:t>autres composants</a:t>
            </a:r>
            <a:r>
              <a:rPr lang="fr-FR" sz="1600" dirty="0"/>
              <a:t>, souvent tièdes, tels que volaille, viande, poisson, crustacés, champignons, etc.</a:t>
            </a:r>
          </a:p>
          <a:p>
            <a:pPr>
              <a:spcBef>
                <a:spcPts val="600"/>
              </a:spcBef>
            </a:pPr>
            <a:r>
              <a:rPr lang="fr-FR" sz="1600" dirty="0"/>
              <a:t>Il y a dans ce domaine une </a:t>
            </a:r>
            <a:r>
              <a:rPr lang="fr-FR" sz="1600" b="1" dirty="0"/>
              <a:t>variété</a:t>
            </a:r>
            <a:r>
              <a:rPr lang="fr-FR" sz="1600" dirty="0"/>
              <a:t> infinie de combinaisons</a:t>
            </a:r>
          </a:p>
          <a:p>
            <a:pPr>
              <a:spcBef>
                <a:spcPts val="600"/>
              </a:spcBef>
            </a:pPr>
            <a:r>
              <a:rPr lang="fr-FR" sz="1600" dirty="0"/>
              <a:t>Ces mets sont très </a:t>
            </a:r>
            <a:r>
              <a:rPr lang="fr-FR" sz="1600" b="1" dirty="0"/>
              <a:t>appréciés</a:t>
            </a:r>
            <a:r>
              <a:rPr lang="fr-FR" sz="1600" dirty="0"/>
              <a:t> des clients en raison de leur aspect décoratif, leurs combinaisons surprenantes et la légèreté des ingrédients</a:t>
            </a:r>
          </a:p>
          <a:p>
            <a:pPr>
              <a:spcBef>
                <a:spcPts val="600"/>
              </a:spcBef>
            </a:pPr>
            <a:r>
              <a:rPr lang="fr-FR" sz="1600" dirty="0"/>
              <a:t>En raison de leur </a:t>
            </a:r>
            <a:r>
              <a:rPr lang="fr-FR" sz="1600" b="1" dirty="0"/>
              <a:t>composition</a:t>
            </a:r>
            <a:r>
              <a:rPr lang="fr-FR" sz="1600" dirty="0"/>
              <a:t>, elles ne sont pas </a:t>
            </a:r>
            <a:r>
              <a:rPr lang="fr-FR" sz="1600" b="1" dirty="0"/>
              <a:t>proposées</a:t>
            </a:r>
            <a:r>
              <a:rPr lang="fr-FR" sz="1600" dirty="0"/>
              <a:t> comme accompagnement dans la carte des mets, mais comme hors-d’œuvre froid ou plat principal léger</a:t>
            </a:r>
          </a:p>
          <a:p>
            <a:pPr marL="0" indent="0">
              <a:spcBef>
                <a:spcPts val="600"/>
              </a:spcBef>
              <a:buNone/>
            </a:pPr>
            <a:r>
              <a:rPr lang="fr-FR" sz="1600" b="1" i="1" dirty="0">
                <a:solidFill>
                  <a:srgbClr val="0000FF"/>
                </a:solidFill>
              </a:rPr>
              <a:t>Exemples de salades feuilles</a:t>
            </a:r>
          </a:p>
          <a:p>
            <a:pPr marL="0" indent="0">
              <a:spcBef>
                <a:spcPts val="600"/>
              </a:spcBef>
              <a:buNone/>
            </a:pPr>
            <a:r>
              <a:rPr lang="fr-FR" sz="1600" dirty="0"/>
              <a:t>Bouquet de salade et noix de Saint-Jacques sautées, salade de mâche au fromage de chèvre frais, salade d’endives aux crevettes et pamplemousse, salade de </a:t>
            </a:r>
            <a:r>
              <a:rPr lang="fr-FR" sz="1600" dirty="0" err="1"/>
              <a:t>rucola</a:t>
            </a:r>
            <a:r>
              <a:rPr lang="fr-FR" sz="1600" dirty="0"/>
              <a:t> et tranche de mozzarella panée, salade verte et rouleaux de printemps</a:t>
            </a:r>
          </a:p>
        </p:txBody>
      </p:sp>
      <p:pic>
        <p:nvPicPr>
          <p:cNvPr id="3" name="Espace réservé du contenu 2"/>
          <p:cNvPicPr>
            <a:picLocks noGrp="1" noChangeAspect="1"/>
          </p:cNvPicPr>
          <p:nvPr>
            <p:ph sz="half" idx="2"/>
          </p:nvPr>
        </p:nvPicPr>
        <p:blipFill>
          <a:blip r:embed="rId2"/>
          <a:srcRect t="-32711" b="-32711"/>
          <a:stretch>
            <a:fillRect/>
          </a:stretch>
        </p:blipFill>
        <p:spPr/>
      </p:pic>
    </p:spTree>
    <p:extLst>
      <p:ext uri="{BB962C8B-B14F-4D97-AF65-F5344CB8AC3E}">
        <p14:creationId xmlns:p14="http://schemas.microsoft.com/office/powerpoint/2010/main" val="23258437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b="1" dirty="0"/>
              <a:t>Salades de légumes crus</a:t>
            </a:r>
            <a:endParaRPr lang="fr-FR" b="1" dirty="0"/>
          </a:p>
        </p:txBody>
      </p:sp>
      <p:sp>
        <p:nvSpPr>
          <p:cNvPr id="5" name="Espace réservé du contenu 4"/>
          <p:cNvSpPr>
            <a:spLocks noGrp="1"/>
          </p:cNvSpPr>
          <p:nvPr>
            <p:ph sz="half" idx="1"/>
          </p:nvPr>
        </p:nvSpPr>
        <p:spPr>
          <a:xfrm>
            <a:off x="900111" y="1806222"/>
            <a:ext cx="3566160" cy="4508500"/>
          </a:xfrm>
        </p:spPr>
        <p:txBody>
          <a:bodyPr>
            <a:normAutofit fontScale="77500" lnSpcReduction="20000"/>
          </a:bodyPr>
          <a:lstStyle/>
          <a:p>
            <a:pPr marL="0" indent="0">
              <a:spcBef>
                <a:spcPts val="600"/>
              </a:spcBef>
              <a:buNone/>
            </a:pPr>
            <a:r>
              <a:rPr lang="fr-FR" sz="1600" b="1" i="1" dirty="0">
                <a:solidFill>
                  <a:srgbClr val="0000FF"/>
                </a:solidFill>
              </a:rPr>
              <a:t>Préparation</a:t>
            </a:r>
          </a:p>
          <a:p>
            <a:pPr>
              <a:spcBef>
                <a:spcPts val="600"/>
              </a:spcBef>
            </a:pPr>
            <a:r>
              <a:rPr lang="fr-FR" sz="1600" b="1" dirty="0"/>
              <a:t>Laver</a:t>
            </a:r>
            <a:r>
              <a:rPr lang="fr-FR" sz="1600" dirty="0"/>
              <a:t> soigneusement les légumes</a:t>
            </a:r>
          </a:p>
          <a:p>
            <a:pPr>
              <a:spcBef>
                <a:spcPts val="600"/>
              </a:spcBef>
            </a:pPr>
            <a:r>
              <a:rPr lang="fr-FR" sz="1600" b="1" dirty="0"/>
              <a:t>Peler</a:t>
            </a:r>
            <a:r>
              <a:rPr lang="fr-FR" sz="1600" dirty="0"/>
              <a:t> les légumes racine</a:t>
            </a:r>
          </a:p>
          <a:p>
            <a:pPr>
              <a:spcBef>
                <a:spcPts val="600"/>
              </a:spcBef>
            </a:pPr>
            <a:r>
              <a:rPr lang="fr-FR" sz="1600" dirty="0"/>
              <a:t>Pour des raisons de </a:t>
            </a:r>
            <a:r>
              <a:rPr lang="fr-FR" sz="1600" b="1" dirty="0"/>
              <a:t>physiologie</a:t>
            </a:r>
            <a:r>
              <a:rPr lang="fr-FR" sz="1600" dirty="0"/>
              <a:t> alimentaire, ne pas peler les jeunes concombres, courgettes et tomates</a:t>
            </a:r>
          </a:p>
          <a:p>
            <a:pPr>
              <a:spcBef>
                <a:spcPts val="600"/>
              </a:spcBef>
            </a:pPr>
            <a:r>
              <a:rPr lang="fr-FR" sz="1600" dirty="0"/>
              <a:t>Pour le </a:t>
            </a:r>
            <a:r>
              <a:rPr lang="fr-FR" sz="1600" b="1" dirty="0"/>
              <a:t>céleri-branche </a:t>
            </a:r>
            <a:r>
              <a:rPr lang="fr-FR" sz="1600" dirty="0"/>
              <a:t>et le </a:t>
            </a:r>
            <a:r>
              <a:rPr lang="fr-FR" sz="1600" b="1" dirty="0"/>
              <a:t>fenouil</a:t>
            </a:r>
            <a:r>
              <a:rPr lang="fr-FR" sz="1600" dirty="0"/>
              <a:t>, éplucher simplement avec l’économe</a:t>
            </a:r>
          </a:p>
          <a:p>
            <a:pPr>
              <a:spcBef>
                <a:spcPts val="600"/>
              </a:spcBef>
            </a:pPr>
            <a:r>
              <a:rPr lang="fr-FR" sz="1600" dirty="0"/>
              <a:t>Pour le </a:t>
            </a:r>
            <a:r>
              <a:rPr lang="fr-FR" sz="1600" b="1" dirty="0"/>
              <a:t>chou rouge </a:t>
            </a:r>
            <a:r>
              <a:rPr lang="fr-FR" sz="1600" dirty="0"/>
              <a:t>et le </a:t>
            </a:r>
            <a:r>
              <a:rPr lang="fr-FR" sz="1600" b="1" dirty="0"/>
              <a:t>chou blanc</a:t>
            </a:r>
            <a:r>
              <a:rPr lang="fr-FR" sz="1600" dirty="0"/>
              <a:t>, retirer les feuilles extérieures, couper les têtes en 4. Retirer le tronc et les côtes principales</a:t>
            </a:r>
          </a:p>
          <a:p>
            <a:pPr marL="0" indent="0">
              <a:spcBef>
                <a:spcPts val="600"/>
              </a:spcBef>
              <a:buNone/>
            </a:pPr>
            <a:r>
              <a:rPr lang="fr-FR" sz="1600" b="1" i="1" dirty="0">
                <a:solidFill>
                  <a:srgbClr val="0000FF"/>
                </a:solidFill>
              </a:rPr>
              <a:t>Coupe</a:t>
            </a:r>
          </a:p>
          <a:p>
            <a:pPr marL="0" indent="0">
              <a:spcBef>
                <a:spcPts val="600"/>
              </a:spcBef>
              <a:buNone/>
            </a:pPr>
            <a:r>
              <a:rPr lang="fr-FR" sz="1600" dirty="0"/>
              <a:t>Afin qu’elles soient plus digestes, les crudités nettoyées sont coupées. Le mode de coupe dépend de la structure cellulaire du légume</a:t>
            </a:r>
          </a:p>
          <a:p>
            <a:pPr>
              <a:spcBef>
                <a:spcPts val="600"/>
              </a:spcBef>
              <a:buFont typeface="Arial"/>
              <a:buChar char="•"/>
            </a:pPr>
            <a:r>
              <a:rPr lang="fr-FR" sz="1600" b="1" u="sng" dirty="0"/>
              <a:t>Effeuiller :</a:t>
            </a:r>
            <a:r>
              <a:rPr lang="fr-FR" sz="1600" dirty="0"/>
              <a:t> salades feuilles</a:t>
            </a:r>
          </a:p>
          <a:p>
            <a:pPr>
              <a:spcBef>
                <a:spcPts val="600"/>
              </a:spcBef>
              <a:buFont typeface="Arial"/>
              <a:buChar char="•"/>
            </a:pPr>
            <a:r>
              <a:rPr lang="fr-FR" sz="1600" b="1" u="sng" dirty="0"/>
              <a:t>Fines lamelles :</a:t>
            </a:r>
            <a:r>
              <a:rPr lang="fr-FR" sz="1600" dirty="0"/>
              <a:t> chou, légumes racine et fenouil</a:t>
            </a:r>
          </a:p>
          <a:p>
            <a:pPr>
              <a:spcBef>
                <a:spcPts val="600"/>
              </a:spcBef>
              <a:buFont typeface="Arial"/>
              <a:buChar char="•"/>
            </a:pPr>
            <a:r>
              <a:rPr lang="fr-FR" sz="1600" b="1" u="sng" dirty="0"/>
              <a:t>Lamelles :</a:t>
            </a:r>
            <a:r>
              <a:rPr lang="fr-FR" sz="1600" dirty="0"/>
              <a:t> poivrons</a:t>
            </a:r>
          </a:p>
          <a:p>
            <a:pPr>
              <a:spcBef>
                <a:spcPts val="600"/>
              </a:spcBef>
              <a:buFont typeface="Arial"/>
              <a:buChar char="•"/>
            </a:pPr>
            <a:r>
              <a:rPr lang="fr-FR" sz="1600" b="1" u="sng" dirty="0"/>
              <a:t>Fines tranches à la mandoline :</a:t>
            </a:r>
            <a:r>
              <a:rPr lang="fr-FR" sz="1600" dirty="0"/>
              <a:t> radis roses, radis blancs, concombres, courgettes</a:t>
            </a:r>
          </a:p>
          <a:p>
            <a:pPr>
              <a:spcBef>
                <a:spcPts val="600"/>
              </a:spcBef>
              <a:buFont typeface="Arial"/>
              <a:buChar char="•"/>
            </a:pPr>
            <a:r>
              <a:rPr lang="fr-FR" sz="1600" b="1" u="sng" dirty="0"/>
              <a:t>Tranches :</a:t>
            </a:r>
            <a:r>
              <a:rPr lang="fr-FR" sz="1600" dirty="0"/>
              <a:t> tomates</a:t>
            </a:r>
          </a:p>
          <a:p>
            <a:pPr>
              <a:spcBef>
                <a:spcPts val="600"/>
              </a:spcBef>
              <a:buFont typeface="Arial"/>
              <a:buChar char="•"/>
            </a:pPr>
            <a:r>
              <a:rPr lang="fr-FR" sz="1600" b="1" u="sng" dirty="0"/>
              <a:t>Râper :</a:t>
            </a:r>
            <a:r>
              <a:rPr lang="fr-FR" sz="1600" dirty="0"/>
              <a:t> carottes, céleri-pomme</a:t>
            </a:r>
          </a:p>
          <a:p>
            <a:pPr marL="0" indent="0">
              <a:spcBef>
                <a:spcPts val="600"/>
              </a:spcBef>
              <a:buNone/>
            </a:pPr>
            <a:endParaRPr lang="fr-FR" sz="1600" dirty="0"/>
          </a:p>
        </p:txBody>
      </p:sp>
      <p:pic>
        <p:nvPicPr>
          <p:cNvPr id="7" name="Espace réservé du contenu 6"/>
          <p:cNvPicPr>
            <a:picLocks noGrp="1" noChangeAspect="1"/>
          </p:cNvPicPr>
          <p:nvPr>
            <p:ph sz="half" idx="2"/>
          </p:nvPr>
        </p:nvPicPr>
        <p:blipFill>
          <a:blip r:embed="rId2"/>
          <a:srcRect t="-23421" b="-23421"/>
          <a:stretch>
            <a:fillRect/>
          </a:stretch>
        </p:blipFill>
        <p:spPr/>
      </p:pic>
    </p:spTree>
    <p:extLst>
      <p:ext uri="{BB962C8B-B14F-4D97-AF65-F5344CB8AC3E}">
        <p14:creationId xmlns:p14="http://schemas.microsoft.com/office/powerpoint/2010/main" val="2645747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additive="base">
                                        <p:cTn id="6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anim calcmode="lin" valueType="num">
                                      <p:cBhvr additive="base">
                                        <p:cTn id="6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
                                            <p:txEl>
                                              <p:pRg st="11" end="11"/>
                                            </p:txEl>
                                          </p:spTgt>
                                        </p:tgtEl>
                                        <p:attrNameLst>
                                          <p:attrName>style.visibility</p:attrName>
                                        </p:attrNameLst>
                                      </p:cBhvr>
                                      <p:to>
                                        <p:strVal val="visible"/>
                                      </p:to>
                                    </p:set>
                                    <p:anim calcmode="lin" valueType="num">
                                      <p:cBhvr additive="base">
                                        <p:cTn id="73"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
                                            <p:txEl>
                                              <p:pRg st="12" end="12"/>
                                            </p:txEl>
                                          </p:spTgt>
                                        </p:tgtEl>
                                        <p:attrNameLst>
                                          <p:attrName>style.visibility</p:attrName>
                                        </p:attrNameLst>
                                      </p:cBhvr>
                                      <p:to>
                                        <p:strVal val="visible"/>
                                      </p:to>
                                    </p:set>
                                    <p:anim calcmode="lin" valueType="num">
                                      <p:cBhvr additive="base">
                                        <p:cTn id="79"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5">
                                            <p:txEl>
                                              <p:pRg st="13" end="13"/>
                                            </p:txEl>
                                          </p:spTgt>
                                        </p:tgtEl>
                                        <p:attrNameLst>
                                          <p:attrName>style.visibility</p:attrName>
                                        </p:attrNameLst>
                                      </p:cBhvr>
                                      <p:to>
                                        <p:strVal val="visible"/>
                                      </p:to>
                                    </p:set>
                                    <p:anim calcmode="lin" valueType="num">
                                      <p:cBhvr additive="base">
                                        <p:cTn id="85"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b="1" dirty="0"/>
              <a:t>Salades de légumes crus</a:t>
            </a:r>
            <a:endParaRPr lang="fr-FR" b="1" dirty="0"/>
          </a:p>
        </p:txBody>
      </p:sp>
      <p:sp>
        <p:nvSpPr>
          <p:cNvPr id="5" name="Espace réservé du contenu 4"/>
          <p:cNvSpPr>
            <a:spLocks noGrp="1"/>
          </p:cNvSpPr>
          <p:nvPr>
            <p:ph sz="half" idx="1"/>
          </p:nvPr>
        </p:nvSpPr>
        <p:spPr>
          <a:xfrm>
            <a:off x="635000" y="1912062"/>
            <a:ext cx="3831271" cy="4508500"/>
          </a:xfrm>
        </p:spPr>
        <p:txBody>
          <a:bodyPr>
            <a:normAutofit fontScale="77500" lnSpcReduction="20000"/>
          </a:bodyPr>
          <a:lstStyle/>
          <a:p>
            <a:pPr marL="0" indent="0">
              <a:spcBef>
                <a:spcPts val="600"/>
              </a:spcBef>
              <a:buNone/>
            </a:pPr>
            <a:r>
              <a:rPr lang="fr-FR" sz="1600" b="1" i="1" dirty="0" smtClean="0">
                <a:solidFill>
                  <a:srgbClr val="0000FF"/>
                </a:solidFill>
              </a:rPr>
              <a:t>Confection de la salade</a:t>
            </a:r>
            <a:endParaRPr lang="fr-FR" sz="1600" b="1" i="1" dirty="0">
              <a:solidFill>
                <a:srgbClr val="0000FF"/>
              </a:solidFill>
            </a:endParaRPr>
          </a:p>
          <a:p>
            <a:pPr>
              <a:spcBef>
                <a:spcPts val="600"/>
              </a:spcBef>
            </a:pPr>
            <a:r>
              <a:rPr lang="fr-FR" sz="1600" dirty="0" smtClean="0"/>
              <a:t>Les </a:t>
            </a:r>
            <a:r>
              <a:rPr lang="fr-FR" sz="1600" b="1" dirty="0" smtClean="0"/>
              <a:t>composants</a:t>
            </a:r>
            <a:r>
              <a:rPr lang="fr-FR" sz="1600" dirty="0" smtClean="0"/>
              <a:t> préparés sont mélangés soigneusement, chaque fois avec la sauce correspondante, dans un récipient. Il faut toujours </a:t>
            </a:r>
            <a:r>
              <a:rPr lang="fr-FR" sz="1600" b="1" dirty="0" smtClean="0"/>
              <a:t>remuer</a:t>
            </a:r>
            <a:r>
              <a:rPr lang="fr-FR" sz="1600" dirty="0" smtClean="0"/>
              <a:t> ou </a:t>
            </a:r>
            <a:r>
              <a:rPr lang="fr-FR" sz="1600" b="1" dirty="0" smtClean="0"/>
              <a:t>mélanger</a:t>
            </a:r>
            <a:r>
              <a:rPr lang="fr-FR" sz="1600" dirty="0" smtClean="0"/>
              <a:t> complètement, mais avec précaution, afin d’</a:t>
            </a:r>
            <a:r>
              <a:rPr lang="fr-FR" sz="1600" b="1" dirty="0" smtClean="0"/>
              <a:t>imprégner</a:t>
            </a:r>
            <a:r>
              <a:rPr lang="fr-FR" sz="1600" dirty="0" smtClean="0"/>
              <a:t> tous les éléments de la salade avec la sauce, sans pour autant les </a:t>
            </a:r>
            <a:r>
              <a:rPr lang="fr-FR" sz="1600" b="1" dirty="0" smtClean="0"/>
              <a:t>ab</a:t>
            </a:r>
            <a:r>
              <a:rPr lang="fr-FR" sz="1600" b="1" dirty="0" smtClean="0"/>
              <a:t>îmer</a:t>
            </a:r>
          </a:p>
          <a:p>
            <a:pPr>
              <a:spcBef>
                <a:spcPts val="600"/>
              </a:spcBef>
            </a:pPr>
            <a:r>
              <a:rPr lang="fr-FR" sz="1600" dirty="0" smtClean="0"/>
              <a:t>Il convient de toujours employer des </a:t>
            </a:r>
            <a:r>
              <a:rPr lang="fr-FR" sz="1600" b="1" dirty="0" smtClean="0"/>
              <a:t>gants jetables </a:t>
            </a:r>
            <a:r>
              <a:rPr lang="fr-FR" sz="1600" dirty="0" smtClean="0"/>
              <a:t>ou des </a:t>
            </a:r>
            <a:r>
              <a:rPr lang="fr-FR" sz="1600" b="1" dirty="0" smtClean="0"/>
              <a:t>services à salade </a:t>
            </a:r>
            <a:r>
              <a:rPr lang="fr-FR" sz="1600" dirty="0" smtClean="0"/>
              <a:t>pour mélanger</a:t>
            </a:r>
            <a:endParaRPr lang="fr-FR" sz="1600" dirty="0"/>
          </a:p>
          <a:p>
            <a:pPr marL="0" indent="0">
              <a:spcBef>
                <a:spcPts val="600"/>
              </a:spcBef>
              <a:buNone/>
            </a:pPr>
            <a:r>
              <a:rPr lang="fr-FR" sz="1600" b="1" i="1" dirty="0" smtClean="0">
                <a:solidFill>
                  <a:srgbClr val="0000FF"/>
                </a:solidFill>
              </a:rPr>
              <a:t>Le bon moment pour ajouter la sauce</a:t>
            </a:r>
            <a:endParaRPr lang="fr-FR" sz="1600" b="1" i="1" dirty="0">
              <a:solidFill>
                <a:srgbClr val="0000FF"/>
              </a:solidFill>
            </a:endParaRPr>
          </a:p>
          <a:p>
            <a:pPr>
              <a:spcBef>
                <a:spcPts val="600"/>
              </a:spcBef>
              <a:buFont typeface="Arial"/>
              <a:buChar char="•"/>
            </a:pPr>
            <a:r>
              <a:rPr lang="fr-FR" sz="1600" b="1" dirty="0" smtClean="0"/>
              <a:t>Juste avant de servir </a:t>
            </a:r>
            <a:r>
              <a:rPr lang="fr-FR" sz="1600" dirty="0" smtClean="0"/>
              <a:t>les salades de feuilles et les salades de légumes délicats comme les tomates et les concombres, afin qu’elles restent croquantes et fra</a:t>
            </a:r>
            <a:r>
              <a:rPr lang="fr-FR" sz="1600" dirty="0" smtClean="0"/>
              <a:t>îches. Si on les mélange trop tôt avec la sauce, le sel fait sortir l’eau des légumes, de sorte que la salade s’affaisse et la sauce devient aqueuse</a:t>
            </a:r>
          </a:p>
          <a:p>
            <a:pPr>
              <a:spcBef>
                <a:spcPts val="600"/>
              </a:spcBef>
              <a:buFont typeface="Arial"/>
              <a:buChar char="•"/>
            </a:pPr>
            <a:r>
              <a:rPr lang="fr-FR" sz="1600" b="1" dirty="0" smtClean="0"/>
              <a:t>Environ une heure avant le service </a:t>
            </a:r>
            <a:r>
              <a:rPr lang="fr-FR" sz="1600" dirty="0" smtClean="0"/>
              <a:t>pour les salades de légumes plus fermes et moins juteux comme les carottes, les céleris et les poivrons. La sauce à salade a ainsi le temps de pénétrer dans les légumes et leur saveur est pleinement mise en valeur</a:t>
            </a:r>
          </a:p>
          <a:p>
            <a:pPr>
              <a:spcBef>
                <a:spcPts val="600"/>
              </a:spcBef>
              <a:buFont typeface="Arial"/>
              <a:buChar char="•"/>
            </a:pPr>
            <a:r>
              <a:rPr lang="fr-FR" sz="1600" dirty="0" smtClean="0"/>
              <a:t>Les salades de choux sont souvent arrosées avec une </a:t>
            </a:r>
            <a:r>
              <a:rPr lang="fr-FR" sz="1600" b="1" dirty="0" smtClean="0"/>
              <a:t>marinade chaude </a:t>
            </a:r>
            <a:r>
              <a:rPr lang="fr-FR" sz="1600" dirty="0" smtClean="0"/>
              <a:t>et sont bien mélangées pour briser la structure cellulaire et les rendre plus tendres</a:t>
            </a:r>
            <a:endParaRPr lang="fr-FR" sz="1600" dirty="0"/>
          </a:p>
          <a:p>
            <a:pPr marL="0" indent="0">
              <a:spcBef>
                <a:spcPts val="600"/>
              </a:spcBef>
              <a:buNone/>
            </a:pPr>
            <a:endParaRPr lang="fr-FR" sz="1600" dirty="0"/>
          </a:p>
        </p:txBody>
      </p:sp>
      <p:pic>
        <p:nvPicPr>
          <p:cNvPr id="3" name="Espace réservé du contenu 2"/>
          <p:cNvPicPr>
            <a:picLocks noGrp="1" noChangeAspect="1"/>
          </p:cNvPicPr>
          <p:nvPr>
            <p:ph sz="half" idx="2"/>
          </p:nvPr>
        </p:nvPicPr>
        <p:blipFill>
          <a:blip r:embed="rId2"/>
          <a:srcRect t="-23421" b="-23421"/>
          <a:stretch>
            <a:fillRect/>
          </a:stretch>
        </p:blipFill>
        <p:spPr/>
      </p:pic>
    </p:spTree>
    <p:extLst>
      <p:ext uri="{BB962C8B-B14F-4D97-AF65-F5344CB8AC3E}">
        <p14:creationId xmlns:p14="http://schemas.microsoft.com/office/powerpoint/2010/main" val="18104209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b="1" dirty="0"/>
              <a:t>Salades de légumes crus</a:t>
            </a:r>
            <a:endParaRPr lang="fr-FR" b="1" dirty="0"/>
          </a:p>
        </p:txBody>
      </p:sp>
      <p:sp>
        <p:nvSpPr>
          <p:cNvPr id="5" name="Espace réservé du contenu 4"/>
          <p:cNvSpPr>
            <a:spLocks noGrp="1"/>
          </p:cNvSpPr>
          <p:nvPr>
            <p:ph sz="half" idx="1"/>
          </p:nvPr>
        </p:nvSpPr>
        <p:spPr>
          <a:xfrm>
            <a:off x="900111" y="1926174"/>
            <a:ext cx="3566160" cy="4508500"/>
          </a:xfrm>
        </p:spPr>
        <p:txBody>
          <a:bodyPr>
            <a:normAutofit/>
          </a:bodyPr>
          <a:lstStyle/>
          <a:p>
            <a:pPr>
              <a:spcBef>
                <a:spcPts val="600"/>
              </a:spcBef>
              <a:buFont typeface="Arial"/>
              <a:buChar char="•"/>
            </a:pPr>
            <a:r>
              <a:rPr lang="fr-FR" sz="1600" dirty="0" smtClean="0"/>
              <a:t>Les </a:t>
            </a:r>
            <a:r>
              <a:rPr lang="fr-FR" sz="1600" b="1" dirty="0" smtClean="0"/>
              <a:t>pousses</a:t>
            </a:r>
            <a:r>
              <a:rPr lang="fr-FR" sz="1600" dirty="0" smtClean="0"/>
              <a:t> (germes) doivent </a:t>
            </a:r>
            <a:r>
              <a:rPr lang="fr-FR" sz="1600" dirty="0" smtClean="0"/>
              <a:t>être soigneusement </a:t>
            </a:r>
            <a:r>
              <a:rPr lang="fr-FR" sz="1600" b="1" dirty="0" smtClean="0"/>
              <a:t>lavées</a:t>
            </a:r>
            <a:r>
              <a:rPr lang="fr-FR" sz="1600" dirty="0" smtClean="0"/>
              <a:t> et brièvement </a:t>
            </a:r>
            <a:r>
              <a:rPr lang="fr-FR" sz="1600" b="1" dirty="0" smtClean="0"/>
              <a:t>blanchies </a:t>
            </a:r>
            <a:r>
              <a:rPr lang="fr-FR" sz="1600" dirty="0" smtClean="0"/>
              <a:t>car elles contiennent des protéines dangereuses pour la santé, appelées hémagglutinines, qui perdent leur effet avec la chaleur</a:t>
            </a:r>
          </a:p>
          <a:p>
            <a:pPr>
              <a:spcBef>
                <a:spcPts val="600"/>
              </a:spcBef>
              <a:buFont typeface="Arial"/>
              <a:buChar char="•"/>
            </a:pPr>
            <a:r>
              <a:rPr lang="fr-FR" sz="1600" dirty="0" smtClean="0"/>
              <a:t>Pour cette raison, il ne s’agit pas d’un </a:t>
            </a:r>
            <a:r>
              <a:rPr lang="fr-FR" sz="1600" b="1" dirty="0" smtClean="0"/>
              <a:t>produit cru </a:t>
            </a:r>
            <a:r>
              <a:rPr lang="fr-FR" sz="1600" dirty="0" smtClean="0"/>
              <a:t>au sens strict du terme, mais on peut tout de même les servir avec des salades crues</a:t>
            </a:r>
            <a:endParaRPr lang="fr-FR" sz="1600" dirty="0"/>
          </a:p>
          <a:p>
            <a:pPr marL="0" indent="0">
              <a:spcBef>
                <a:spcPts val="600"/>
              </a:spcBef>
              <a:buNone/>
            </a:pPr>
            <a:r>
              <a:rPr lang="fr-FR" sz="1600" b="1" i="1" dirty="0">
                <a:solidFill>
                  <a:srgbClr val="0000FF"/>
                </a:solidFill>
              </a:rPr>
              <a:t>Exemples de salades </a:t>
            </a:r>
            <a:r>
              <a:rPr lang="fr-FR" sz="1600" b="1" i="1" dirty="0" smtClean="0">
                <a:solidFill>
                  <a:srgbClr val="0000FF"/>
                </a:solidFill>
              </a:rPr>
              <a:t>de légumes crus</a:t>
            </a:r>
            <a:endParaRPr lang="fr-FR" sz="1600" b="1" i="1" dirty="0">
              <a:solidFill>
                <a:srgbClr val="0000FF"/>
              </a:solidFill>
            </a:endParaRPr>
          </a:p>
          <a:p>
            <a:pPr marL="0" indent="0">
              <a:spcBef>
                <a:spcPts val="600"/>
              </a:spcBef>
              <a:buNone/>
            </a:pPr>
            <a:r>
              <a:rPr lang="fr-FR" sz="1600" dirty="0" smtClean="0"/>
              <a:t>Salade de carottes crues, salade de choucroute, salade de concombre, salade de fenouil cru, salade Waldorf</a:t>
            </a:r>
            <a:endParaRPr lang="fr-FR" sz="1600" dirty="0"/>
          </a:p>
        </p:txBody>
      </p:sp>
      <p:pic>
        <p:nvPicPr>
          <p:cNvPr id="3" name="Espace réservé du contenu 2"/>
          <p:cNvPicPr>
            <a:picLocks noGrp="1" noChangeAspect="1"/>
          </p:cNvPicPr>
          <p:nvPr>
            <p:ph sz="half" idx="2"/>
          </p:nvPr>
        </p:nvPicPr>
        <p:blipFill>
          <a:blip r:embed="rId2"/>
          <a:srcRect t="-23421" b="-23421"/>
          <a:stretch>
            <a:fillRect/>
          </a:stretch>
        </p:blipFill>
        <p:spPr/>
      </p:pic>
    </p:spTree>
    <p:extLst>
      <p:ext uri="{BB962C8B-B14F-4D97-AF65-F5344CB8AC3E}">
        <p14:creationId xmlns:p14="http://schemas.microsoft.com/office/powerpoint/2010/main" val="2385365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b="1" dirty="0"/>
              <a:t>Salades de légumes </a:t>
            </a:r>
            <a:r>
              <a:rPr lang="fr-FR" b="1" dirty="0" smtClean="0"/>
              <a:t>cuits </a:t>
            </a:r>
            <a:br>
              <a:rPr lang="fr-FR" b="1" dirty="0" smtClean="0"/>
            </a:br>
            <a:r>
              <a:rPr lang="fr-FR" b="1" dirty="0" smtClean="0"/>
              <a:t>et de légumineuses</a:t>
            </a:r>
            <a:endParaRPr lang="fr-FR" b="1" dirty="0"/>
          </a:p>
        </p:txBody>
      </p:sp>
      <p:sp>
        <p:nvSpPr>
          <p:cNvPr id="5" name="Espace réservé du contenu 4"/>
          <p:cNvSpPr>
            <a:spLocks noGrp="1"/>
          </p:cNvSpPr>
          <p:nvPr>
            <p:ph sz="half" idx="1"/>
          </p:nvPr>
        </p:nvSpPr>
        <p:spPr>
          <a:xfrm>
            <a:off x="451556" y="1749773"/>
            <a:ext cx="4014715" cy="4621389"/>
          </a:xfrm>
        </p:spPr>
        <p:txBody>
          <a:bodyPr>
            <a:normAutofit fontScale="62500" lnSpcReduction="20000"/>
          </a:bodyPr>
          <a:lstStyle/>
          <a:p>
            <a:pPr marL="0" indent="0">
              <a:spcBef>
                <a:spcPts val="600"/>
              </a:spcBef>
              <a:buNone/>
            </a:pPr>
            <a:r>
              <a:rPr lang="fr-FR" sz="1600" b="1" i="1" dirty="0" smtClean="0">
                <a:solidFill>
                  <a:srgbClr val="0000FF"/>
                </a:solidFill>
              </a:rPr>
              <a:t>Préparation</a:t>
            </a:r>
            <a:endParaRPr lang="fr-FR" sz="1600" b="1" i="1" dirty="0">
              <a:solidFill>
                <a:srgbClr val="0000FF"/>
              </a:solidFill>
            </a:endParaRPr>
          </a:p>
          <a:p>
            <a:pPr>
              <a:spcBef>
                <a:spcPts val="600"/>
              </a:spcBef>
            </a:pPr>
            <a:r>
              <a:rPr lang="fr-FR" sz="1600" dirty="0" smtClean="0"/>
              <a:t>Le </a:t>
            </a:r>
            <a:r>
              <a:rPr lang="fr-FR" sz="1600" b="1" dirty="0" smtClean="0"/>
              <a:t>légume</a:t>
            </a:r>
            <a:r>
              <a:rPr lang="fr-FR" sz="1600" dirty="0" smtClean="0"/>
              <a:t> peut </a:t>
            </a:r>
            <a:r>
              <a:rPr lang="fr-FR" sz="1600" dirty="0" smtClean="0"/>
              <a:t>être coupé cru ou cuit selon diverses formes régulières correspondant à son apparence. On peut aussi utiliser des couteaux spéciaux</a:t>
            </a:r>
          </a:p>
          <a:p>
            <a:pPr>
              <a:spcBef>
                <a:spcPts val="600"/>
              </a:spcBef>
            </a:pPr>
            <a:r>
              <a:rPr lang="fr-FR" sz="1600" dirty="0" smtClean="0"/>
              <a:t>La </a:t>
            </a:r>
            <a:r>
              <a:rPr lang="fr-FR" sz="1600" b="1" dirty="0" smtClean="0"/>
              <a:t>surface de coupe </a:t>
            </a:r>
            <a:r>
              <a:rPr lang="fr-FR" sz="1600" dirty="0" smtClean="0"/>
              <a:t>de certains légumes crus comme les fonds d’artichauts, le céleri-pomme et les salsifis se colore sous l’effet de l’</a:t>
            </a:r>
            <a:r>
              <a:rPr lang="fr-FR" sz="1600" b="1" dirty="0" smtClean="0"/>
              <a:t>oxygène</a:t>
            </a:r>
            <a:r>
              <a:rPr lang="fr-FR" sz="1600" dirty="0" smtClean="0"/>
              <a:t>, raison pour laquelle on les dépose dans de l’</a:t>
            </a:r>
            <a:r>
              <a:rPr lang="fr-FR" sz="1600" b="1" dirty="0" smtClean="0"/>
              <a:t>eau citronnée</a:t>
            </a:r>
            <a:r>
              <a:rPr lang="fr-FR" sz="1600" dirty="0" smtClean="0"/>
              <a:t> jusqu’à a cuisson</a:t>
            </a:r>
          </a:p>
          <a:p>
            <a:pPr>
              <a:spcBef>
                <a:spcPts val="600"/>
              </a:spcBef>
            </a:pPr>
            <a:r>
              <a:rPr lang="fr-FR" sz="1600" b="1" dirty="0" smtClean="0"/>
              <a:t>Bouillir</a:t>
            </a:r>
            <a:r>
              <a:rPr lang="fr-FR" sz="1600" dirty="0" smtClean="0"/>
              <a:t>,</a:t>
            </a:r>
            <a:r>
              <a:rPr lang="fr-FR" sz="1600" b="1" dirty="0" smtClean="0"/>
              <a:t> cuire à la vapeur </a:t>
            </a:r>
            <a:r>
              <a:rPr lang="fr-FR" sz="1600" dirty="0" smtClean="0"/>
              <a:t>ou</a:t>
            </a:r>
            <a:r>
              <a:rPr lang="fr-FR" sz="1600" b="1" dirty="0" smtClean="0"/>
              <a:t> étuver </a:t>
            </a:r>
            <a:r>
              <a:rPr lang="fr-FR" sz="1600" dirty="0" smtClean="0"/>
              <a:t>les légumes coupés crus. Veiller à ne pas les cuire trop tendres</a:t>
            </a:r>
          </a:p>
          <a:p>
            <a:pPr>
              <a:spcBef>
                <a:spcPts val="600"/>
              </a:spcBef>
            </a:pPr>
            <a:r>
              <a:rPr lang="fr-FR" sz="1600" dirty="0" smtClean="0"/>
              <a:t>Afin de garder leur </a:t>
            </a:r>
            <a:r>
              <a:rPr lang="fr-FR" sz="1600" b="1" dirty="0" smtClean="0"/>
              <a:t>arôme</a:t>
            </a:r>
            <a:r>
              <a:rPr lang="fr-FR" sz="1600" dirty="0" smtClean="0"/>
              <a:t> et leur </a:t>
            </a:r>
            <a:r>
              <a:rPr lang="fr-FR" sz="1600" b="1" dirty="0" smtClean="0"/>
              <a:t>saveur</a:t>
            </a:r>
            <a:r>
              <a:rPr lang="fr-FR" sz="1600" dirty="0" smtClean="0"/>
              <a:t>, laisser </a:t>
            </a:r>
            <a:r>
              <a:rPr lang="fr-FR" sz="1600" b="1" dirty="0" smtClean="0"/>
              <a:t>refroidir</a:t>
            </a:r>
            <a:r>
              <a:rPr lang="fr-FR" sz="1600" dirty="0" smtClean="0"/>
              <a:t> les légumes dans le fond. Dans le liquide chaud, les légumes continuent à cuire, raison pour laquelle il faut arrêter la cuisson assez vite</a:t>
            </a:r>
          </a:p>
          <a:p>
            <a:pPr marL="0" indent="0">
              <a:spcBef>
                <a:spcPts val="600"/>
              </a:spcBef>
              <a:buNone/>
            </a:pPr>
            <a:r>
              <a:rPr lang="fr-FR" sz="1600" b="1" i="1" dirty="0" smtClean="0">
                <a:solidFill>
                  <a:srgbClr val="0000FF"/>
                </a:solidFill>
              </a:rPr>
              <a:t>Confection de la salade</a:t>
            </a:r>
            <a:endParaRPr lang="fr-FR" sz="1600" b="1" i="1" dirty="0">
              <a:solidFill>
                <a:srgbClr val="0000FF"/>
              </a:solidFill>
            </a:endParaRPr>
          </a:p>
          <a:p>
            <a:pPr>
              <a:spcBef>
                <a:spcPts val="600"/>
              </a:spcBef>
            </a:pPr>
            <a:r>
              <a:rPr lang="fr-FR" sz="1600" dirty="0" smtClean="0"/>
              <a:t>Toujours </a:t>
            </a:r>
            <a:r>
              <a:rPr lang="fr-FR" sz="1600" b="1" dirty="0" smtClean="0"/>
              <a:t>mariner</a:t>
            </a:r>
            <a:r>
              <a:rPr lang="fr-FR" sz="1600" dirty="0" smtClean="0"/>
              <a:t> les salades de légumes cuits et de légumineuses à l’avance dans leur sauce</a:t>
            </a:r>
          </a:p>
          <a:p>
            <a:pPr>
              <a:spcBef>
                <a:spcPts val="600"/>
              </a:spcBef>
            </a:pPr>
            <a:r>
              <a:rPr lang="fr-FR" sz="1600" dirty="0" smtClean="0"/>
              <a:t>On n’ajoutera les </a:t>
            </a:r>
            <a:r>
              <a:rPr lang="fr-FR" sz="1600" b="1" dirty="0" smtClean="0"/>
              <a:t>fines herbes fraîches </a:t>
            </a:r>
            <a:r>
              <a:rPr lang="fr-FR" sz="1600" dirty="0" smtClean="0"/>
              <a:t>qu’au dernier moment car elles perdent rapidement leur couleur appétissante dans l’acidité</a:t>
            </a:r>
          </a:p>
          <a:p>
            <a:pPr>
              <a:spcBef>
                <a:spcPts val="600"/>
              </a:spcBef>
            </a:pPr>
            <a:r>
              <a:rPr lang="fr-FR" sz="1600" dirty="0" smtClean="0"/>
              <a:t>Les légumes </a:t>
            </a:r>
            <a:r>
              <a:rPr lang="fr-FR" sz="1600" b="1" dirty="0" smtClean="0"/>
              <a:t>égouttés</a:t>
            </a:r>
            <a:r>
              <a:rPr lang="fr-FR" sz="1600" dirty="0" smtClean="0"/>
              <a:t> sont mélangés avec la sauce à salade prévue dans un saladier de grande taille</a:t>
            </a:r>
          </a:p>
          <a:p>
            <a:pPr>
              <a:spcBef>
                <a:spcPts val="600"/>
              </a:spcBef>
            </a:pPr>
            <a:r>
              <a:rPr lang="fr-FR" sz="1600" dirty="0" smtClean="0"/>
              <a:t>Si les légumes et les légumineuses sont encore </a:t>
            </a:r>
            <a:r>
              <a:rPr lang="fr-FR" sz="1600" b="1" dirty="0" smtClean="0"/>
              <a:t>tièdes</a:t>
            </a:r>
            <a:r>
              <a:rPr lang="fr-FR" sz="1600" dirty="0" smtClean="0"/>
              <a:t>, la sauce à salade </a:t>
            </a:r>
            <a:r>
              <a:rPr lang="fr-FR" sz="1600" b="1" dirty="0" smtClean="0"/>
              <a:t>pénétrera</a:t>
            </a:r>
            <a:r>
              <a:rPr lang="fr-FR" sz="1600" dirty="0" smtClean="0"/>
              <a:t> mieux, et les salades seront plus savoureuses</a:t>
            </a:r>
          </a:p>
          <a:p>
            <a:pPr>
              <a:spcBef>
                <a:spcPts val="600"/>
              </a:spcBef>
            </a:pPr>
            <a:r>
              <a:rPr lang="fr-FR" sz="1600" dirty="0" smtClean="0"/>
              <a:t>Si on utilise une sauce contenant de la </a:t>
            </a:r>
            <a:r>
              <a:rPr lang="fr-FR" sz="1600" b="1" dirty="0" smtClean="0"/>
              <a:t>mayonnaise</a:t>
            </a:r>
            <a:r>
              <a:rPr lang="fr-FR" sz="1600" dirty="0" smtClean="0"/>
              <a:t>, les légumes doivent être bien </a:t>
            </a:r>
            <a:r>
              <a:rPr lang="fr-FR" sz="1600" b="1" dirty="0" smtClean="0"/>
              <a:t>secs</a:t>
            </a:r>
            <a:r>
              <a:rPr lang="fr-FR" sz="1600" dirty="0" smtClean="0"/>
              <a:t> et </a:t>
            </a:r>
            <a:r>
              <a:rPr lang="fr-FR" sz="1600" b="1" dirty="0" smtClean="0"/>
              <a:t>froids</a:t>
            </a:r>
            <a:r>
              <a:rPr lang="fr-FR" sz="1600" dirty="0" smtClean="0"/>
              <a:t>, sans quoi la sauce devient aqueuse et fade</a:t>
            </a:r>
          </a:p>
          <a:p>
            <a:pPr>
              <a:spcBef>
                <a:spcPts val="600"/>
              </a:spcBef>
            </a:pPr>
            <a:r>
              <a:rPr lang="fr-FR" sz="1600" dirty="0" smtClean="0"/>
              <a:t>Pour des raisons </a:t>
            </a:r>
            <a:r>
              <a:rPr lang="fr-FR" sz="1600" b="1" dirty="0" smtClean="0"/>
              <a:t>bactériologiques</a:t>
            </a:r>
            <a:r>
              <a:rPr lang="fr-FR" sz="1600" dirty="0" smtClean="0"/>
              <a:t>, les salades doivent être conservées au frais dans des récipients couverts jusqu’au moment de servir</a:t>
            </a:r>
          </a:p>
          <a:p>
            <a:pPr>
              <a:spcBef>
                <a:spcPts val="600"/>
              </a:spcBef>
            </a:pPr>
            <a:endParaRPr lang="fr-FR" sz="1600" dirty="0"/>
          </a:p>
          <a:p>
            <a:pPr marL="0" indent="0">
              <a:spcBef>
                <a:spcPts val="600"/>
              </a:spcBef>
              <a:buNone/>
            </a:pPr>
            <a:endParaRPr lang="fr-FR" sz="1600" dirty="0"/>
          </a:p>
        </p:txBody>
      </p:sp>
      <p:pic>
        <p:nvPicPr>
          <p:cNvPr id="7" name="Espace réservé du contenu 6"/>
          <p:cNvPicPr>
            <a:picLocks noGrp="1" noChangeAspect="1"/>
          </p:cNvPicPr>
          <p:nvPr>
            <p:ph sz="half" idx="2"/>
          </p:nvPr>
        </p:nvPicPr>
        <p:blipFill>
          <a:blip r:embed="rId2"/>
          <a:srcRect l="29050" r="29050"/>
          <a:stretch>
            <a:fillRect/>
          </a:stretch>
        </p:blipFill>
        <p:spPr/>
      </p:pic>
    </p:spTree>
    <p:extLst>
      <p:ext uri="{BB962C8B-B14F-4D97-AF65-F5344CB8AC3E}">
        <p14:creationId xmlns:p14="http://schemas.microsoft.com/office/powerpoint/2010/main" val="193356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additive="base">
                                        <p:cTn id="6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anim calcmode="lin" valueType="num">
                                      <p:cBhvr additive="base">
                                        <p:cTn id="6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
                                            <p:txEl>
                                              <p:pRg st="11" end="11"/>
                                            </p:txEl>
                                          </p:spTgt>
                                        </p:tgtEl>
                                        <p:attrNameLst>
                                          <p:attrName>style.visibility</p:attrName>
                                        </p:attrNameLst>
                                      </p:cBhvr>
                                      <p:to>
                                        <p:strVal val="visible"/>
                                      </p:to>
                                    </p:set>
                                    <p:anim calcmode="lin" valueType="num">
                                      <p:cBhvr additive="base">
                                        <p:cTn id="73"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b="1" dirty="0"/>
              <a:t>Salades de légumes </a:t>
            </a:r>
            <a:r>
              <a:rPr lang="fr-FR" b="1" dirty="0" smtClean="0"/>
              <a:t>cuits </a:t>
            </a:r>
            <a:br>
              <a:rPr lang="fr-FR" b="1" dirty="0" smtClean="0"/>
            </a:br>
            <a:r>
              <a:rPr lang="fr-FR" b="1" dirty="0" smtClean="0"/>
              <a:t>et de légumineuses</a:t>
            </a:r>
            <a:endParaRPr lang="fr-FR" b="1" dirty="0"/>
          </a:p>
        </p:txBody>
      </p:sp>
      <p:sp>
        <p:nvSpPr>
          <p:cNvPr id="5" name="Espace réservé du contenu 4"/>
          <p:cNvSpPr>
            <a:spLocks noGrp="1"/>
          </p:cNvSpPr>
          <p:nvPr>
            <p:ph sz="half" idx="1"/>
          </p:nvPr>
        </p:nvSpPr>
        <p:spPr>
          <a:xfrm>
            <a:off x="900113" y="2398896"/>
            <a:ext cx="3566160" cy="3132667"/>
          </a:xfrm>
        </p:spPr>
        <p:txBody>
          <a:bodyPr>
            <a:normAutofit/>
          </a:bodyPr>
          <a:lstStyle/>
          <a:p>
            <a:pPr marL="0" indent="0">
              <a:spcBef>
                <a:spcPts val="600"/>
              </a:spcBef>
              <a:buNone/>
            </a:pPr>
            <a:r>
              <a:rPr lang="fr-FR" sz="1600" b="1" i="1" dirty="0" smtClean="0">
                <a:solidFill>
                  <a:srgbClr val="0000FF"/>
                </a:solidFill>
              </a:rPr>
              <a:t>Exemples de salades de légumes cuits</a:t>
            </a:r>
            <a:endParaRPr lang="fr-FR" sz="1600" b="1" i="1" dirty="0">
              <a:solidFill>
                <a:srgbClr val="0000FF"/>
              </a:solidFill>
            </a:endParaRPr>
          </a:p>
          <a:p>
            <a:pPr marL="0" indent="0">
              <a:spcBef>
                <a:spcPts val="600"/>
              </a:spcBef>
              <a:buNone/>
            </a:pPr>
            <a:r>
              <a:rPr lang="fr-FR" sz="1600" dirty="0" smtClean="0"/>
              <a:t>Salade de courgettes bicolore, salade de betteraves rouges, salade de carottes cuites, salade de chou-fleur, salade de ma</a:t>
            </a:r>
            <a:r>
              <a:rPr lang="fr-FR" sz="1600" dirty="0" smtClean="0"/>
              <a:t>ïs, salade de pommes de terre, salade russe</a:t>
            </a:r>
            <a:endParaRPr lang="fr-FR" sz="1600" dirty="0" smtClean="0"/>
          </a:p>
          <a:p>
            <a:pPr marL="0" indent="0">
              <a:spcBef>
                <a:spcPts val="600"/>
              </a:spcBef>
              <a:buNone/>
            </a:pPr>
            <a:r>
              <a:rPr lang="fr-FR" sz="1600" b="1" i="1" dirty="0" smtClean="0">
                <a:solidFill>
                  <a:srgbClr val="0000FF"/>
                </a:solidFill>
              </a:rPr>
              <a:t>Exemples de salades de légumineuses</a:t>
            </a:r>
            <a:endParaRPr lang="fr-FR" sz="1600" b="1" i="1" dirty="0">
              <a:solidFill>
                <a:srgbClr val="0000FF"/>
              </a:solidFill>
            </a:endParaRPr>
          </a:p>
          <a:p>
            <a:pPr marL="0" indent="0">
              <a:spcBef>
                <a:spcPts val="600"/>
              </a:spcBef>
              <a:buNone/>
            </a:pPr>
            <a:r>
              <a:rPr lang="fr-FR" sz="1600" dirty="0" smtClean="0"/>
              <a:t>Salade de légumineuses, salade de haricots blancs, salade de lentilles vertes, salade de pois chiches à la menthe</a:t>
            </a:r>
            <a:endParaRPr lang="fr-FR" sz="1600" dirty="0"/>
          </a:p>
          <a:p>
            <a:pPr marL="0" indent="0">
              <a:spcBef>
                <a:spcPts val="600"/>
              </a:spcBef>
              <a:buNone/>
            </a:pPr>
            <a:endParaRPr lang="fr-FR" sz="1600" dirty="0"/>
          </a:p>
        </p:txBody>
      </p:sp>
      <p:pic>
        <p:nvPicPr>
          <p:cNvPr id="3" name="Espace réservé du contenu 2"/>
          <p:cNvPicPr>
            <a:picLocks noGrp="1" noChangeAspect="1"/>
          </p:cNvPicPr>
          <p:nvPr>
            <p:ph sz="half" idx="2"/>
          </p:nvPr>
        </p:nvPicPr>
        <p:blipFill>
          <a:blip r:embed="rId2"/>
          <a:srcRect l="29050" r="29050"/>
          <a:stretch>
            <a:fillRect/>
          </a:stretch>
        </p:blipFill>
        <p:spPr/>
      </p:pic>
    </p:spTree>
    <p:extLst>
      <p:ext uri="{BB962C8B-B14F-4D97-AF65-F5344CB8AC3E}">
        <p14:creationId xmlns:p14="http://schemas.microsoft.com/office/powerpoint/2010/main" val="32620573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b="1" dirty="0" smtClean="0"/>
              <a:t>Diverses salades pour les buffets froids et les collations</a:t>
            </a:r>
            <a:endParaRPr lang="fr-FR" b="1" dirty="0"/>
          </a:p>
        </p:txBody>
      </p:sp>
      <p:sp>
        <p:nvSpPr>
          <p:cNvPr id="5" name="Espace réservé du contenu 4"/>
          <p:cNvSpPr>
            <a:spLocks noGrp="1"/>
          </p:cNvSpPr>
          <p:nvPr>
            <p:ph sz="half" idx="1"/>
          </p:nvPr>
        </p:nvSpPr>
        <p:spPr>
          <a:xfrm>
            <a:off x="900111" y="1947342"/>
            <a:ext cx="3566160" cy="4508500"/>
          </a:xfrm>
        </p:spPr>
        <p:txBody>
          <a:bodyPr>
            <a:normAutofit fontScale="92500" lnSpcReduction="20000"/>
          </a:bodyPr>
          <a:lstStyle/>
          <a:p>
            <a:pPr>
              <a:spcBef>
                <a:spcPts val="600"/>
              </a:spcBef>
              <a:buFont typeface="Arial"/>
              <a:buChar char="•"/>
            </a:pPr>
            <a:r>
              <a:rPr lang="fr-FR" sz="1600" dirty="0" smtClean="0"/>
              <a:t>Les </a:t>
            </a:r>
            <a:r>
              <a:rPr lang="fr-FR" sz="1600" b="1" dirty="0" smtClean="0"/>
              <a:t>combinaisons</a:t>
            </a:r>
            <a:r>
              <a:rPr lang="fr-FR" sz="1600" dirty="0" smtClean="0"/>
              <a:t> de salades suivantes ne sont qu’une petite partie des multiples possibilités de salades composées que l’on peut préparer</a:t>
            </a:r>
          </a:p>
          <a:p>
            <a:pPr>
              <a:spcBef>
                <a:spcPts val="600"/>
              </a:spcBef>
              <a:buFont typeface="Arial"/>
              <a:buChar char="•"/>
            </a:pPr>
            <a:r>
              <a:rPr lang="fr-FR" sz="1600" dirty="0" smtClean="0"/>
              <a:t>En raison de leurs </a:t>
            </a:r>
            <a:r>
              <a:rPr lang="fr-FR" sz="1600" b="1" dirty="0" smtClean="0"/>
              <a:t>ingrédients spéciaux</a:t>
            </a:r>
            <a:r>
              <a:rPr lang="fr-FR" sz="1600" dirty="0" smtClean="0"/>
              <a:t>, et souvent </a:t>
            </a:r>
            <a:r>
              <a:rPr lang="fr-FR" sz="1600" b="1" dirty="0" smtClean="0"/>
              <a:t>nourrissants</a:t>
            </a:r>
            <a:r>
              <a:rPr lang="fr-FR" sz="1600" dirty="0" smtClean="0"/>
              <a:t>, elles conviennent cependant moins comme accompagnement</a:t>
            </a:r>
          </a:p>
          <a:p>
            <a:pPr>
              <a:spcBef>
                <a:spcPts val="600"/>
              </a:spcBef>
              <a:buFont typeface="Arial"/>
              <a:buChar char="•"/>
            </a:pPr>
            <a:r>
              <a:rPr lang="fr-FR" sz="1600" dirty="0" smtClean="0"/>
              <a:t>Elles sont </a:t>
            </a:r>
            <a:r>
              <a:rPr lang="fr-FR" sz="1600" b="1" dirty="0" smtClean="0"/>
              <a:t>utilisées</a:t>
            </a:r>
            <a:r>
              <a:rPr lang="fr-FR" sz="1600" dirty="0" smtClean="0"/>
              <a:t> avant tout pour des </a:t>
            </a:r>
            <a:r>
              <a:rPr lang="fr-FR" sz="1600" b="1" dirty="0" smtClean="0"/>
              <a:t>buffets froids </a:t>
            </a:r>
            <a:r>
              <a:rPr lang="fr-FR" sz="1600" dirty="0" smtClean="0"/>
              <a:t>ou comme </a:t>
            </a:r>
            <a:r>
              <a:rPr lang="fr-FR" sz="1600" b="1" dirty="0" smtClean="0"/>
              <a:t>petits repas légers</a:t>
            </a:r>
          </a:p>
          <a:p>
            <a:pPr marL="0" indent="0">
              <a:spcBef>
                <a:spcPts val="600"/>
              </a:spcBef>
              <a:buNone/>
            </a:pPr>
            <a:r>
              <a:rPr lang="fr-FR" sz="1600" b="1" i="1" dirty="0" smtClean="0">
                <a:solidFill>
                  <a:srgbClr val="0000FF"/>
                </a:solidFill>
              </a:rPr>
              <a:t>Exemples de salades pour les buffets froids et les collations</a:t>
            </a:r>
            <a:endParaRPr lang="fr-FR" sz="1600" b="1" i="1" dirty="0">
              <a:solidFill>
                <a:srgbClr val="0000FF"/>
              </a:solidFill>
            </a:endParaRPr>
          </a:p>
          <a:p>
            <a:pPr marL="0" indent="0">
              <a:spcBef>
                <a:spcPts val="600"/>
              </a:spcBef>
              <a:buNone/>
            </a:pPr>
            <a:r>
              <a:rPr lang="fr-FR" sz="1600" dirty="0" smtClean="0"/>
              <a:t>Salade andalouse, salade aux fruits de mer avec vinaigre balsamique, salade de bœuf bouilli, salade de champignons, salade de fruits au curry, salade de thon asiatique, salade grecque au safran, salade mexicaine, salade niçoise, tomates à la mozzarella et basilic</a:t>
            </a:r>
            <a:endParaRPr lang="fr-FR" sz="1600" dirty="0"/>
          </a:p>
          <a:p>
            <a:pPr marL="0" indent="0">
              <a:spcBef>
                <a:spcPts val="600"/>
              </a:spcBef>
              <a:buNone/>
            </a:pPr>
            <a:endParaRPr lang="fr-FR" sz="1600" dirty="0"/>
          </a:p>
        </p:txBody>
      </p:sp>
      <p:pic>
        <p:nvPicPr>
          <p:cNvPr id="3" name="Espace réservé du contenu 2"/>
          <p:cNvPicPr>
            <a:picLocks noGrp="1" noChangeAspect="1"/>
          </p:cNvPicPr>
          <p:nvPr>
            <p:ph sz="half" idx="2"/>
          </p:nvPr>
        </p:nvPicPr>
        <p:blipFill>
          <a:blip r:embed="rId2"/>
          <a:srcRect t="-32599" b="-32599"/>
          <a:stretch>
            <a:fillRect/>
          </a:stretch>
        </p:blipFill>
        <p:spPr/>
      </p:pic>
    </p:spTree>
    <p:extLst>
      <p:ext uri="{BB962C8B-B14F-4D97-AF65-F5344CB8AC3E}">
        <p14:creationId xmlns:p14="http://schemas.microsoft.com/office/powerpoint/2010/main" val="39226166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b="1" dirty="0" smtClean="0"/>
              <a:t>Généralités</a:t>
            </a:r>
            <a:endParaRPr lang="fr-FR" b="1" dirty="0"/>
          </a:p>
        </p:txBody>
      </p:sp>
      <p:sp>
        <p:nvSpPr>
          <p:cNvPr id="5" name="Espace réservé du contenu 4"/>
          <p:cNvSpPr>
            <a:spLocks noGrp="1"/>
          </p:cNvSpPr>
          <p:nvPr>
            <p:ph sz="half" idx="1"/>
          </p:nvPr>
        </p:nvSpPr>
        <p:spPr>
          <a:xfrm>
            <a:off x="900111" y="1968510"/>
            <a:ext cx="3566160" cy="4402666"/>
          </a:xfrm>
        </p:spPr>
        <p:txBody>
          <a:bodyPr>
            <a:normAutofit lnSpcReduction="10000"/>
          </a:bodyPr>
          <a:lstStyle/>
          <a:p>
            <a:pPr>
              <a:spcBef>
                <a:spcPts val="600"/>
              </a:spcBef>
            </a:pPr>
            <a:r>
              <a:rPr lang="fr-FR" sz="1600" dirty="0" smtClean="0"/>
              <a:t>Le </a:t>
            </a:r>
            <a:r>
              <a:rPr lang="fr-FR" sz="1600" b="1" dirty="0" smtClean="0"/>
              <a:t>terme</a:t>
            </a:r>
            <a:r>
              <a:rPr lang="fr-FR" sz="1600" dirty="0" smtClean="0"/>
              <a:t> de salade nous vient à l’origine de l’italien </a:t>
            </a:r>
            <a:r>
              <a:rPr lang="fr-FR" sz="1600" b="1" dirty="0" err="1" smtClean="0"/>
              <a:t>insalare</a:t>
            </a:r>
            <a:r>
              <a:rPr lang="fr-FR" sz="1600" dirty="0" smtClean="0"/>
              <a:t> = saler</a:t>
            </a:r>
          </a:p>
          <a:p>
            <a:pPr>
              <a:spcBef>
                <a:spcPts val="600"/>
              </a:spcBef>
            </a:pPr>
            <a:r>
              <a:rPr lang="fr-FR" sz="1600" dirty="0" smtClean="0"/>
              <a:t>On peut appeler salade tous les aliments qui sont </a:t>
            </a:r>
            <a:r>
              <a:rPr lang="fr-FR" sz="1600" b="1" dirty="0" smtClean="0"/>
              <a:t>coupés</a:t>
            </a:r>
            <a:r>
              <a:rPr lang="fr-FR" sz="1600" dirty="0" smtClean="0"/>
              <a:t> et </a:t>
            </a:r>
            <a:r>
              <a:rPr lang="fr-FR" sz="1600" b="1" dirty="0" smtClean="0"/>
              <a:t>marinés</a:t>
            </a:r>
            <a:r>
              <a:rPr lang="fr-FR" sz="1600" dirty="0" smtClean="0"/>
              <a:t> dans une sauce relevée et acide</a:t>
            </a:r>
          </a:p>
          <a:p>
            <a:pPr>
              <a:spcBef>
                <a:spcPts val="600"/>
              </a:spcBef>
            </a:pPr>
            <a:r>
              <a:rPr lang="fr-FR" sz="1600" dirty="0" smtClean="0"/>
              <a:t>Du point de vue de la </a:t>
            </a:r>
            <a:r>
              <a:rPr lang="fr-FR" sz="1600" b="1" dirty="0" smtClean="0"/>
              <a:t>physiologie alimentaire</a:t>
            </a:r>
            <a:r>
              <a:rPr lang="fr-FR" sz="1600" dirty="0" smtClean="0"/>
              <a:t>, les salades de légumes crus constituent des aliments de grande valeur</a:t>
            </a:r>
          </a:p>
          <a:p>
            <a:pPr>
              <a:spcBef>
                <a:spcPts val="600"/>
              </a:spcBef>
            </a:pPr>
            <a:r>
              <a:rPr lang="fr-FR" sz="1600" dirty="0" smtClean="0"/>
              <a:t>Elles </a:t>
            </a:r>
            <a:r>
              <a:rPr lang="fr-FR" sz="1600" b="1" dirty="0" smtClean="0"/>
              <a:t>complètent</a:t>
            </a:r>
            <a:r>
              <a:rPr lang="fr-FR" sz="1600" dirty="0" smtClean="0"/>
              <a:t> le repas avec des vitamines, des substances minérales et des fibres alimentaires sans en augmenter substantiellement la teneur énergétique</a:t>
            </a:r>
            <a:endParaRPr lang="fr-FR" sz="1600" dirty="0" smtClean="0"/>
          </a:p>
        </p:txBody>
      </p:sp>
      <p:pic>
        <p:nvPicPr>
          <p:cNvPr id="8" name="Espace réservé du contenu 7"/>
          <p:cNvPicPr>
            <a:picLocks noGrp="1" noChangeAspect="1"/>
          </p:cNvPicPr>
          <p:nvPr>
            <p:ph sz="half" idx="2"/>
          </p:nvPr>
        </p:nvPicPr>
        <p:blipFill>
          <a:blip r:embed="rId2"/>
          <a:srcRect t="-32966" b="-32966"/>
          <a:stretch>
            <a:fillRect/>
          </a:stretch>
        </p:blipFill>
        <p:spPr/>
      </p:pic>
    </p:spTree>
    <p:extLst>
      <p:ext uri="{BB962C8B-B14F-4D97-AF65-F5344CB8AC3E}">
        <p14:creationId xmlns:p14="http://schemas.microsoft.com/office/powerpoint/2010/main" val="2078112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b="1" dirty="0" smtClean="0"/>
              <a:t>Classification</a:t>
            </a:r>
            <a:endParaRPr lang="fr-FR" b="1" dirty="0"/>
          </a:p>
        </p:txBody>
      </p:sp>
      <p:sp>
        <p:nvSpPr>
          <p:cNvPr id="5" name="Espace réservé du contenu 4"/>
          <p:cNvSpPr>
            <a:spLocks noGrp="1"/>
          </p:cNvSpPr>
          <p:nvPr>
            <p:ph sz="half" idx="1"/>
          </p:nvPr>
        </p:nvSpPr>
        <p:spPr>
          <a:xfrm>
            <a:off x="900111" y="1975564"/>
            <a:ext cx="3566160" cy="4423833"/>
          </a:xfrm>
        </p:spPr>
        <p:txBody>
          <a:bodyPr>
            <a:normAutofit/>
          </a:bodyPr>
          <a:lstStyle/>
          <a:p>
            <a:pPr>
              <a:spcBef>
                <a:spcPts val="600"/>
              </a:spcBef>
            </a:pPr>
            <a:r>
              <a:rPr lang="fr-FR" sz="1600" dirty="0" smtClean="0"/>
              <a:t>Le </a:t>
            </a:r>
            <a:r>
              <a:rPr lang="fr-FR" sz="1600" b="1" dirty="0" smtClean="0"/>
              <a:t>client </a:t>
            </a:r>
            <a:r>
              <a:rPr lang="fr-FR" sz="1600" dirty="0" smtClean="0"/>
              <a:t>ne fait pas la distinction entre une salade simple et une salade m</a:t>
            </a:r>
            <a:r>
              <a:rPr lang="fr-FR" sz="1600" dirty="0" smtClean="0"/>
              <a:t>êlée</a:t>
            </a:r>
          </a:p>
          <a:p>
            <a:pPr>
              <a:spcBef>
                <a:spcPts val="600"/>
              </a:spcBef>
            </a:pPr>
            <a:r>
              <a:rPr lang="fr-FR" sz="1600" dirty="0" smtClean="0"/>
              <a:t>Il appellera </a:t>
            </a:r>
            <a:r>
              <a:rPr lang="fr-FR" sz="1600" b="1" dirty="0" smtClean="0"/>
              <a:t>salade mêlée </a:t>
            </a:r>
            <a:r>
              <a:rPr lang="fr-FR" sz="1600" dirty="0" smtClean="0"/>
              <a:t>plusieurs salades diverses présentées sur une assiette ou coupelle</a:t>
            </a:r>
          </a:p>
          <a:p>
            <a:pPr>
              <a:spcBef>
                <a:spcPts val="600"/>
              </a:spcBef>
            </a:pPr>
            <a:r>
              <a:rPr lang="fr-FR" sz="1600" dirty="0" smtClean="0"/>
              <a:t>Dans le </a:t>
            </a:r>
            <a:r>
              <a:rPr lang="fr-FR" sz="1600" b="1" dirty="0" smtClean="0"/>
              <a:t>métier</a:t>
            </a:r>
            <a:r>
              <a:rPr lang="fr-FR" sz="1600" dirty="0" smtClean="0"/>
              <a:t> on fait les distinctions suivantes entre les différentes salades</a:t>
            </a:r>
          </a:p>
          <a:p>
            <a:pPr marL="0" indent="0">
              <a:spcBef>
                <a:spcPts val="600"/>
              </a:spcBef>
              <a:buNone/>
            </a:pPr>
            <a:endParaRPr lang="fr-FR" sz="1600" dirty="0"/>
          </a:p>
          <a:p>
            <a:pPr>
              <a:spcBef>
                <a:spcPts val="600"/>
              </a:spcBef>
              <a:buFont typeface="Wingdings" charset="2"/>
              <a:buChar char="Ø"/>
            </a:pPr>
            <a:r>
              <a:rPr lang="fr-FR" sz="1600" b="1" i="1" dirty="0" smtClean="0">
                <a:solidFill>
                  <a:srgbClr val="0000FF"/>
                </a:solidFill>
              </a:rPr>
              <a:t>Salades simples</a:t>
            </a:r>
          </a:p>
          <a:p>
            <a:pPr>
              <a:spcBef>
                <a:spcPts val="600"/>
              </a:spcBef>
              <a:buFont typeface="Wingdings" charset="2"/>
              <a:buChar char="Ø"/>
            </a:pPr>
            <a:r>
              <a:rPr lang="fr-FR" sz="1600" b="1" i="1" dirty="0" smtClean="0">
                <a:solidFill>
                  <a:srgbClr val="0000FF"/>
                </a:solidFill>
              </a:rPr>
              <a:t>Salades mêlées</a:t>
            </a:r>
          </a:p>
          <a:p>
            <a:pPr>
              <a:spcBef>
                <a:spcPts val="600"/>
              </a:spcBef>
              <a:buFont typeface="Wingdings" charset="2"/>
              <a:buChar char="Ø"/>
            </a:pPr>
            <a:r>
              <a:rPr lang="fr-FR" sz="1600" b="1" i="1" dirty="0" smtClean="0">
                <a:solidFill>
                  <a:srgbClr val="0000FF"/>
                </a:solidFill>
              </a:rPr>
              <a:t>Salades composées</a:t>
            </a:r>
          </a:p>
        </p:txBody>
      </p:sp>
      <p:pic>
        <p:nvPicPr>
          <p:cNvPr id="3" name="Espace réservé du contenu 2"/>
          <p:cNvPicPr>
            <a:picLocks noGrp="1" noChangeAspect="1"/>
          </p:cNvPicPr>
          <p:nvPr>
            <p:ph sz="half" idx="2"/>
          </p:nvPr>
        </p:nvPicPr>
        <p:blipFill>
          <a:blip r:embed="rId2"/>
          <a:srcRect l="17198" r="17198"/>
          <a:stretch>
            <a:fillRect/>
          </a:stretch>
        </p:blipFill>
        <p:spPr/>
      </p:pic>
    </p:spTree>
    <p:extLst>
      <p:ext uri="{BB962C8B-B14F-4D97-AF65-F5344CB8AC3E}">
        <p14:creationId xmlns:p14="http://schemas.microsoft.com/office/powerpoint/2010/main" val="2039212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b="1" dirty="0" smtClean="0"/>
              <a:t>Salades simples</a:t>
            </a:r>
            <a:endParaRPr lang="fr-FR" b="1" dirty="0"/>
          </a:p>
        </p:txBody>
      </p:sp>
      <p:sp>
        <p:nvSpPr>
          <p:cNvPr id="5" name="Espace réservé du contenu 4"/>
          <p:cNvSpPr>
            <a:spLocks noGrp="1"/>
          </p:cNvSpPr>
          <p:nvPr>
            <p:ph sz="half" idx="1"/>
          </p:nvPr>
        </p:nvSpPr>
        <p:spPr>
          <a:xfrm>
            <a:off x="900111" y="2423054"/>
            <a:ext cx="3566160" cy="3327223"/>
          </a:xfrm>
        </p:spPr>
        <p:txBody>
          <a:bodyPr>
            <a:noAutofit/>
          </a:bodyPr>
          <a:lstStyle/>
          <a:p>
            <a:pPr>
              <a:spcBef>
                <a:spcPts val="600"/>
              </a:spcBef>
            </a:pPr>
            <a:r>
              <a:rPr lang="fr-FR" dirty="0" smtClean="0"/>
              <a:t>C’est une salade avec </a:t>
            </a:r>
            <a:r>
              <a:rPr lang="fr-FR" b="1" dirty="0" smtClean="0"/>
              <a:t>un seul composant </a:t>
            </a:r>
            <a:r>
              <a:rPr lang="fr-FR" dirty="0" smtClean="0"/>
              <a:t>(par exemple seulement des feuilles de laitue, seulement des tomates ou seulement des  carottes) que l’on aura juste mélangé avec </a:t>
            </a:r>
            <a:r>
              <a:rPr lang="fr-FR" b="1" dirty="0" smtClean="0"/>
              <a:t>la sauce adaptée</a:t>
            </a:r>
            <a:r>
              <a:rPr lang="fr-FR" dirty="0" smtClean="0"/>
              <a:t> au moment de servir ou mariné à l’avance selon la sorte</a:t>
            </a:r>
            <a:endParaRPr lang="fr-FR" b="1" i="1" dirty="0" smtClean="0"/>
          </a:p>
        </p:txBody>
      </p:sp>
      <p:pic>
        <p:nvPicPr>
          <p:cNvPr id="3" name="Espace réservé du contenu 2"/>
          <p:cNvPicPr>
            <a:picLocks noGrp="1" noChangeAspect="1"/>
          </p:cNvPicPr>
          <p:nvPr>
            <p:ph sz="half" idx="2"/>
          </p:nvPr>
        </p:nvPicPr>
        <p:blipFill>
          <a:blip r:embed="rId2"/>
          <a:srcRect t="-41745" b="-41745"/>
          <a:stretch>
            <a:fillRect/>
          </a:stretch>
        </p:blipFill>
        <p:spPr/>
      </p:pic>
    </p:spTree>
    <p:extLst>
      <p:ext uri="{BB962C8B-B14F-4D97-AF65-F5344CB8AC3E}">
        <p14:creationId xmlns:p14="http://schemas.microsoft.com/office/powerpoint/2010/main" val="39582714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b="1" dirty="0" smtClean="0"/>
              <a:t>Salades m</a:t>
            </a:r>
            <a:r>
              <a:rPr lang="fr-FR" b="1" dirty="0" smtClean="0"/>
              <a:t>êlées</a:t>
            </a:r>
            <a:endParaRPr lang="fr-FR" b="1" dirty="0"/>
          </a:p>
        </p:txBody>
      </p:sp>
      <p:sp>
        <p:nvSpPr>
          <p:cNvPr id="5" name="Espace réservé du contenu 4"/>
          <p:cNvSpPr>
            <a:spLocks noGrp="1"/>
          </p:cNvSpPr>
          <p:nvPr>
            <p:ph sz="half" idx="1"/>
          </p:nvPr>
        </p:nvSpPr>
        <p:spPr>
          <a:xfrm>
            <a:off x="900111" y="2599444"/>
            <a:ext cx="3566160" cy="2678112"/>
          </a:xfrm>
        </p:spPr>
        <p:txBody>
          <a:bodyPr>
            <a:noAutofit/>
          </a:bodyPr>
          <a:lstStyle/>
          <a:p>
            <a:pPr>
              <a:spcBef>
                <a:spcPts val="600"/>
              </a:spcBef>
            </a:pPr>
            <a:r>
              <a:rPr lang="fr-FR" dirty="0" smtClean="0"/>
              <a:t>C’est </a:t>
            </a:r>
            <a:r>
              <a:rPr lang="fr-FR" b="1" dirty="0" smtClean="0"/>
              <a:t>un mélange de différents composants </a:t>
            </a:r>
            <a:r>
              <a:rPr lang="fr-FR" dirty="0" smtClean="0"/>
              <a:t>marinés ensemble dans </a:t>
            </a:r>
            <a:r>
              <a:rPr lang="fr-FR" b="1" dirty="0" smtClean="0"/>
              <a:t>une m</a:t>
            </a:r>
            <a:r>
              <a:rPr lang="fr-FR" b="1" dirty="0" smtClean="0"/>
              <a:t>ême sauce adaptée</a:t>
            </a:r>
          </a:p>
          <a:p>
            <a:pPr>
              <a:spcBef>
                <a:spcPts val="600"/>
              </a:spcBef>
            </a:pPr>
            <a:r>
              <a:rPr lang="fr-FR" dirty="0" smtClean="0"/>
              <a:t>Un mélange de différentes salades feuilles est considéré comme une salade simple et non mêlée</a:t>
            </a:r>
            <a:endParaRPr lang="fr-FR" dirty="0" smtClean="0"/>
          </a:p>
        </p:txBody>
      </p:sp>
      <p:pic>
        <p:nvPicPr>
          <p:cNvPr id="6" name="Image 2" descr="12898421-une-salade-mixte-dans-un-panier-sur-un-fond-blanc.jpg"/>
          <p:cNvPicPr preferRelativeResize="0">
            <a:picLocks noGrp="1"/>
          </p:cNvPicPr>
          <p:nvPr>
            <p:ph sz="half" idx="2"/>
          </p:nvPr>
        </p:nvPicPr>
        <p:blipFill>
          <a:blip r:embed="rId2">
            <a:extLst>
              <a:ext uri="{28A0092B-C50C-407E-A947-70E740481C1C}">
                <a14:useLocalDpi xmlns:a14="http://schemas.microsoft.com/office/drawing/2010/main" val="0"/>
              </a:ext>
            </a:extLst>
          </a:blip>
          <a:srcRect t="-23421" b="-23421"/>
          <a:stretch>
            <a:fillRect/>
          </a:stretch>
        </p:blipFill>
        <p:spPr bwMode="auto">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59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b="1" dirty="0" smtClean="0"/>
              <a:t>Salades composées</a:t>
            </a:r>
            <a:endParaRPr lang="fr-FR" b="1" dirty="0"/>
          </a:p>
        </p:txBody>
      </p:sp>
      <p:sp>
        <p:nvSpPr>
          <p:cNvPr id="5" name="Espace réservé du contenu 4"/>
          <p:cNvSpPr>
            <a:spLocks noGrp="1"/>
          </p:cNvSpPr>
          <p:nvPr>
            <p:ph sz="half" idx="1"/>
          </p:nvPr>
        </p:nvSpPr>
        <p:spPr>
          <a:xfrm>
            <a:off x="900111" y="3036893"/>
            <a:ext cx="3566160" cy="1760890"/>
          </a:xfrm>
        </p:spPr>
        <p:txBody>
          <a:bodyPr>
            <a:noAutofit/>
          </a:bodyPr>
          <a:lstStyle/>
          <a:p>
            <a:pPr>
              <a:spcBef>
                <a:spcPts val="600"/>
              </a:spcBef>
            </a:pPr>
            <a:r>
              <a:rPr lang="fr-FR" dirty="0" smtClean="0"/>
              <a:t>C’est </a:t>
            </a:r>
            <a:r>
              <a:rPr lang="fr-FR" b="1" dirty="0" smtClean="0"/>
              <a:t>différentes salades</a:t>
            </a:r>
            <a:r>
              <a:rPr lang="fr-FR" dirty="0" smtClean="0"/>
              <a:t>, simples ou m</a:t>
            </a:r>
            <a:r>
              <a:rPr lang="fr-FR" dirty="0" smtClean="0"/>
              <a:t>êlées, </a:t>
            </a:r>
            <a:r>
              <a:rPr lang="fr-FR" b="1" dirty="0" smtClean="0"/>
              <a:t>chacune avec sa sauce</a:t>
            </a:r>
            <a:r>
              <a:rPr lang="fr-FR" dirty="0" smtClean="0"/>
              <a:t>, assemblées en petits bouquets pour créer une composition</a:t>
            </a:r>
          </a:p>
        </p:txBody>
      </p:sp>
      <p:pic>
        <p:nvPicPr>
          <p:cNvPr id="6" name="Image 1" descr="438.jpg"/>
          <p:cNvPicPr preferRelativeResize="0">
            <a:picLocks noGrp="1"/>
          </p:cNvPicPr>
          <p:nvPr>
            <p:ph sz="half" idx="2"/>
          </p:nvPr>
        </p:nvPicPr>
        <p:blipFill>
          <a:blip r:embed="rId2">
            <a:extLst>
              <a:ext uri="{28A0092B-C50C-407E-A947-70E740481C1C}">
                <a14:useLocalDpi xmlns:a14="http://schemas.microsoft.com/office/drawing/2010/main" val="0"/>
              </a:ext>
            </a:extLst>
          </a:blip>
          <a:srcRect t="-23421" b="-23421"/>
          <a:stretch>
            <a:fillRect/>
          </a:stretch>
        </p:blipFill>
        <p:spPr bwMode="auto">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572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b="1" dirty="0" smtClean="0"/>
              <a:t>Règles de base pour le dressage des salades</a:t>
            </a:r>
            <a:endParaRPr lang="fr-FR" b="1" dirty="0"/>
          </a:p>
        </p:txBody>
      </p:sp>
      <p:sp>
        <p:nvSpPr>
          <p:cNvPr id="5" name="Espace réservé du contenu 4"/>
          <p:cNvSpPr>
            <a:spLocks noGrp="1"/>
          </p:cNvSpPr>
          <p:nvPr>
            <p:ph sz="half" idx="1"/>
          </p:nvPr>
        </p:nvSpPr>
        <p:spPr>
          <a:xfrm>
            <a:off x="493889" y="1792115"/>
            <a:ext cx="4028721" cy="4684888"/>
          </a:xfrm>
        </p:spPr>
        <p:txBody>
          <a:bodyPr>
            <a:normAutofit fontScale="85000" lnSpcReduction="20000"/>
          </a:bodyPr>
          <a:lstStyle/>
          <a:p>
            <a:pPr>
              <a:spcBef>
                <a:spcPts val="600"/>
              </a:spcBef>
            </a:pPr>
            <a:r>
              <a:rPr lang="fr-FR" sz="1600" dirty="0" smtClean="0"/>
              <a:t>Tous les composants doivent </a:t>
            </a:r>
            <a:r>
              <a:rPr lang="fr-FR" sz="1600" dirty="0" smtClean="0"/>
              <a:t>être de la </a:t>
            </a:r>
            <a:r>
              <a:rPr lang="fr-FR" sz="1600" b="1" dirty="0" smtClean="0"/>
              <a:t>taille d’une bouchée</a:t>
            </a:r>
            <a:r>
              <a:rPr lang="fr-FR" sz="1600" dirty="0" smtClean="0"/>
              <a:t> parce qu’on n’utilise que la fourchette pour manger la salade</a:t>
            </a:r>
          </a:p>
          <a:p>
            <a:pPr>
              <a:spcBef>
                <a:spcPts val="600"/>
              </a:spcBef>
            </a:pPr>
            <a:r>
              <a:rPr lang="fr-FR" sz="1600" dirty="0" smtClean="0"/>
              <a:t>Pour des raisons </a:t>
            </a:r>
            <a:r>
              <a:rPr lang="fr-FR" sz="1600" b="1" dirty="0" smtClean="0"/>
              <a:t>bactériologiques</a:t>
            </a:r>
            <a:r>
              <a:rPr lang="fr-FR" sz="1600" dirty="0" smtClean="0"/>
              <a:t>, les salades préparées et les salades déjà mélangées à la sauce doivent être conservées au réfrigérateur ou dans un présentoir à salades réfrigéré à env. 3°C. Elles ne doivent en aucun cas dater de plus d’un jour</a:t>
            </a:r>
          </a:p>
          <a:p>
            <a:pPr>
              <a:spcBef>
                <a:spcPts val="600"/>
              </a:spcBef>
            </a:pPr>
            <a:r>
              <a:rPr lang="fr-FR" sz="1600" dirty="0" smtClean="0"/>
              <a:t>Pour une raison de </a:t>
            </a:r>
            <a:r>
              <a:rPr lang="fr-FR" sz="1600" b="1" dirty="0" smtClean="0"/>
              <a:t>saveur</a:t>
            </a:r>
            <a:r>
              <a:rPr lang="fr-FR" sz="1600" dirty="0" smtClean="0"/>
              <a:t>, elles ne doivent pas être servies froides. Si elles ne sont pas préparées à-la-minute, il faut veiller à les sortir du réfrigérateur assez vite avant de les servir</a:t>
            </a:r>
          </a:p>
          <a:p>
            <a:pPr>
              <a:spcBef>
                <a:spcPts val="600"/>
              </a:spcBef>
            </a:pPr>
            <a:r>
              <a:rPr lang="fr-FR" sz="1600" dirty="0" smtClean="0"/>
              <a:t>Toujours les </a:t>
            </a:r>
            <a:r>
              <a:rPr lang="fr-FR" sz="1600" b="1" dirty="0" smtClean="0"/>
              <a:t>dresser</a:t>
            </a:r>
            <a:r>
              <a:rPr lang="fr-FR" sz="1600" dirty="0" smtClean="0"/>
              <a:t> de manière </a:t>
            </a:r>
            <a:r>
              <a:rPr lang="fr-FR" sz="1600" b="1" dirty="0" smtClean="0"/>
              <a:t>aérée</a:t>
            </a:r>
            <a:r>
              <a:rPr lang="fr-FR" sz="1600" dirty="0" smtClean="0"/>
              <a:t> et </a:t>
            </a:r>
            <a:r>
              <a:rPr lang="fr-FR" sz="1600" b="1" dirty="0" smtClean="0"/>
              <a:t>appétissante </a:t>
            </a:r>
            <a:r>
              <a:rPr lang="fr-FR" sz="1600" dirty="0" smtClean="0"/>
              <a:t>en utilisant des gants jetables ou des services à salade. Elles ne doivent pas être noyées dans la sauce. Les salades de feuilles ont meilleure saveur lorsqu’elles sont mélangées soigneusement à la sauce et non pas juste arrosées</a:t>
            </a:r>
          </a:p>
          <a:p>
            <a:pPr>
              <a:spcBef>
                <a:spcPts val="600"/>
              </a:spcBef>
            </a:pPr>
            <a:r>
              <a:rPr lang="fr-FR" sz="1600" dirty="0" smtClean="0"/>
              <a:t>On aura avantage à </a:t>
            </a:r>
            <a:r>
              <a:rPr lang="fr-FR" sz="1600" b="1" dirty="0" smtClean="0"/>
              <a:t>utiliser</a:t>
            </a:r>
            <a:r>
              <a:rPr lang="fr-FR" sz="1600" dirty="0" smtClean="0"/>
              <a:t> des assiettes plates, des coupes ou des plats en verre qui mettront mieux en valeur la fraîcheur, les couleurs et les formes des salades</a:t>
            </a:r>
            <a:endParaRPr lang="fr-FR" sz="1600" dirty="0" smtClean="0"/>
          </a:p>
        </p:txBody>
      </p:sp>
      <p:pic>
        <p:nvPicPr>
          <p:cNvPr id="9" name="Espace réservé du contenu 8"/>
          <p:cNvPicPr>
            <a:picLocks noGrp="1" noChangeAspect="1"/>
          </p:cNvPicPr>
          <p:nvPr>
            <p:ph sz="half" idx="2"/>
          </p:nvPr>
        </p:nvPicPr>
        <p:blipFill>
          <a:blip r:embed="rId2"/>
          <a:srcRect t="-15340" b="-15340"/>
          <a:stretch>
            <a:fillRect/>
          </a:stretch>
        </p:blipFill>
        <p:spPr/>
      </p:pic>
    </p:spTree>
    <p:extLst>
      <p:ext uri="{BB962C8B-B14F-4D97-AF65-F5344CB8AC3E}">
        <p14:creationId xmlns:p14="http://schemas.microsoft.com/office/powerpoint/2010/main" val="2437292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b="1" dirty="0" smtClean="0"/>
              <a:t>Types de salade</a:t>
            </a:r>
            <a:endParaRPr lang="fr-FR" b="1"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664964516"/>
              </p:ext>
            </p:extLst>
          </p:nvPr>
        </p:nvGraphicFramePr>
        <p:xfrm>
          <a:off x="511678" y="2117665"/>
          <a:ext cx="8179561" cy="1645920"/>
        </p:xfrm>
        <a:graphic>
          <a:graphicData uri="http://schemas.openxmlformats.org/drawingml/2006/table">
            <a:tbl>
              <a:tblPr firstRow="1" bandRow="1">
                <a:tableStyleId>{2D5ABB26-0587-4C30-8999-92F81FD0307C}</a:tableStyleId>
              </a:tblPr>
              <a:tblGrid>
                <a:gridCol w="4104710"/>
                <a:gridCol w="4074851"/>
              </a:tblGrid>
              <a:tr h="336981">
                <a:tc gridSpan="2">
                  <a:txBody>
                    <a:bodyPr/>
                    <a:lstStyle/>
                    <a:p>
                      <a:pPr algn="ctr"/>
                      <a:r>
                        <a:rPr lang="fr-FR" sz="1800" b="1" dirty="0" smtClean="0"/>
                        <a:t>Salades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40000"/>
                        <a:lumOff val="60000"/>
                      </a:schemeClr>
                    </a:solidFill>
                  </a:tcPr>
                </a:tc>
                <a:tc hMerge="1">
                  <a:txBody>
                    <a:bodyPr/>
                    <a:lstStyle/>
                    <a:p>
                      <a:endParaRPr lang="fr-CH"/>
                    </a:p>
                  </a:txBody>
                  <a:tcPr/>
                </a:tc>
              </a:tr>
              <a:tr h="324996">
                <a:tc>
                  <a:txBody>
                    <a:bodyPr/>
                    <a:lstStyle/>
                    <a:p>
                      <a:pPr algn="l"/>
                      <a:r>
                        <a:rPr lang="fr-FR" sz="1800" b="1" i="1" dirty="0" smtClean="0"/>
                        <a:t>Salades de feuilles et salades de feuilles</a:t>
                      </a:r>
                      <a:r>
                        <a:rPr lang="fr-FR" sz="1800" b="1" i="1" baseline="0" dirty="0" smtClean="0"/>
                        <a:t> composées</a:t>
                      </a:r>
                      <a:endParaRPr lang="fr-FR" sz="1800" b="1" i="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r>
                        <a:rPr lang="fr-CH" b="1" i="1" dirty="0" smtClean="0"/>
                        <a:t>Salades de légumes</a:t>
                      </a:r>
                      <a:r>
                        <a:rPr lang="fr-CH" b="1" i="1" baseline="0" dirty="0" smtClean="0"/>
                        <a:t> cuits et de légumineuses</a:t>
                      </a:r>
                      <a:endParaRPr lang="fr-CH" b="1" i="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r>
              <a:tr h="353651">
                <a:tc>
                  <a:txBody>
                    <a:bodyPr/>
                    <a:lstStyle/>
                    <a:p>
                      <a:pPr algn="l"/>
                      <a:r>
                        <a:rPr lang="fr-FR" sz="1800" b="1" i="1" dirty="0" smtClean="0"/>
                        <a:t>Salades</a:t>
                      </a:r>
                      <a:r>
                        <a:rPr lang="fr-FR" sz="1800" b="1" i="1" baseline="0" dirty="0" smtClean="0"/>
                        <a:t> de légumes crus</a:t>
                      </a:r>
                      <a:endParaRPr lang="fr-FR" sz="1800" b="1" i="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r>
                        <a:rPr lang="fr-CH" b="1" i="1" dirty="0" smtClean="0"/>
                        <a:t>Diverses salades pour les buffets froids et les collations</a:t>
                      </a:r>
                      <a:endParaRPr lang="fr-CH" b="1" i="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r>
            </a:tbl>
          </a:graphicData>
        </a:graphic>
      </p:graphicFrame>
      <p:pic>
        <p:nvPicPr>
          <p:cNvPr id="2" name="Image 1"/>
          <p:cNvPicPr>
            <a:picLocks noChangeAspect="1"/>
          </p:cNvPicPr>
          <p:nvPr/>
        </p:nvPicPr>
        <p:blipFill>
          <a:blip r:embed="rId3"/>
          <a:stretch>
            <a:fillRect/>
          </a:stretch>
        </p:blipFill>
        <p:spPr>
          <a:xfrm>
            <a:off x="2537175" y="4084266"/>
            <a:ext cx="4137377" cy="2006001"/>
          </a:xfrm>
          <a:prstGeom prst="rect">
            <a:avLst/>
          </a:prstGeom>
        </p:spPr>
      </p:pic>
    </p:spTree>
    <p:extLst>
      <p:ext uri="{BB962C8B-B14F-4D97-AF65-F5344CB8AC3E}">
        <p14:creationId xmlns:p14="http://schemas.microsoft.com/office/powerpoint/2010/main" val="3588242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b="1" dirty="0" smtClean="0"/>
              <a:t>Salades de feuilles</a:t>
            </a:r>
            <a:endParaRPr lang="fr-FR" b="1" dirty="0"/>
          </a:p>
        </p:txBody>
      </p:sp>
      <p:sp>
        <p:nvSpPr>
          <p:cNvPr id="5" name="Espace réservé du contenu 4"/>
          <p:cNvSpPr>
            <a:spLocks noGrp="1"/>
          </p:cNvSpPr>
          <p:nvPr>
            <p:ph sz="half" idx="1"/>
          </p:nvPr>
        </p:nvSpPr>
        <p:spPr>
          <a:xfrm>
            <a:off x="900111" y="1848558"/>
            <a:ext cx="3566160" cy="4508500"/>
          </a:xfrm>
        </p:spPr>
        <p:txBody>
          <a:bodyPr>
            <a:normAutofit fontScale="92500" lnSpcReduction="20000"/>
          </a:bodyPr>
          <a:lstStyle/>
          <a:p>
            <a:pPr marL="0" indent="0">
              <a:spcBef>
                <a:spcPts val="600"/>
              </a:spcBef>
              <a:buNone/>
            </a:pPr>
            <a:r>
              <a:rPr lang="fr-FR" sz="1600" b="1" i="1" dirty="0" smtClean="0">
                <a:solidFill>
                  <a:srgbClr val="0000FF"/>
                </a:solidFill>
              </a:rPr>
              <a:t>Préparation</a:t>
            </a:r>
          </a:p>
          <a:p>
            <a:pPr>
              <a:spcBef>
                <a:spcPts val="600"/>
              </a:spcBef>
            </a:pPr>
            <a:r>
              <a:rPr lang="fr-FR" sz="1600" b="1" dirty="0" smtClean="0"/>
              <a:t>Nettoyer</a:t>
            </a:r>
            <a:r>
              <a:rPr lang="fr-FR" sz="1600" dirty="0" smtClean="0"/>
              <a:t> les feuilles, </a:t>
            </a:r>
            <a:r>
              <a:rPr lang="fr-FR" sz="1600" b="1" dirty="0" smtClean="0"/>
              <a:t>retirer</a:t>
            </a:r>
            <a:r>
              <a:rPr lang="fr-FR" sz="1600" dirty="0" smtClean="0"/>
              <a:t> les parties flétries, les troncs et les c</a:t>
            </a:r>
            <a:r>
              <a:rPr lang="fr-FR" sz="1600" dirty="0" smtClean="0"/>
              <a:t>ôtes principales</a:t>
            </a:r>
          </a:p>
          <a:p>
            <a:pPr>
              <a:spcBef>
                <a:spcPts val="600"/>
              </a:spcBef>
            </a:pPr>
            <a:r>
              <a:rPr lang="fr-FR" sz="1600" b="1" dirty="0" smtClean="0"/>
              <a:t>Laver </a:t>
            </a:r>
            <a:r>
              <a:rPr lang="fr-FR" sz="1600" dirty="0" smtClean="0"/>
              <a:t>soigneusement dans beaucoup d’eau pour enlever le sable et les impuretés. Les feuilles ne doivent pas être pliées</a:t>
            </a:r>
          </a:p>
          <a:p>
            <a:pPr>
              <a:spcBef>
                <a:spcPts val="600"/>
              </a:spcBef>
            </a:pPr>
            <a:r>
              <a:rPr lang="fr-FR" sz="1600" dirty="0" smtClean="0"/>
              <a:t>Ne pas laisser </a:t>
            </a:r>
            <a:r>
              <a:rPr lang="fr-FR" sz="1600" b="1" dirty="0" smtClean="0"/>
              <a:t>tremper</a:t>
            </a:r>
            <a:r>
              <a:rPr lang="fr-FR" sz="1600" dirty="0" smtClean="0"/>
              <a:t> les feuilles dans l’eau afin d’éviter une perte en substances minérales et en vitamines hydrosolubles</a:t>
            </a:r>
          </a:p>
          <a:p>
            <a:pPr>
              <a:spcBef>
                <a:spcPts val="600"/>
              </a:spcBef>
            </a:pPr>
            <a:r>
              <a:rPr lang="fr-FR" sz="1600" b="1" dirty="0" smtClean="0"/>
              <a:t>Essorer </a:t>
            </a:r>
            <a:r>
              <a:rPr lang="fr-FR" sz="1600" dirty="0" smtClean="0"/>
              <a:t>la salade</a:t>
            </a:r>
          </a:p>
          <a:p>
            <a:pPr>
              <a:spcBef>
                <a:spcPts val="600"/>
              </a:spcBef>
            </a:pPr>
            <a:r>
              <a:rPr lang="fr-FR" sz="1600" b="1" dirty="0" smtClean="0"/>
              <a:t>Conserver</a:t>
            </a:r>
            <a:r>
              <a:rPr lang="fr-FR" sz="1600" dirty="0" smtClean="0"/>
              <a:t> au frais jusqu’à la finition</a:t>
            </a:r>
          </a:p>
          <a:p>
            <a:pPr marL="0" indent="0">
              <a:spcBef>
                <a:spcPts val="600"/>
              </a:spcBef>
              <a:buNone/>
            </a:pPr>
            <a:r>
              <a:rPr lang="fr-FR" sz="1600" b="1" i="1" dirty="0" smtClean="0">
                <a:solidFill>
                  <a:srgbClr val="0000FF"/>
                </a:solidFill>
              </a:rPr>
              <a:t>Exemples de salades feuilles</a:t>
            </a:r>
          </a:p>
          <a:p>
            <a:pPr marL="0" indent="0">
              <a:spcBef>
                <a:spcPts val="600"/>
              </a:spcBef>
              <a:buNone/>
            </a:pPr>
            <a:r>
              <a:rPr lang="fr-FR" sz="1600" dirty="0" smtClean="0"/>
              <a:t>Chicorée scarole, endive, </a:t>
            </a:r>
            <a:r>
              <a:rPr lang="fr-FR" sz="1600" dirty="0" err="1" smtClean="0"/>
              <a:t>catalogna</a:t>
            </a:r>
            <a:r>
              <a:rPr lang="fr-FR" sz="1600" dirty="0" smtClean="0"/>
              <a:t>, chou chinois, iceberg, chicorée frisée, laitue pommée, batavia, cresson, </a:t>
            </a:r>
            <a:r>
              <a:rPr lang="fr-FR" sz="1600" dirty="0" err="1" smtClean="0"/>
              <a:t>lollo</a:t>
            </a:r>
            <a:r>
              <a:rPr lang="fr-FR" sz="1600" dirty="0" smtClean="0"/>
              <a:t>, dent-de-lion, pourpier, doucette, chicorées rouge et verte, </a:t>
            </a:r>
            <a:r>
              <a:rPr lang="fr-FR" sz="1600" dirty="0" err="1" smtClean="0"/>
              <a:t>rucola</a:t>
            </a:r>
            <a:r>
              <a:rPr lang="fr-FR" sz="1600" dirty="0" smtClean="0"/>
              <a:t>, pain de sucre</a:t>
            </a:r>
            <a:endParaRPr lang="fr-FR" sz="1600" dirty="0" smtClean="0"/>
          </a:p>
        </p:txBody>
      </p:sp>
      <p:pic>
        <p:nvPicPr>
          <p:cNvPr id="3" name="Espace réservé du contenu 2"/>
          <p:cNvPicPr>
            <a:picLocks noGrp="1" noChangeAspect="1"/>
          </p:cNvPicPr>
          <p:nvPr>
            <p:ph sz="half" idx="2"/>
          </p:nvPr>
        </p:nvPicPr>
        <p:blipFill>
          <a:blip r:embed="rId2"/>
          <a:srcRect t="-47789" b="-47789"/>
          <a:stretch>
            <a:fillRect/>
          </a:stretch>
        </p:blipFill>
        <p:spPr/>
      </p:pic>
    </p:spTree>
    <p:extLst>
      <p:ext uri="{BB962C8B-B14F-4D97-AF65-F5344CB8AC3E}">
        <p14:creationId xmlns:p14="http://schemas.microsoft.com/office/powerpoint/2010/main" val="2669952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1913</TotalTime>
  <Words>1577</Words>
  <Application>Microsoft Macintosh PowerPoint</Application>
  <PresentationFormat>Présentation à l'écran (4:3)</PresentationFormat>
  <Paragraphs>103</Paragraphs>
  <Slides>16</Slides>
  <Notes>1</Notes>
  <HiddenSlides>0</HiddenSlides>
  <MMClips>0</MMClips>
  <ScaleCrop>false</ScaleCrop>
  <HeadingPairs>
    <vt:vector size="4" baseType="variant">
      <vt:variant>
        <vt:lpstr>Thème</vt:lpstr>
      </vt:variant>
      <vt:variant>
        <vt:i4>1</vt:i4>
      </vt:variant>
      <vt:variant>
        <vt:lpstr>Titres des diapositives</vt:lpstr>
      </vt:variant>
      <vt:variant>
        <vt:i4>16</vt:i4>
      </vt:variant>
    </vt:vector>
  </HeadingPairs>
  <TitlesOfParts>
    <vt:vector size="17" baseType="lpstr">
      <vt:lpstr>Capital</vt:lpstr>
      <vt:lpstr>Les salades</vt:lpstr>
      <vt:lpstr>Généralités</vt:lpstr>
      <vt:lpstr>Classification</vt:lpstr>
      <vt:lpstr>Salades simples</vt:lpstr>
      <vt:lpstr>Salades mêlées</vt:lpstr>
      <vt:lpstr>Salades composées</vt:lpstr>
      <vt:lpstr>Règles de base pour le dressage des salades</vt:lpstr>
      <vt:lpstr>Types de salade</vt:lpstr>
      <vt:lpstr>Salades de feuilles</vt:lpstr>
      <vt:lpstr>Salades de feuilles composées</vt:lpstr>
      <vt:lpstr>Salades de légumes crus</vt:lpstr>
      <vt:lpstr>Salades de légumes crus</vt:lpstr>
      <vt:lpstr>Salades de légumes crus</vt:lpstr>
      <vt:lpstr>Salades de légumes cuits  et de légumineuses</vt:lpstr>
      <vt:lpstr>Salades de légumes cuits  et de légumineuses</vt:lpstr>
      <vt:lpstr>Diverses salades pour les buffets froids et les collations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entremets</dc:title>
  <dc:creator>Cardinaux Yan</dc:creator>
  <cp:lastModifiedBy>Cardinaux Yan</cp:lastModifiedBy>
  <cp:revision>248</cp:revision>
  <dcterms:created xsi:type="dcterms:W3CDTF">2014-08-25T11:46:16Z</dcterms:created>
  <dcterms:modified xsi:type="dcterms:W3CDTF">2015-11-26T23:05:18Z</dcterms:modified>
</cp:coreProperties>
</file>