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2" r:id="rId1"/>
  </p:sldMasterIdLst>
  <p:sldIdLst>
    <p:sldId id="256" r:id="rId2"/>
    <p:sldId id="266" r:id="rId3"/>
    <p:sldId id="257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80" d="100"/>
          <a:sy n="180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A432C8-69A7-458B-9684-2BFA64B31948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EBDC1E59-17DD-41CE-97CA-624A472382D4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mardi, 24 novembre 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mardi, 24 novembre 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80CB818-7379-467D-8E76-EF9D9074A26C}" type="datetime2">
              <a:rPr lang="en-US" smtClean="0"/>
              <a:t>mardi, 24 novembre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933D019-A32C-4EAD-B8E6-DBDA699692FD}" type="datetime2">
              <a:rPr lang="en-US" smtClean="0"/>
              <a:t>mardi, 24 novembre 15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3FE976D3-5B7F-4300-ABED-C91F1B2AE209}" type="datetime2">
              <a:rPr lang="en-US" smtClean="0"/>
              <a:t>mardi, 24 novembre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80CB818-7379-467D-8E76-EF9D9074A26C}" type="datetime2">
              <a:rPr lang="en-US" smtClean="0"/>
              <a:t>mardi, 24 novembre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/>
              <a:t>Produits laitiers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Cardinaux Yan</a:t>
            </a:r>
            <a:endParaRPr lang="fr-F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" y="4948284"/>
            <a:ext cx="51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8" y="5446386"/>
            <a:ext cx="6937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488" y="4173993"/>
            <a:ext cx="1713907" cy="10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3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Généralités des </a:t>
            </a:r>
            <a:br>
              <a:rPr lang="fr-FR" b="1" dirty="0" smtClean="0"/>
            </a:br>
            <a:r>
              <a:rPr lang="fr-FR" b="1" dirty="0" smtClean="0"/>
              <a:t>produits laitiers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657" y="2790836"/>
            <a:ext cx="1827198" cy="12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2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Généralités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q"/>
            </a:pPr>
            <a:r>
              <a:rPr lang="fr-FR" dirty="0" smtClean="0"/>
              <a:t>Le </a:t>
            </a:r>
            <a:r>
              <a:rPr lang="fr-FR" b="1" dirty="0" smtClean="0"/>
              <a:t>lait</a:t>
            </a:r>
            <a:r>
              <a:rPr lang="fr-FR" dirty="0" smtClean="0"/>
              <a:t> est un </a:t>
            </a:r>
            <a:r>
              <a:rPr lang="fr-FR" b="1" dirty="0" smtClean="0"/>
              <a:t>aliment de base </a:t>
            </a:r>
            <a:r>
              <a:rPr lang="fr-FR" dirty="0" smtClean="0"/>
              <a:t>qui peut être transformé pour fabriquer toutes sortes de produits</a:t>
            </a:r>
          </a:p>
          <a:p>
            <a:pPr>
              <a:buFont typeface="Wingdings" charset="2"/>
              <a:buChar char="q"/>
            </a:pPr>
            <a:r>
              <a:rPr lang="fr-FR" dirty="0" smtClean="0"/>
              <a:t>Les </a:t>
            </a:r>
            <a:r>
              <a:rPr lang="fr-FR" b="1" dirty="0" smtClean="0"/>
              <a:t>substances nutritives </a:t>
            </a:r>
            <a:r>
              <a:rPr lang="fr-FR" dirty="0" smtClean="0"/>
              <a:t>essentielles se conservent dans tous les produits laitiers, même après divers procédés de fabrication</a:t>
            </a:r>
          </a:p>
          <a:p>
            <a:pPr>
              <a:buFont typeface="Wingdings" charset="2"/>
              <a:buChar char="q"/>
            </a:pPr>
            <a:r>
              <a:rPr lang="fr-FR" dirty="0" smtClean="0"/>
              <a:t>Le </a:t>
            </a:r>
            <a:r>
              <a:rPr lang="fr-FR" b="1" dirty="0" smtClean="0"/>
              <a:t>développement</a:t>
            </a:r>
            <a:r>
              <a:rPr lang="fr-FR" dirty="0" smtClean="0"/>
              <a:t> de nouveaux produits laitiers n’est pas encore terminé</a:t>
            </a:r>
          </a:p>
          <a:p>
            <a:pPr>
              <a:buFont typeface="Wingdings" charset="2"/>
              <a:buChar char="q"/>
            </a:pPr>
            <a:r>
              <a:rPr lang="fr-FR" dirty="0" smtClean="0"/>
              <a:t>Ils satisfont aux exigences d’une </a:t>
            </a:r>
            <a:r>
              <a:rPr lang="fr-FR" b="1" dirty="0" smtClean="0"/>
              <a:t>alimentation moderne</a:t>
            </a:r>
            <a:r>
              <a:rPr lang="fr-FR" dirty="0" smtClean="0"/>
              <a:t> (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 err="1" smtClean="0"/>
              <a:t>food</a:t>
            </a:r>
            <a:r>
              <a:rPr lang="fr-FR" dirty="0" smtClean="0"/>
              <a:t>)</a:t>
            </a:r>
          </a:p>
          <a:p>
            <a:pPr>
              <a:buFont typeface="Wingdings" charset="2"/>
              <a:buChar char="q"/>
            </a:pPr>
            <a:r>
              <a:rPr lang="fr-FR" dirty="0" smtClean="0"/>
              <a:t>L’</a:t>
            </a:r>
            <a:r>
              <a:rPr lang="fr-FR" b="1" dirty="0" smtClean="0"/>
              <a:t>ordonnance</a:t>
            </a:r>
            <a:r>
              <a:rPr lang="fr-FR" dirty="0" smtClean="0"/>
              <a:t> sur les denrées alimentaires d’origine animale contient des prescriptions très détaillées sur leur composition et leur traitement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229" r="17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90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Principaux groupes de produits</a:t>
            </a:r>
            <a:r>
              <a:rPr lang="fr-FR" dirty="0" smtClean="0"/>
              <a:t>	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88045"/>
              </p:ext>
            </p:extLst>
          </p:nvPr>
        </p:nvGraphicFramePr>
        <p:xfrm>
          <a:off x="498192" y="1904999"/>
          <a:ext cx="8175545" cy="4577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2"/>
                <a:gridCol w="2351315"/>
                <a:gridCol w="836022"/>
                <a:gridCol w="4049486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Produits</a:t>
                      </a:r>
                      <a:r>
                        <a:rPr lang="fr-FR" baseline="0" dirty="0" smtClean="0"/>
                        <a:t> laitiers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i="1" baseline="0" dirty="0" smtClean="0"/>
                        <a:t>Produits à base de lait acidulé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dirty="0" smtClean="0"/>
                        <a:t>Lait acidulé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dirty="0" smtClean="0"/>
                        <a:t>Yogourt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dirty="0" smtClean="0"/>
                        <a:t>Bifidus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dirty="0" smtClean="0"/>
                        <a:t>Blanc</a:t>
                      </a:r>
                      <a:r>
                        <a:rPr lang="fr-FR" sz="1200" baseline="0" dirty="0" smtClean="0"/>
                        <a:t> battu (caillé de fromage frais)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Kéfir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i="1" baseline="0" dirty="0" smtClean="0"/>
                        <a:t>Beurre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dirty="0" smtClean="0"/>
                        <a:t>Beurre de crème acidulée / </a:t>
                      </a:r>
                      <a:r>
                        <a:rPr lang="fr-FR" sz="1200" dirty="0" err="1" smtClean="0"/>
                        <a:t>Floralp</a:t>
                      </a:r>
                      <a:endParaRPr lang="fr-FR" sz="12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dirty="0" smtClean="0"/>
                        <a:t>Beurre de crème douce / </a:t>
                      </a:r>
                      <a:r>
                        <a:rPr lang="fr-FR" sz="1200" dirty="0" err="1" smtClean="0"/>
                        <a:t>Rosalp</a:t>
                      </a:r>
                      <a:endParaRPr lang="fr-FR" sz="12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dirty="0" smtClean="0"/>
                        <a:t>Beurre</a:t>
                      </a:r>
                      <a:r>
                        <a:rPr lang="fr-FR" sz="1200" baseline="0" dirty="0" smtClean="0"/>
                        <a:t> salé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Beurre fondu / Beurre à rôtir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Préparations de beurre (light, aux herbes)</a:t>
                      </a:r>
                      <a:endParaRPr lang="fr-F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i="1" baseline="0" dirty="0" smtClean="0"/>
                        <a:t>Crème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dirty="0" smtClean="0"/>
                        <a:t>Double</a:t>
                      </a:r>
                      <a:r>
                        <a:rPr lang="fr-FR" sz="1200" baseline="0" dirty="0" smtClean="0"/>
                        <a:t> crème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Crème entière / Crème à fouetter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Crème aigre ou acidulée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Crème épaissie pour sauces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err="1" smtClean="0"/>
                        <a:t>Demi-crème</a:t>
                      </a:r>
                      <a:r>
                        <a:rPr lang="fr-FR" sz="1200" baseline="0" dirty="0" smtClean="0"/>
                        <a:t> épaissie pour sauces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err="1" smtClean="0"/>
                        <a:t>Demi-crème</a:t>
                      </a:r>
                      <a:r>
                        <a:rPr lang="fr-FR" sz="1200" baseline="0" dirty="0" smtClean="0"/>
                        <a:t> avec épaississant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err="1" smtClean="0"/>
                        <a:t>Demi-crème</a:t>
                      </a:r>
                      <a:r>
                        <a:rPr lang="fr-FR" sz="1200" baseline="0" dirty="0" smtClean="0"/>
                        <a:t> acidulée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Crème à café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i="1" baseline="0" dirty="0" smtClean="0"/>
                        <a:t>Fromage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1" u="sng" dirty="0" smtClean="0"/>
                        <a:t>Fromage </a:t>
                      </a:r>
                      <a:r>
                        <a:rPr lang="fr-FR" sz="1200" b="1" u="sng" dirty="0" err="1" smtClean="0"/>
                        <a:t>extra-dur</a:t>
                      </a:r>
                      <a:r>
                        <a:rPr lang="fr-FR" sz="1200" b="1" u="sng" dirty="0" smtClean="0"/>
                        <a:t> :</a:t>
                      </a:r>
                      <a:r>
                        <a:rPr lang="fr-FR" sz="1200" dirty="0" smtClean="0"/>
                        <a:t> fromages à </a:t>
                      </a:r>
                      <a:r>
                        <a:rPr lang="fr-FR" sz="1200" dirty="0" err="1" smtClean="0"/>
                        <a:t>rebibes</a:t>
                      </a:r>
                      <a:r>
                        <a:rPr lang="fr-FR" sz="1200" dirty="0" smtClean="0"/>
                        <a:t>,</a:t>
                      </a:r>
                      <a:r>
                        <a:rPr lang="fr-FR" sz="1200" baseline="0" dirty="0" smtClean="0"/>
                        <a:t> Sbrinz, Parmesan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1" u="sng" baseline="0" dirty="0" smtClean="0"/>
                        <a:t>Fromage à pâte dure :</a:t>
                      </a:r>
                      <a:r>
                        <a:rPr lang="fr-FR" sz="1200" baseline="0" dirty="0" smtClean="0"/>
                        <a:t> Emmental, Gruyère, fromage d’alpage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1" u="sng" baseline="0" dirty="0" smtClean="0"/>
                        <a:t>Fromage à pâte mi-dure :</a:t>
                      </a:r>
                      <a:r>
                        <a:rPr lang="fr-FR" sz="1200" baseline="0" dirty="0" smtClean="0"/>
                        <a:t> Appenzell, Tilsit, Tête de Moine, Edam, Fontine, </a:t>
                      </a:r>
                      <a:r>
                        <a:rPr lang="fr-FR" sz="1200" baseline="0" dirty="0" err="1" smtClean="0"/>
                        <a:t>Ziger</a:t>
                      </a:r>
                      <a:r>
                        <a:rPr lang="fr-FR" sz="1200" baseline="0" dirty="0" smtClean="0"/>
                        <a:t>, fromage à raclette, Cheddar, Vacherin fribourgeois, St-Paulin, Bel </a:t>
                      </a:r>
                      <a:r>
                        <a:rPr lang="fr-FR" sz="1200" baseline="0" dirty="0" err="1" smtClean="0"/>
                        <a:t>Paese</a:t>
                      </a:r>
                      <a:endParaRPr lang="fr-FR" sz="1200" baseline="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1" u="sng" baseline="0" dirty="0" smtClean="0"/>
                        <a:t>Fromage à pâte molle :</a:t>
                      </a:r>
                      <a:r>
                        <a:rPr lang="fr-FR" sz="1200" b="1" u="none" baseline="0" dirty="0" smtClean="0"/>
                        <a:t> </a:t>
                      </a:r>
                      <a:r>
                        <a:rPr lang="fr-FR" sz="1200" baseline="0" dirty="0" smtClean="0"/>
                        <a:t>Tomme, Camembert, Brie, Gorgonzola, Roquefort, Vacherin </a:t>
                      </a:r>
                      <a:r>
                        <a:rPr lang="fr-FR" sz="1200" baseline="0" dirty="0" err="1" smtClean="0"/>
                        <a:t>Mont-d’Or</a:t>
                      </a:r>
                      <a:r>
                        <a:rPr lang="fr-FR" sz="1200" baseline="0" dirty="0" smtClean="0"/>
                        <a:t>, Reblochon, Munster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="1" u="sng" baseline="0" dirty="0" smtClean="0"/>
                        <a:t>Fromages frais :</a:t>
                      </a:r>
                      <a:r>
                        <a:rPr lang="fr-FR" sz="1200" baseline="0" dirty="0" smtClean="0"/>
                        <a:t> mozzarella, cottage, séré, mascarpone, ricotta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Fromage à tartiner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Fromage fondu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200" baseline="0" dirty="0" smtClean="0"/>
                        <a:t>Fromage au lait de brebis, de chèvre ou de bufflonne, feta</a:t>
                      </a:r>
                      <a:endParaRPr lang="fr-FR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68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413</TotalTime>
  <Words>284</Words>
  <Application>Microsoft Macintosh PowerPoint</Application>
  <PresentationFormat>Présentation à l'écran (4:3)</PresentationFormat>
  <Paragraphs>41</Paragraphs>
  <Slides>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Pixel</vt:lpstr>
      <vt:lpstr>Produits laitiers</vt:lpstr>
      <vt:lpstr>Généralités des  produits laitiers</vt:lpstr>
      <vt:lpstr>Généralités </vt:lpstr>
      <vt:lpstr>Principaux groupes de produits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Lait</dc:title>
  <dc:creator>Cardinaux Yan</dc:creator>
  <cp:lastModifiedBy>Cardinaux Yan</cp:lastModifiedBy>
  <cp:revision>92</cp:revision>
  <dcterms:created xsi:type="dcterms:W3CDTF">2015-10-20T07:57:55Z</dcterms:created>
  <dcterms:modified xsi:type="dcterms:W3CDTF">2015-11-24T08:03:39Z</dcterms:modified>
</cp:coreProperties>
</file>