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0"/>
  </p:notesMasterIdLst>
  <p:sldIdLst>
    <p:sldId id="256" r:id="rId2"/>
    <p:sldId id="273" r:id="rId3"/>
    <p:sldId id="274" r:id="rId4"/>
    <p:sldId id="275" r:id="rId5"/>
    <p:sldId id="276" r:id="rId6"/>
    <p:sldId id="258" r:id="rId7"/>
    <p:sldId id="267" r:id="rId8"/>
    <p:sldId id="268" r:id="rId9"/>
    <p:sldId id="269" r:id="rId10"/>
    <p:sldId id="271" r:id="rId11"/>
    <p:sldId id="260" r:id="rId12"/>
    <p:sldId id="272" r:id="rId13"/>
    <p:sldId id="261" r:id="rId14"/>
    <p:sldId id="277" r:id="rId15"/>
    <p:sldId id="262" r:id="rId16"/>
    <p:sldId id="278" r:id="rId17"/>
    <p:sldId id="263" r:id="rId18"/>
    <p:sldId id="264"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72070-FB8C-F05E-892F-4AF2A1660743}" v="1" dt="2021-01-05T10:53:25.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E238A-7336-4FDC-8BFD-B868997CEA8C}" type="datetimeFigureOut">
              <a:rPr lang="fr-CH" smtClean="0"/>
              <a:t>14.01.2021</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AE044-5F0E-4F45-B808-1F8707518A8E}" type="slidenum">
              <a:rPr lang="fr-CH" smtClean="0"/>
              <a:t>‹N°›</a:t>
            </a:fld>
            <a:endParaRPr lang="fr-CH"/>
          </a:p>
        </p:txBody>
      </p:sp>
    </p:spTree>
    <p:extLst>
      <p:ext uri="{BB962C8B-B14F-4D97-AF65-F5344CB8AC3E}">
        <p14:creationId xmlns:p14="http://schemas.microsoft.com/office/powerpoint/2010/main" val="409774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E63704-5414-47CA-9845-16DF5BC7964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F390A8FF-A49B-4055-ABFE-72C248B45B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77D11F5C-698B-48A5-B1E7-2A04C530969C}"/>
              </a:ext>
            </a:extLst>
          </p:cNvPr>
          <p:cNvSpPr>
            <a:spLocks noGrp="1"/>
          </p:cNvSpPr>
          <p:nvPr>
            <p:ph type="dt" sz="half" idx="10"/>
          </p:nvPr>
        </p:nvSpPr>
        <p:spPr/>
        <p:txBody>
          <a:bodyPr/>
          <a:lstStyle/>
          <a:p>
            <a:fld id="{21DB5489-7E1E-4D4A-9403-BA2AE473D51A}" type="datetime1">
              <a:rPr lang="fr-CH" smtClean="0"/>
              <a:t>14.01.2021</a:t>
            </a:fld>
            <a:endParaRPr lang="fr-CH"/>
          </a:p>
        </p:txBody>
      </p:sp>
      <p:sp>
        <p:nvSpPr>
          <p:cNvPr id="5" name="Espace réservé du pied de page 4">
            <a:extLst>
              <a:ext uri="{FF2B5EF4-FFF2-40B4-BE49-F238E27FC236}">
                <a16:creationId xmlns:a16="http://schemas.microsoft.com/office/drawing/2014/main" id="{7DC29E0C-D54C-4757-AD8D-5AB6576D7898}"/>
              </a:ext>
            </a:extLst>
          </p:cNvPr>
          <p:cNvSpPr>
            <a:spLocks noGrp="1"/>
          </p:cNvSpPr>
          <p:nvPr>
            <p:ph type="ftr" sz="quarter" idx="11"/>
          </p:nvPr>
        </p:nvSpPr>
        <p:spPr/>
        <p:txBody>
          <a:bodyPr/>
          <a:lstStyle/>
          <a:p>
            <a:r>
              <a:rPr lang="fr-CH"/>
              <a:t>F.Benjamin 2020</a:t>
            </a:r>
          </a:p>
        </p:txBody>
      </p:sp>
      <p:sp>
        <p:nvSpPr>
          <p:cNvPr id="6" name="Espace réservé du numéro de diapositive 5">
            <a:extLst>
              <a:ext uri="{FF2B5EF4-FFF2-40B4-BE49-F238E27FC236}">
                <a16:creationId xmlns:a16="http://schemas.microsoft.com/office/drawing/2014/main" id="{50BC7E8A-444A-4273-BCAE-DF52E76BA0D4}"/>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217990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EDB2C-382B-4E09-B63D-2CBA1AA8BBC0}"/>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72A52A5C-78EF-4EF1-A4BE-7437755A31F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9FDAFDB-9AB7-4585-AAC5-43B5EB13EDCB}"/>
              </a:ext>
            </a:extLst>
          </p:cNvPr>
          <p:cNvSpPr>
            <a:spLocks noGrp="1"/>
          </p:cNvSpPr>
          <p:nvPr>
            <p:ph type="dt" sz="half" idx="10"/>
          </p:nvPr>
        </p:nvSpPr>
        <p:spPr/>
        <p:txBody>
          <a:bodyPr/>
          <a:lstStyle/>
          <a:p>
            <a:fld id="{6547AAD7-A31C-4941-9D7C-56509CBFCCF7}" type="datetime1">
              <a:rPr lang="fr-CH" smtClean="0"/>
              <a:t>14.01.2021</a:t>
            </a:fld>
            <a:endParaRPr lang="fr-CH"/>
          </a:p>
        </p:txBody>
      </p:sp>
      <p:sp>
        <p:nvSpPr>
          <p:cNvPr id="5" name="Espace réservé du pied de page 4">
            <a:extLst>
              <a:ext uri="{FF2B5EF4-FFF2-40B4-BE49-F238E27FC236}">
                <a16:creationId xmlns:a16="http://schemas.microsoft.com/office/drawing/2014/main" id="{7883E1C7-F6EC-43F3-AE0C-444394379BF6}"/>
              </a:ext>
            </a:extLst>
          </p:cNvPr>
          <p:cNvSpPr>
            <a:spLocks noGrp="1"/>
          </p:cNvSpPr>
          <p:nvPr>
            <p:ph type="ftr" sz="quarter" idx="11"/>
          </p:nvPr>
        </p:nvSpPr>
        <p:spPr/>
        <p:txBody>
          <a:bodyPr/>
          <a:lstStyle/>
          <a:p>
            <a:r>
              <a:rPr lang="fr-CH"/>
              <a:t>F.Benjamin 2020</a:t>
            </a:r>
          </a:p>
        </p:txBody>
      </p:sp>
      <p:sp>
        <p:nvSpPr>
          <p:cNvPr id="6" name="Espace réservé du numéro de diapositive 5">
            <a:extLst>
              <a:ext uri="{FF2B5EF4-FFF2-40B4-BE49-F238E27FC236}">
                <a16:creationId xmlns:a16="http://schemas.microsoft.com/office/drawing/2014/main" id="{DAA86EFF-8C15-45C7-A66D-77D5D9D2B6E1}"/>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29081749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AE2B9A2-878B-4B22-9DE6-AC8D2D8BE786}"/>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55FC0BEE-5CFE-4F6E-BF3F-97AC5B0B7A6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566A0A8C-3743-4718-AE57-B5D3C80EF22D}"/>
              </a:ext>
            </a:extLst>
          </p:cNvPr>
          <p:cNvSpPr>
            <a:spLocks noGrp="1"/>
          </p:cNvSpPr>
          <p:nvPr>
            <p:ph type="dt" sz="half" idx="10"/>
          </p:nvPr>
        </p:nvSpPr>
        <p:spPr/>
        <p:txBody>
          <a:bodyPr/>
          <a:lstStyle/>
          <a:p>
            <a:fld id="{6547AAD7-A31C-4941-9D7C-56509CBFCCF7}" type="datetime1">
              <a:rPr lang="fr-CH" smtClean="0"/>
              <a:t>14.01.2021</a:t>
            </a:fld>
            <a:endParaRPr lang="fr-CH"/>
          </a:p>
        </p:txBody>
      </p:sp>
      <p:sp>
        <p:nvSpPr>
          <p:cNvPr id="5" name="Espace réservé du pied de page 4">
            <a:extLst>
              <a:ext uri="{FF2B5EF4-FFF2-40B4-BE49-F238E27FC236}">
                <a16:creationId xmlns:a16="http://schemas.microsoft.com/office/drawing/2014/main" id="{2973183A-FD9C-4423-9371-8A612526AA0D}"/>
              </a:ext>
            </a:extLst>
          </p:cNvPr>
          <p:cNvSpPr>
            <a:spLocks noGrp="1"/>
          </p:cNvSpPr>
          <p:nvPr>
            <p:ph type="ftr" sz="quarter" idx="11"/>
          </p:nvPr>
        </p:nvSpPr>
        <p:spPr/>
        <p:txBody>
          <a:bodyPr/>
          <a:lstStyle/>
          <a:p>
            <a:r>
              <a:rPr lang="fr-CH"/>
              <a:t>F.Benjamin 2020</a:t>
            </a:r>
          </a:p>
        </p:txBody>
      </p:sp>
      <p:sp>
        <p:nvSpPr>
          <p:cNvPr id="6" name="Espace réservé du numéro de diapositive 5">
            <a:extLst>
              <a:ext uri="{FF2B5EF4-FFF2-40B4-BE49-F238E27FC236}">
                <a16:creationId xmlns:a16="http://schemas.microsoft.com/office/drawing/2014/main" id="{9BE50751-FEE2-4E2C-9054-14EB0D6EBCD4}"/>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281265017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CFEB2B-E6D8-43CD-B55B-8E812114EF19}" type="datetime1">
              <a:rPr lang="fr-CH" smtClean="0"/>
              <a:t>14.01.2021</a:t>
            </a:fld>
            <a:endParaRPr lang="fr-CH"/>
          </a:p>
        </p:txBody>
      </p:sp>
      <p:sp>
        <p:nvSpPr>
          <p:cNvPr id="5" name="Footer Placeholder 4"/>
          <p:cNvSpPr>
            <a:spLocks noGrp="1"/>
          </p:cNvSpPr>
          <p:nvPr>
            <p:ph type="ftr" sz="quarter" idx="11"/>
          </p:nvPr>
        </p:nvSpPr>
        <p:spPr/>
        <p:txBody>
          <a:bodyPr/>
          <a:lstStyle/>
          <a:p>
            <a:r>
              <a:rPr lang="fr-CH"/>
              <a:t>F.Benjamin 2020</a:t>
            </a:r>
          </a:p>
        </p:txBody>
      </p:sp>
      <p:sp>
        <p:nvSpPr>
          <p:cNvPr id="6" name="Slide Number Placeholder 5"/>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3890907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97E68-4942-496D-8130-AAAE80008F96}"/>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7ABFBF2F-79A7-4B66-90AC-631D57131E9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76124444-B5B3-46AF-8726-21931FE4AF8F}"/>
              </a:ext>
            </a:extLst>
          </p:cNvPr>
          <p:cNvSpPr>
            <a:spLocks noGrp="1"/>
          </p:cNvSpPr>
          <p:nvPr>
            <p:ph type="dt" sz="half" idx="10"/>
          </p:nvPr>
        </p:nvSpPr>
        <p:spPr/>
        <p:txBody>
          <a:bodyPr/>
          <a:lstStyle/>
          <a:p>
            <a:fld id="{6547AAD7-A31C-4941-9D7C-56509CBFCCF7}" type="datetime1">
              <a:rPr lang="fr-CH" smtClean="0"/>
              <a:t>14.01.2021</a:t>
            </a:fld>
            <a:endParaRPr lang="fr-CH"/>
          </a:p>
        </p:txBody>
      </p:sp>
      <p:sp>
        <p:nvSpPr>
          <p:cNvPr id="5" name="Espace réservé du pied de page 4">
            <a:extLst>
              <a:ext uri="{FF2B5EF4-FFF2-40B4-BE49-F238E27FC236}">
                <a16:creationId xmlns:a16="http://schemas.microsoft.com/office/drawing/2014/main" id="{1CC3102D-D8AF-4CF6-AC68-203BEFE802F1}"/>
              </a:ext>
            </a:extLst>
          </p:cNvPr>
          <p:cNvSpPr>
            <a:spLocks noGrp="1"/>
          </p:cNvSpPr>
          <p:nvPr>
            <p:ph type="ftr" sz="quarter" idx="11"/>
          </p:nvPr>
        </p:nvSpPr>
        <p:spPr/>
        <p:txBody>
          <a:bodyPr/>
          <a:lstStyle/>
          <a:p>
            <a:r>
              <a:rPr lang="fr-CH"/>
              <a:t>F.Benjamin 2020</a:t>
            </a:r>
          </a:p>
        </p:txBody>
      </p:sp>
      <p:sp>
        <p:nvSpPr>
          <p:cNvPr id="6" name="Espace réservé du numéro de diapositive 5">
            <a:extLst>
              <a:ext uri="{FF2B5EF4-FFF2-40B4-BE49-F238E27FC236}">
                <a16:creationId xmlns:a16="http://schemas.microsoft.com/office/drawing/2014/main" id="{11FEDBAF-5F20-4A63-BC07-F2A0AA64C812}"/>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312072205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C810FF-93FB-4E94-822C-1A9A58EB87D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6EBD593B-EBC9-4232-B7FE-3A368B3F9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6B5FE9E-4BD9-48CE-A935-81CE2DDDA245}"/>
              </a:ext>
            </a:extLst>
          </p:cNvPr>
          <p:cNvSpPr>
            <a:spLocks noGrp="1"/>
          </p:cNvSpPr>
          <p:nvPr>
            <p:ph type="dt" sz="half" idx="10"/>
          </p:nvPr>
        </p:nvSpPr>
        <p:spPr/>
        <p:txBody>
          <a:bodyPr/>
          <a:lstStyle/>
          <a:p>
            <a:fld id="{D0A598F9-CF4E-4FAF-BFB0-CEE0A882B4BA}" type="datetime1">
              <a:rPr lang="fr-CH" smtClean="0"/>
              <a:t>14.01.2021</a:t>
            </a:fld>
            <a:endParaRPr lang="fr-CH"/>
          </a:p>
        </p:txBody>
      </p:sp>
      <p:sp>
        <p:nvSpPr>
          <p:cNvPr id="5" name="Espace réservé du pied de page 4">
            <a:extLst>
              <a:ext uri="{FF2B5EF4-FFF2-40B4-BE49-F238E27FC236}">
                <a16:creationId xmlns:a16="http://schemas.microsoft.com/office/drawing/2014/main" id="{70C6851D-4691-416C-9164-AB678832B4B0}"/>
              </a:ext>
            </a:extLst>
          </p:cNvPr>
          <p:cNvSpPr>
            <a:spLocks noGrp="1"/>
          </p:cNvSpPr>
          <p:nvPr>
            <p:ph type="ftr" sz="quarter" idx="11"/>
          </p:nvPr>
        </p:nvSpPr>
        <p:spPr/>
        <p:txBody>
          <a:bodyPr/>
          <a:lstStyle/>
          <a:p>
            <a:r>
              <a:rPr lang="fr-CH"/>
              <a:t>F.Benjamin 2020</a:t>
            </a:r>
          </a:p>
        </p:txBody>
      </p:sp>
      <p:sp>
        <p:nvSpPr>
          <p:cNvPr id="6" name="Espace réservé du numéro de diapositive 5">
            <a:extLst>
              <a:ext uri="{FF2B5EF4-FFF2-40B4-BE49-F238E27FC236}">
                <a16:creationId xmlns:a16="http://schemas.microsoft.com/office/drawing/2014/main" id="{9A4014F3-0822-4CD3-9219-289CAE418189}"/>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188215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85ECAF-6450-4982-A27B-4FC492830E0D}"/>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3EB1C1A3-6A45-4074-8CAB-E3D496CAB99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4A2F41AC-531C-42DF-8915-FE57186DA8E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19F3DBDB-8C2A-4A2F-810A-809ACE433A0A}"/>
              </a:ext>
            </a:extLst>
          </p:cNvPr>
          <p:cNvSpPr>
            <a:spLocks noGrp="1"/>
          </p:cNvSpPr>
          <p:nvPr>
            <p:ph type="dt" sz="half" idx="10"/>
          </p:nvPr>
        </p:nvSpPr>
        <p:spPr/>
        <p:txBody>
          <a:bodyPr/>
          <a:lstStyle/>
          <a:p>
            <a:fld id="{6547AAD7-A31C-4941-9D7C-56509CBFCCF7}" type="datetime1">
              <a:rPr lang="fr-CH" smtClean="0"/>
              <a:t>14.01.2021</a:t>
            </a:fld>
            <a:endParaRPr lang="fr-CH"/>
          </a:p>
        </p:txBody>
      </p:sp>
      <p:sp>
        <p:nvSpPr>
          <p:cNvPr id="6" name="Espace réservé du pied de page 5">
            <a:extLst>
              <a:ext uri="{FF2B5EF4-FFF2-40B4-BE49-F238E27FC236}">
                <a16:creationId xmlns:a16="http://schemas.microsoft.com/office/drawing/2014/main" id="{81F4E5BA-0EA2-47E2-B237-EE00F6DFF1F3}"/>
              </a:ext>
            </a:extLst>
          </p:cNvPr>
          <p:cNvSpPr>
            <a:spLocks noGrp="1"/>
          </p:cNvSpPr>
          <p:nvPr>
            <p:ph type="ftr" sz="quarter" idx="11"/>
          </p:nvPr>
        </p:nvSpPr>
        <p:spPr/>
        <p:txBody>
          <a:bodyPr/>
          <a:lstStyle/>
          <a:p>
            <a:r>
              <a:rPr lang="fr-CH"/>
              <a:t>F.Benjamin 2020</a:t>
            </a:r>
          </a:p>
        </p:txBody>
      </p:sp>
      <p:sp>
        <p:nvSpPr>
          <p:cNvPr id="7" name="Espace réservé du numéro de diapositive 6">
            <a:extLst>
              <a:ext uri="{FF2B5EF4-FFF2-40B4-BE49-F238E27FC236}">
                <a16:creationId xmlns:a16="http://schemas.microsoft.com/office/drawing/2014/main" id="{E657C896-0A26-4D83-B96D-6CCF3EA9CD0A}"/>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134246499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E7E9-C31B-4C1D-A331-69900199B19F}"/>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8EFF00BC-C697-429F-A60B-EE3C6E0CF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ED34571-CB30-44F6-B498-62C0BC995C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A624EDFE-DC6B-417C-8A9E-E91819D40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22F43EA-892F-4D3C-9C31-816E96DCB09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5F86F433-E566-45B0-8E77-325D53D50412}"/>
              </a:ext>
            </a:extLst>
          </p:cNvPr>
          <p:cNvSpPr>
            <a:spLocks noGrp="1"/>
          </p:cNvSpPr>
          <p:nvPr>
            <p:ph type="dt" sz="half" idx="10"/>
          </p:nvPr>
        </p:nvSpPr>
        <p:spPr/>
        <p:txBody>
          <a:bodyPr/>
          <a:lstStyle/>
          <a:p>
            <a:fld id="{6547AAD7-A31C-4941-9D7C-56509CBFCCF7}" type="datetime1">
              <a:rPr lang="fr-CH" smtClean="0"/>
              <a:t>14.01.2021</a:t>
            </a:fld>
            <a:endParaRPr lang="fr-CH"/>
          </a:p>
        </p:txBody>
      </p:sp>
      <p:sp>
        <p:nvSpPr>
          <p:cNvPr id="8" name="Espace réservé du pied de page 7">
            <a:extLst>
              <a:ext uri="{FF2B5EF4-FFF2-40B4-BE49-F238E27FC236}">
                <a16:creationId xmlns:a16="http://schemas.microsoft.com/office/drawing/2014/main" id="{2938DE3A-98F0-4845-B379-C30E41FD1347}"/>
              </a:ext>
            </a:extLst>
          </p:cNvPr>
          <p:cNvSpPr>
            <a:spLocks noGrp="1"/>
          </p:cNvSpPr>
          <p:nvPr>
            <p:ph type="ftr" sz="quarter" idx="11"/>
          </p:nvPr>
        </p:nvSpPr>
        <p:spPr/>
        <p:txBody>
          <a:bodyPr/>
          <a:lstStyle/>
          <a:p>
            <a:r>
              <a:rPr lang="fr-CH"/>
              <a:t>F.Benjamin 2020</a:t>
            </a:r>
          </a:p>
        </p:txBody>
      </p:sp>
      <p:sp>
        <p:nvSpPr>
          <p:cNvPr id="9" name="Espace réservé du numéro de diapositive 8">
            <a:extLst>
              <a:ext uri="{FF2B5EF4-FFF2-40B4-BE49-F238E27FC236}">
                <a16:creationId xmlns:a16="http://schemas.microsoft.com/office/drawing/2014/main" id="{4EBC0919-E2C9-4607-B992-C7A327D7B99C}"/>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404807514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5DC4EB-C4E9-43F9-B030-38F0A8289DD9}"/>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A1630BCC-6F42-4FD5-9663-6727E0201414}"/>
              </a:ext>
            </a:extLst>
          </p:cNvPr>
          <p:cNvSpPr>
            <a:spLocks noGrp="1"/>
          </p:cNvSpPr>
          <p:nvPr>
            <p:ph type="dt" sz="half" idx="10"/>
          </p:nvPr>
        </p:nvSpPr>
        <p:spPr/>
        <p:txBody>
          <a:bodyPr/>
          <a:lstStyle/>
          <a:p>
            <a:fld id="{071AF77C-4896-44CE-8165-05EB527D1D9C}" type="datetime1">
              <a:rPr lang="fr-CH" smtClean="0"/>
              <a:t>14.01.2021</a:t>
            </a:fld>
            <a:endParaRPr lang="fr-CH"/>
          </a:p>
        </p:txBody>
      </p:sp>
      <p:sp>
        <p:nvSpPr>
          <p:cNvPr id="4" name="Espace réservé du pied de page 3">
            <a:extLst>
              <a:ext uri="{FF2B5EF4-FFF2-40B4-BE49-F238E27FC236}">
                <a16:creationId xmlns:a16="http://schemas.microsoft.com/office/drawing/2014/main" id="{E09A87CB-CDF0-4606-BC92-9D29EAC9450F}"/>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83747D0A-8FF7-4592-80D7-1CB78B26B737}"/>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11442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A266F83-7BF4-41A1-85BE-F92E7AFD41F1}"/>
              </a:ext>
            </a:extLst>
          </p:cNvPr>
          <p:cNvSpPr>
            <a:spLocks noGrp="1"/>
          </p:cNvSpPr>
          <p:nvPr>
            <p:ph type="dt" sz="half" idx="10"/>
          </p:nvPr>
        </p:nvSpPr>
        <p:spPr/>
        <p:txBody>
          <a:bodyPr/>
          <a:lstStyle/>
          <a:p>
            <a:fld id="{E44EBE87-188A-4B24-8463-7310556F10C8}" type="datetime1">
              <a:rPr lang="fr-CH" smtClean="0"/>
              <a:t>14.01.2021</a:t>
            </a:fld>
            <a:endParaRPr lang="fr-CH"/>
          </a:p>
        </p:txBody>
      </p:sp>
      <p:sp>
        <p:nvSpPr>
          <p:cNvPr id="3" name="Espace réservé du pied de page 2">
            <a:extLst>
              <a:ext uri="{FF2B5EF4-FFF2-40B4-BE49-F238E27FC236}">
                <a16:creationId xmlns:a16="http://schemas.microsoft.com/office/drawing/2014/main" id="{A9677B23-CAA2-49E9-A89B-DF9999D11907}"/>
              </a:ext>
            </a:extLst>
          </p:cNvPr>
          <p:cNvSpPr>
            <a:spLocks noGrp="1"/>
          </p:cNvSpPr>
          <p:nvPr>
            <p:ph type="ftr" sz="quarter" idx="11"/>
          </p:nvPr>
        </p:nvSpPr>
        <p:spPr/>
        <p:txBody>
          <a:bodyPr/>
          <a:lstStyle/>
          <a:p>
            <a:r>
              <a:rPr lang="fr-CH"/>
              <a:t>F.Benjamin 2020</a:t>
            </a:r>
          </a:p>
        </p:txBody>
      </p:sp>
      <p:sp>
        <p:nvSpPr>
          <p:cNvPr id="4" name="Espace réservé du numéro de diapositive 3">
            <a:extLst>
              <a:ext uri="{FF2B5EF4-FFF2-40B4-BE49-F238E27FC236}">
                <a16:creationId xmlns:a16="http://schemas.microsoft.com/office/drawing/2014/main" id="{019864DC-19BF-4C9C-8235-DB505C375608}"/>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407236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9C0A5D-1151-4AB5-AC22-AB721C3977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079264B4-A101-4366-9908-628D18B27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D06D798-0B94-4D72-BC46-620BBD9EE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32123B6-FB5B-4DD4-88E5-EAAFCE8D7968}"/>
              </a:ext>
            </a:extLst>
          </p:cNvPr>
          <p:cNvSpPr>
            <a:spLocks noGrp="1"/>
          </p:cNvSpPr>
          <p:nvPr>
            <p:ph type="dt" sz="half" idx="10"/>
          </p:nvPr>
        </p:nvSpPr>
        <p:spPr/>
        <p:txBody>
          <a:bodyPr/>
          <a:lstStyle/>
          <a:p>
            <a:fld id="{6547AAD7-A31C-4941-9D7C-56509CBFCCF7}" type="datetime1">
              <a:rPr lang="fr-CH" smtClean="0"/>
              <a:t>14.01.2021</a:t>
            </a:fld>
            <a:endParaRPr lang="fr-CH"/>
          </a:p>
        </p:txBody>
      </p:sp>
      <p:sp>
        <p:nvSpPr>
          <p:cNvPr id="6" name="Espace réservé du pied de page 5">
            <a:extLst>
              <a:ext uri="{FF2B5EF4-FFF2-40B4-BE49-F238E27FC236}">
                <a16:creationId xmlns:a16="http://schemas.microsoft.com/office/drawing/2014/main" id="{7D11EADF-E383-4AD6-941A-4BB2D1D64229}"/>
              </a:ext>
            </a:extLst>
          </p:cNvPr>
          <p:cNvSpPr>
            <a:spLocks noGrp="1"/>
          </p:cNvSpPr>
          <p:nvPr>
            <p:ph type="ftr" sz="quarter" idx="11"/>
          </p:nvPr>
        </p:nvSpPr>
        <p:spPr/>
        <p:txBody>
          <a:bodyPr/>
          <a:lstStyle/>
          <a:p>
            <a:r>
              <a:rPr lang="fr-CH"/>
              <a:t>F.Benjamin 2020</a:t>
            </a:r>
          </a:p>
        </p:txBody>
      </p:sp>
      <p:sp>
        <p:nvSpPr>
          <p:cNvPr id="7" name="Espace réservé du numéro de diapositive 6">
            <a:extLst>
              <a:ext uri="{FF2B5EF4-FFF2-40B4-BE49-F238E27FC236}">
                <a16:creationId xmlns:a16="http://schemas.microsoft.com/office/drawing/2014/main" id="{966D6ACB-513A-4FDE-90D1-D0F1C4802013}"/>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422049050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ABC1E-10B3-4341-A478-D010B0E6FDE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D1BD9644-258B-4030-B74F-38D273A56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D9ECDCB1-A59A-417B-AD24-D028730EA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5D340EB-880D-4621-939A-D4C8BDA6CB5E}"/>
              </a:ext>
            </a:extLst>
          </p:cNvPr>
          <p:cNvSpPr>
            <a:spLocks noGrp="1"/>
          </p:cNvSpPr>
          <p:nvPr>
            <p:ph type="dt" sz="half" idx="10"/>
          </p:nvPr>
        </p:nvSpPr>
        <p:spPr/>
        <p:txBody>
          <a:bodyPr/>
          <a:lstStyle/>
          <a:p>
            <a:fld id="{9F87A396-DC87-418A-ACCA-B991675F3675}" type="datetime1">
              <a:rPr lang="fr-CH" smtClean="0"/>
              <a:t>14.01.2021</a:t>
            </a:fld>
            <a:endParaRPr lang="fr-CH"/>
          </a:p>
        </p:txBody>
      </p:sp>
      <p:sp>
        <p:nvSpPr>
          <p:cNvPr id="6" name="Espace réservé du pied de page 5">
            <a:extLst>
              <a:ext uri="{FF2B5EF4-FFF2-40B4-BE49-F238E27FC236}">
                <a16:creationId xmlns:a16="http://schemas.microsoft.com/office/drawing/2014/main" id="{92715676-4E67-4C7E-A6A9-5E73E2D92501}"/>
              </a:ext>
            </a:extLst>
          </p:cNvPr>
          <p:cNvSpPr>
            <a:spLocks noGrp="1"/>
          </p:cNvSpPr>
          <p:nvPr>
            <p:ph type="ftr" sz="quarter" idx="11"/>
          </p:nvPr>
        </p:nvSpPr>
        <p:spPr/>
        <p:txBody>
          <a:bodyPr/>
          <a:lstStyle/>
          <a:p>
            <a:r>
              <a:rPr lang="fr-CH"/>
              <a:t>F.Benjamin 2020</a:t>
            </a:r>
          </a:p>
        </p:txBody>
      </p:sp>
      <p:sp>
        <p:nvSpPr>
          <p:cNvPr id="7" name="Espace réservé du numéro de diapositive 6">
            <a:extLst>
              <a:ext uri="{FF2B5EF4-FFF2-40B4-BE49-F238E27FC236}">
                <a16:creationId xmlns:a16="http://schemas.microsoft.com/office/drawing/2014/main" id="{D0C72D9B-6B81-400C-9227-B00174701F2D}"/>
              </a:ext>
            </a:extLst>
          </p:cNvPr>
          <p:cNvSpPr>
            <a:spLocks noGrp="1"/>
          </p:cNvSpPr>
          <p:nvPr>
            <p:ph type="sldNum" sz="quarter" idx="12"/>
          </p:nvPr>
        </p:nvSpPr>
        <p:spPr/>
        <p:txBody>
          <a:bodyPr/>
          <a:lstStyle/>
          <a:p>
            <a:fld id="{937AA03C-AAEC-4642-A09C-710368BE95C1}" type="slidenum">
              <a:rPr lang="fr-CH" smtClean="0"/>
              <a:t>‹N°›</a:t>
            </a:fld>
            <a:endParaRPr lang="fr-CH"/>
          </a:p>
        </p:txBody>
      </p:sp>
    </p:spTree>
    <p:extLst>
      <p:ext uri="{BB962C8B-B14F-4D97-AF65-F5344CB8AC3E}">
        <p14:creationId xmlns:p14="http://schemas.microsoft.com/office/powerpoint/2010/main" val="3996120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5000"/>
            <a:extLst>
              <a:ext uri="{BEBA8EAE-BF5A-486C-A8C5-ECC9F3942E4B}">
                <a14:imgProps xmlns:a14="http://schemas.microsoft.com/office/drawing/2010/main">
                  <a14:imgLayer r:embed="rId15">
                    <a14:imgEffect>
                      <a14:brightnessContrast bright="-3000" contrast="-5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2E043C4-C146-4E88-8E5E-564F264D0A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BF6B0536-46C4-45BC-8654-C7B83D9A98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2F05E47-CAC7-4024-84D3-59CB14A579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7AAD7-A31C-4941-9D7C-56509CBFCCF7}" type="datetime1">
              <a:rPr lang="fr-CH" smtClean="0"/>
              <a:t>14.01.2021</a:t>
            </a:fld>
            <a:endParaRPr lang="fr-CH"/>
          </a:p>
        </p:txBody>
      </p:sp>
      <p:sp>
        <p:nvSpPr>
          <p:cNvPr id="5" name="Espace réservé du pied de page 4">
            <a:extLst>
              <a:ext uri="{FF2B5EF4-FFF2-40B4-BE49-F238E27FC236}">
                <a16:creationId xmlns:a16="http://schemas.microsoft.com/office/drawing/2014/main" id="{724E690E-B0E0-4067-B52E-126E3CE6B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CH"/>
              <a:t>F.Benjamin 2020</a:t>
            </a:r>
          </a:p>
        </p:txBody>
      </p:sp>
      <p:sp>
        <p:nvSpPr>
          <p:cNvPr id="6" name="Espace réservé du numéro de diapositive 5">
            <a:extLst>
              <a:ext uri="{FF2B5EF4-FFF2-40B4-BE49-F238E27FC236}">
                <a16:creationId xmlns:a16="http://schemas.microsoft.com/office/drawing/2014/main" id="{F1C09120-523E-46DB-AC55-675D44D97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AA03C-AAEC-4642-A09C-710368BE95C1}" type="slidenum">
              <a:rPr lang="fr-CH" smtClean="0"/>
              <a:t>‹N°›</a:t>
            </a:fld>
            <a:endParaRPr lang="fr-CH"/>
          </a:p>
        </p:txBody>
      </p:sp>
    </p:spTree>
    <p:extLst>
      <p:ext uri="{BB962C8B-B14F-4D97-AF65-F5344CB8AC3E}">
        <p14:creationId xmlns:p14="http://schemas.microsoft.com/office/powerpoint/2010/main" val="41091633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ABE61-0AAA-4934-BF01-BD3A76052EF6}"/>
              </a:ext>
            </a:extLst>
          </p:cNvPr>
          <p:cNvSpPr>
            <a:spLocks noGrp="1"/>
          </p:cNvSpPr>
          <p:nvPr>
            <p:ph type="ctrTitle"/>
          </p:nvPr>
        </p:nvSpPr>
        <p:spPr>
          <a:xfrm>
            <a:off x="1751012" y="360219"/>
            <a:ext cx="8689976" cy="1870364"/>
          </a:xfrm>
        </p:spPr>
        <p:txBody>
          <a:bodyPr>
            <a:normAutofit fontScale="90000"/>
          </a:bodyPr>
          <a:lstStyle/>
          <a:p>
            <a:r>
              <a:rPr lang="fr-CH" dirty="0">
                <a:latin typeface="Arial" panose="020B0604020202020204" pitchFamily="34" charset="0"/>
                <a:cs typeface="Arial" panose="020B0604020202020204" pitchFamily="34" charset="0"/>
              </a:rPr>
              <a:t>Visite d’un élevage de porc à </a:t>
            </a:r>
            <a:r>
              <a:rPr lang="fr-CH" dirty="0" err="1">
                <a:latin typeface="Arial" panose="020B0604020202020204" pitchFamily="34" charset="0"/>
                <a:cs typeface="Arial" panose="020B0604020202020204" pitchFamily="34" charset="0"/>
              </a:rPr>
              <a:t>Kirschdorf</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 (canton de Berne)</a:t>
            </a:r>
          </a:p>
        </p:txBody>
      </p:sp>
      <p:sp>
        <p:nvSpPr>
          <p:cNvPr id="3" name="Sous-titre 2">
            <a:extLst>
              <a:ext uri="{FF2B5EF4-FFF2-40B4-BE49-F238E27FC236}">
                <a16:creationId xmlns:a16="http://schemas.microsoft.com/office/drawing/2014/main" id="{B1D11A11-7F4D-4C74-ACCA-4598CAF50D3A}"/>
              </a:ext>
            </a:extLst>
          </p:cNvPr>
          <p:cNvSpPr>
            <a:spLocks noGrp="1"/>
          </p:cNvSpPr>
          <p:nvPr>
            <p:ph type="subTitle" idx="1"/>
          </p:nvPr>
        </p:nvSpPr>
        <p:spPr/>
        <p:txBody>
          <a:bodyPr/>
          <a:lstStyle/>
          <a:p>
            <a:endParaRPr lang="fr-CH"/>
          </a:p>
        </p:txBody>
      </p:sp>
      <p:sp>
        <p:nvSpPr>
          <p:cNvPr id="4" name="Espace réservé du pied de page 3">
            <a:extLst>
              <a:ext uri="{FF2B5EF4-FFF2-40B4-BE49-F238E27FC236}">
                <a16:creationId xmlns:a16="http://schemas.microsoft.com/office/drawing/2014/main" id="{62785692-8B50-4DA4-BF85-8DE462CC1410}"/>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5D247FB9-920C-47BF-8DED-00090C7D3B4B}"/>
              </a:ext>
            </a:extLst>
          </p:cNvPr>
          <p:cNvSpPr>
            <a:spLocks noGrp="1"/>
          </p:cNvSpPr>
          <p:nvPr>
            <p:ph type="sldNum" sz="quarter" idx="12"/>
          </p:nvPr>
        </p:nvSpPr>
        <p:spPr/>
        <p:txBody>
          <a:bodyPr/>
          <a:lstStyle/>
          <a:p>
            <a:fld id="{937AA03C-AAEC-4642-A09C-710368BE95C1}" type="slidenum">
              <a:rPr lang="fr-CH" smtClean="0"/>
              <a:t>1</a:t>
            </a:fld>
            <a:endParaRPr lang="fr-CH"/>
          </a:p>
        </p:txBody>
      </p:sp>
      <p:pic>
        <p:nvPicPr>
          <p:cNvPr id="6" name="Image 5">
            <a:extLst>
              <a:ext uri="{FF2B5EF4-FFF2-40B4-BE49-F238E27FC236}">
                <a16:creationId xmlns:a16="http://schemas.microsoft.com/office/drawing/2014/main" id="{3D8E7DEB-A4D7-4967-82CD-4DDAAF777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4426" y="3634409"/>
            <a:ext cx="7227774" cy="3168649"/>
          </a:xfrm>
          <a:prstGeom prst="rect">
            <a:avLst/>
          </a:prstGeom>
        </p:spPr>
      </p:pic>
    </p:spTree>
    <p:extLst>
      <p:ext uri="{BB962C8B-B14F-4D97-AF65-F5344CB8AC3E}">
        <p14:creationId xmlns:p14="http://schemas.microsoft.com/office/powerpoint/2010/main" val="2513111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A7161-B6A0-4D76-902E-A2D4E3681919}"/>
              </a:ext>
            </a:extLst>
          </p:cNvPr>
          <p:cNvSpPr>
            <a:spLocks noGrp="1"/>
          </p:cNvSpPr>
          <p:nvPr>
            <p:ph type="title"/>
          </p:nvPr>
        </p:nvSpPr>
        <p:spPr>
          <a:xfrm>
            <a:off x="913775" y="383729"/>
            <a:ext cx="10364451" cy="626837"/>
          </a:xfrm>
        </p:spPr>
        <p:txBody>
          <a:bodyPr>
            <a:normAutofit fontScale="90000"/>
          </a:bodyPr>
          <a:lstStyle/>
          <a:p>
            <a:pPr algn="ctr"/>
            <a:r>
              <a:rPr lang="fr-CH" dirty="0">
                <a:latin typeface="Arial" panose="020B0604020202020204" pitchFamily="34" charset="0"/>
                <a:cs typeface="Arial" panose="020B0604020202020204" pitchFamily="34" charset="0"/>
              </a:rPr>
              <a:t>La pyramide d’élevage </a:t>
            </a:r>
          </a:p>
        </p:txBody>
      </p:sp>
      <p:pic>
        <p:nvPicPr>
          <p:cNvPr id="2050" name="Picture 2">
            <a:extLst>
              <a:ext uri="{FF2B5EF4-FFF2-40B4-BE49-F238E27FC236}">
                <a16:creationId xmlns:a16="http://schemas.microsoft.com/office/drawing/2014/main" id="{0F2A4AB6-E9C4-4441-BDB1-C43A34D72E8E}"/>
              </a:ext>
            </a:extLst>
          </p:cNvPr>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363573" y="1573104"/>
            <a:ext cx="1113927" cy="766963"/>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A73BA4D9-130E-400E-95B5-8ACEE924F041}"/>
              </a:ext>
            </a:extLst>
          </p:cNvPr>
          <p:cNvSpPr>
            <a:spLocks noGrp="1"/>
          </p:cNvSpPr>
          <p:nvPr>
            <p:ph type="ftr" sz="quarter" idx="11"/>
          </p:nvPr>
        </p:nvSpPr>
        <p:spPr>
          <a:xfrm>
            <a:off x="913774" y="6338655"/>
            <a:ext cx="6672887" cy="435761"/>
          </a:xfrm>
        </p:spPr>
        <p:txBody>
          <a:bodyPr/>
          <a:lstStyle/>
          <a:p>
            <a:r>
              <a:rPr lang="fr-CH"/>
              <a:t>F.Benjamin 2020</a:t>
            </a:r>
          </a:p>
        </p:txBody>
      </p:sp>
      <p:sp>
        <p:nvSpPr>
          <p:cNvPr id="3" name="Espace réservé du numéro de diapositive 2">
            <a:extLst>
              <a:ext uri="{FF2B5EF4-FFF2-40B4-BE49-F238E27FC236}">
                <a16:creationId xmlns:a16="http://schemas.microsoft.com/office/drawing/2014/main" id="{B8B87244-FE5D-40BE-9DF2-22F5A351F0C1}"/>
              </a:ext>
            </a:extLst>
          </p:cNvPr>
          <p:cNvSpPr>
            <a:spLocks noGrp="1"/>
          </p:cNvSpPr>
          <p:nvPr>
            <p:ph type="sldNum" sz="quarter" idx="12"/>
          </p:nvPr>
        </p:nvSpPr>
        <p:spPr/>
        <p:txBody>
          <a:bodyPr/>
          <a:lstStyle/>
          <a:p>
            <a:fld id="{937AA03C-AAEC-4642-A09C-710368BE95C1}" type="slidenum">
              <a:rPr lang="fr-CH" smtClean="0"/>
              <a:t>10</a:t>
            </a:fld>
            <a:endParaRPr lang="fr-CH"/>
          </a:p>
        </p:txBody>
      </p:sp>
      <p:sp>
        <p:nvSpPr>
          <p:cNvPr id="5" name="ZoneTexte 4">
            <a:extLst>
              <a:ext uri="{FF2B5EF4-FFF2-40B4-BE49-F238E27FC236}">
                <a16:creationId xmlns:a16="http://schemas.microsoft.com/office/drawing/2014/main" id="{7A4833BF-DCED-4E11-B968-D17E2C0DA7A4}"/>
              </a:ext>
            </a:extLst>
          </p:cNvPr>
          <p:cNvSpPr txBox="1"/>
          <p:nvPr/>
        </p:nvSpPr>
        <p:spPr>
          <a:xfrm>
            <a:off x="3169328" y="1496953"/>
            <a:ext cx="8028998" cy="4772525"/>
          </a:xfrm>
          <a:prstGeom prst="rect">
            <a:avLst/>
          </a:prstGeom>
          <a:noFill/>
        </p:spPr>
        <p:txBody>
          <a:bodyPr wrap="square" rtlCol="0">
            <a:spAutoFit/>
          </a:bodyPr>
          <a:lstStyle/>
          <a:p>
            <a:pPr>
              <a:spcBef>
                <a:spcPts val="1200"/>
              </a:spcBef>
            </a:pPr>
            <a:r>
              <a:rPr lang="fr-CH" sz="1800" b="1" u="sng"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Les exploitations nucléus</a:t>
            </a:r>
            <a:r>
              <a:rPr lang="fr-CH" sz="18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s’occupent de la lignée maternelle et de la lignée paternelle. Elles fournissent des truies mères et des verrats destinés à l’élevage et à la production de porcelets d’engraissement.</a:t>
            </a:r>
            <a:endParaRPr lang="fr-CH" sz="1800" b="1"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fr-CH" sz="1800" b="1"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CH" sz="1800" b="1" u="sng" dirty="0">
                <a:solidFill>
                  <a:srgbClr val="333333"/>
                </a:solidFill>
                <a:effectLst/>
                <a:latin typeface="Arial" panose="020B0604020202020204" pitchFamily="34" charset="0"/>
                <a:ea typeface="Calibri" panose="020F0502020204030204" pitchFamily="34" charset="0"/>
                <a:cs typeface="Arial" panose="020B0604020202020204" pitchFamily="34" charset="0"/>
              </a:rPr>
              <a:t>Le maillon suivant</a:t>
            </a:r>
            <a:r>
              <a:rPr lang="fr-CH" sz="1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 est constitué des </a:t>
            </a:r>
            <a:r>
              <a:rPr lang="fr-CH" sz="1800" b="1" u="sng" dirty="0">
                <a:solidFill>
                  <a:srgbClr val="333333"/>
                </a:solidFill>
                <a:effectLst/>
                <a:latin typeface="Arial" panose="020B0604020202020204" pitchFamily="34" charset="0"/>
                <a:ea typeface="Calibri" panose="020F0502020204030204" pitchFamily="34" charset="0"/>
                <a:cs typeface="Arial" panose="020B0604020202020204" pitchFamily="34" charset="0"/>
              </a:rPr>
              <a:t>producteurs</a:t>
            </a:r>
            <a:r>
              <a:rPr lang="fr-CH" sz="1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 de</a:t>
            </a:r>
            <a:r>
              <a:rPr lang="fr-CH" sz="1800" b="1" u="sng" dirty="0">
                <a:solidFill>
                  <a:srgbClr val="333333"/>
                </a:solidFill>
                <a:effectLst/>
                <a:latin typeface="Arial" panose="020B0604020202020204" pitchFamily="34" charset="0"/>
                <a:ea typeface="Calibri" panose="020F0502020204030204" pitchFamily="34" charset="0"/>
                <a:cs typeface="Arial" panose="020B0604020202020204" pitchFamily="34" charset="0"/>
              </a:rPr>
              <a:t> porcelets</a:t>
            </a:r>
            <a:r>
              <a:rPr lang="fr-CH" sz="1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fr-CH" sz="1800" b="1" u="sng" dirty="0">
                <a:solidFill>
                  <a:srgbClr val="333333"/>
                </a:solidFill>
                <a:effectLst/>
                <a:latin typeface="Arial" panose="020B0604020202020204" pitchFamily="34" charset="0"/>
                <a:ea typeface="Calibri" panose="020F0502020204030204" pitchFamily="34" charset="0"/>
                <a:cs typeface="Arial" panose="020B0604020202020204" pitchFamily="34" charset="0"/>
              </a:rPr>
              <a:t>d’engraissements</a:t>
            </a:r>
            <a:r>
              <a:rPr lang="fr-CH" sz="1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 qui forment le trait d’union entre l’élevage et l’engraissement. À ce niveau, les truies sont montées par des verrats </a:t>
            </a:r>
            <a:r>
              <a:rPr lang="fr-CH" sz="1800" b="1"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Premo</a:t>
            </a:r>
            <a:r>
              <a:rPr lang="fr-CH" sz="1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 issus de la lignée paternelle Grand porc blanc ou d’autres races à viande, telles que le Duroc ou le Piétrain, afin de donner naissance à des porcelets d’engraissements.</a:t>
            </a:r>
            <a:endParaRPr lang="fr-CH"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CH" sz="1800" b="1" u="sng" dirty="0">
                <a:solidFill>
                  <a:srgbClr val="333333"/>
                </a:solidFill>
                <a:effectLst/>
                <a:latin typeface="Arial" panose="020B0604020202020204" pitchFamily="34" charset="0"/>
                <a:ea typeface="Calibri" panose="020F0502020204030204" pitchFamily="34" charset="0"/>
                <a:cs typeface="Arial" panose="020B0604020202020204" pitchFamily="34" charset="0"/>
              </a:rPr>
              <a:t>L’engraissement</a:t>
            </a:r>
            <a:r>
              <a:rPr lang="fr-CH" sz="1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 : les porcelets sont ensuite engraissés dans les exploitations d’engraissement pour le marché de la viande.</a:t>
            </a:r>
            <a:endParaRPr lang="fr-CH"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CH" sz="1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L’élevage porcin suisse voit aujourd’hui de nombreux professionnels collaborer avec des laboratoire et des vétérinaires  dans le but de produire une excellente viande, provenant d’animaux en bonne santé</a:t>
            </a:r>
            <a:endParaRPr lang="fr-CH" sz="18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Image 5">
            <a:extLst>
              <a:ext uri="{FF2B5EF4-FFF2-40B4-BE49-F238E27FC236}">
                <a16:creationId xmlns:a16="http://schemas.microsoft.com/office/drawing/2014/main" id="{41CA9744-BC99-47D8-BA86-D31E80783FC4}"/>
              </a:ext>
            </a:extLst>
          </p:cNvPr>
          <p:cNvPicPr>
            <a:picLocks noChangeAspect="1"/>
          </p:cNvPicPr>
          <p:nvPr/>
        </p:nvPicPr>
        <p:blipFill>
          <a:blip r:embed="rId3"/>
          <a:stretch>
            <a:fillRect/>
          </a:stretch>
        </p:blipFill>
        <p:spPr>
          <a:xfrm>
            <a:off x="1365625" y="2524942"/>
            <a:ext cx="1139930" cy="734981"/>
          </a:xfrm>
          <a:prstGeom prst="rect">
            <a:avLst/>
          </a:prstGeom>
        </p:spPr>
      </p:pic>
      <p:pic>
        <p:nvPicPr>
          <p:cNvPr id="9" name="Image 8">
            <a:extLst>
              <a:ext uri="{FF2B5EF4-FFF2-40B4-BE49-F238E27FC236}">
                <a16:creationId xmlns:a16="http://schemas.microsoft.com/office/drawing/2014/main" id="{EAF8FB96-A6D6-45C6-B78E-5DEBA1F0D9A9}"/>
              </a:ext>
            </a:extLst>
          </p:cNvPr>
          <p:cNvPicPr>
            <a:picLocks noChangeAspect="1"/>
          </p:cNvPicPr>
          <p:nvPr/>
        </p:nvPicPr>
        <p:blipFill>
          <a:blip r:embed="rId4"/>
          <a:stretch>
            <a:fillRect/>
          </a:stretch>
        </p:blipFill>
        <p:spPr>
          <a:xfrm flipH="1">
            <a:off x="1367681" y="3453291"/>
            <a:ext cx="1135819" cy="667997"/>
          </a:xfrm>
          <a:prstGeom prst="rect">
            <a:avLst/>
          </a:prstGeom>
        </p:spPr>
      </p:pic>
      <p:pic>
        <p:nvPicPr>
          <p:cNvPr id="13" name="Image 12">
            <a:extLst>
              <a:ext uri="{FF2B5EF4-FFF2-40B4-BE49-F238E27FC236}">
                <a16:creationId xmlns:a16="http://schemas.microsoft.com/office/drawing/2014/main" id="{BAC2CAE3-9C6B-4086-9BFF-A252E8E8ED57}"/>
              </a:ext>
            </a:extLst>
          </p:cNvPr>
          <p:cNvPicPr>
            <a:picLocks noChangeAspect="1"/>
          </p:cNvPicPr>
          <p:nvPr/>
        </p:nvPicPr>
        <p:blipFill>
          <a:blip r:embed="rId5"/>
          <a:stretch>
            <a:fillRect/>
          </a:stretch>
        </p:blipFill>
        <p:spPr>
          <a:xfrm flipH="1">
            <a:off x="1379518" y="4225286"/>
            <a:ext cx="1135819" cy="626837"/>
          </a:xfrm>
          <a:prstGeom prst="rect">
            <a:avLst/>
          </a:prstGeom>
        </p:spPr>
      </p:pic>
      <p:pic>
        <p:nvPicPr>
          <p:cNvPr id="15" name="Image 14">
            <a:extLst>
              <a:ext uri="{FF2B5EF4-FFF2-40B4-BE49-F238E27FC236}">
                <a16:creationId xmlns:a16="http://schemas.microsoft.com/office/drawing/2014/main" id="{A2E55F05-808A-4F12-A5A8-C086BC31A68B}"/>
              </a:ext>
            </a:extLst>
          </p:cNvPr>
          <p:cNvPicPr>
            <a:picLocks noChangeAspect="1"/>
          </p:cNvPicPr>
          <p:nvPr/>
        </p:nvPicPr>
        <p:blipFill>
          <a:blip r:embed="rId6"/>
          <a:stretch>
            <a:fillRect/>
          </a:stretch>
        </p:blipFill>
        <p:spPr>
          <a:xfrm flipV="1">
            <a:off x="1379518" y="4898161"/>
            <a:ext cx="1135820" cy="757754"/>
          </a:xfrm>
          <a:prstGeom prst="rect">
            <a:avLst/>
          </a:prstGeom>
        </p:spPr>
      </p:pic>
      <p:pic>
        <p:nvPicPr>
          <p:cNvPr id="16" name="Image 15">
            <a:extLst>
              <a:ext uri="{FF2B5EF4-FFF2-40B4-BE49-F238E27FC236}">
                <a16:creationId xmlns:a16="http://schemas.microsoft.com/office/drawing/2014/main" id="{DD53E7B1-C49E-4622-B7F3-A69391B5CCB1}"/>
              </a:ext>
            </a:extLst>
          </p:cNvPr>
          <p:cNvPicPr>
            <a:picLocks noChangeAspect="1"/>
          </p:cNvPicPr>
          <p:nvPr/>
        </p:nvPicPr>
        <p:blipFill>
          <a:blip r:embed="rId7"/>
          <a:stretch>
            <a:fillRect/>
          </a:stretch>
        </p:blipFill>
        <p:spPr>
          <a:xfrm>
            <a:off x="1363574" y="5747991"/>
            <a:ext cx="1151764" cy="707513"/>
          </a:xfrm>
          <a:prstGeom prst="rect">
            <a:avLst/>
          </a:prstGeom>
        </p:spPr>
      </p:pic>
    </p:spTree>
    <p:extLst>
      <p:ext uri="{BB962C8B-B14F-4D97-AF65-F5344CB8AC3E}">
        <p14:creationId xmlns:p14="http://schemas.microsoft.com/office/powerpoint/2010/main" val="2544379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76ED2B-B828-4293-8AB6-0B52FB650B3A}"/>
              </a:ext>
            </a:extLst>
          </p:cNvPr>
          <p:cNvSpPr>
            <a:spLocks noGrp="1"/>
          </p:cNvSpPr>
          <p:nvPr>
            <p:ph type="title"/>
          </p:nvPr>
        </p:nvSpPr>
        <p:spPr>
          <a:xfrm>
            <a:off x="913775" y="618518"/>
            <a:ext cx="10364451" cy="1023852"/>
          </a:xfrm>
        </p:spPr>
        <p:txBody>
          <a:bodyPr/>
          <a:lstStyle/>
          <a:p>
            <a:pPr algn="ctr"/>
            <a:r>
              <a:rPr lang="fr-CH" b="1" dirty="0">
                <a:latin typeface="Arial" panose="020B0604020202020204" pitchFamily="34" charset="0"/>
                <a:cs typeface="Arial" panose="020B0604020202020204" pitchFamily="34" charset="0"/>
              </a:rPr>
              <a:t>L’insémination</a:t>
            </a:r>
            <a:r>
              <a:rPr lang="fr-CH" dirty="0"/>
              <a:t> </a:t>
            </a:r>
          </a:p>
        </p:txBody>
      </p:sp>
      <p:sp>
        <p:nvSpPr>
          <p:cNvPr id="3" name="Espace réservé du contenu 2">
            <a:extLst>
              <a:ext uri="{FF2B5EF4-FFF2-40B4-BE49-F238E27FC236}">
                <a16:creationId xmlns:a16="http://schemas.microsoft.com/office/drawing/2014/main" id="{05A1C2AD-B543-4B79-B2DF-6B9432B7CCAC}"/>
              </a:ext>
            </a:extLst>
          </p:cNvPr>
          <p:cNvSpPr>
            <a:spLocks noGrp="1"/>
          </p:cNvSpPr>
          <p:nvPr>
            <p:ph sz="quarter" idx="13"/>
          </p:nvPr>
        </p:nvSpPr>
        <p:spPr>
          <a:xfrm>
            <a:off x="913774" y="1642370"/>
            <a:ext cx="7994699" cy="4148829"/>
          </a:xfrm>
        </p:spPr>
        <p:txBody>
          <a:bodyPr>
            <a:normAutofit/>
          </a:bodyPr>
          <a:lstStyle/>
          <a:p>
            <a:r>
              <a:rPr lang="fr-CH" sz="1400" b="1" dirty="0">
                <a:latin typeface="Arial" panose="020B0604020202020204" pitchFamily="34" charset="0"/>
                <a:cs typeface="Arial" panose="020B0604020202020204" pitchFamily="34" charset="0"/>
              </a:rPr>
              <a:t>En suisse il y a 3 centres de récolte de semence des verrats. Ces centres sont protégés et les normes d’hygiènes y sont très strictes afin d’éviter toutes contaminations </a:t>
            </a:r>
          </a:p>
          <a:p>
            <a:r>
              <a:rPr lang="fr-CH" sz="1400" b="1" dirty="0">
                <a:latin typeface="Arial" panose="020B0604020202020204" pitchFamily="34" charset="0"/>
                <a:cs typeface="Arial" panose="020B0604020202020204" pitchFamily="34" charset="0"/>
              </a:rPr>
              <a:t>Sur internet il est possible de sélectionner la semence du verrat souhaité : Choix en verrats | SUISAG</a:t>
            </a:r>
          </a:p>
          <a:p>
            <a:r>
              <a:rPr lang="fr-CH" sz="1400" b="1" dirty="0">
                <a:latin typeface="Arial" panose="020B0604020202020204" pitchFamily="34" charset="0"/>
                <a:cs typeface="Arial" panose="020B0604020202020204" pitchFamily="34" charset="0"/>
              </a:rPr>
              <a:t>La maturité sexuelle chez une truie est de 1 an</a:t>
            </a:r>
          </a:p>
          <a:p>
            <a:r>
              <a:rPr lang="fr-CH" sz="1400" b="1" dirty="0">
                <a:latin typeface="Arial" panose="020B0604020202020204" pitchFamily="34" charset="0"/>
                <a:cs typeface="Arial" panose="020B0604020202020204" pitchFamily="34" charset="0"/>
              </a:rPr>
              <a:t>Les truies sont inséminées artificiellement par l’éleveur</a:t>
            </a:r>
          </a:p>
          <a:p>
            <a:r>
              <a:rPr lang="fr-CH" sz="1400" b="1" dirty="0">
                <a:latin typeface="Arial" panose="020B0604020202020204" pitchFamily="34" charset="0"/>
                <a:cs typeface="Arial" panose="020B0604020202020204" pitchFamily="34" charset="0"/>
              </a:rPr>
              <a:t>Lorsqu’elles sont en chaleur, l’éleveur leur introduit un tube dans l’appareil reproducteur et la semence s’écoule</a:t>
            </a:r>
          </a:p>
          <a:p>
            <a:r>
              <a:rPr lang="fr-CH" sz="1400" b="1" dirty="0">
                <a:latin typeface="Arial" panose="020B0604020202020204" pitchFamily="34" charset="0"/>
                <a:cs typeface="Arial" panose="020B0604020202020204" pitchFamily="34" charset="0"/>
              </a:rPr>
              <a:t>La proximité d’un verrat est nécessaire, l’odeur de phéromones va stimuler la truie ce qui va aider à la fécondation </a:t>
            </a:r>
          </a:p>
          <a:p>
            <a:r>
              <a:rPr lang="fr-CH" sz="1400" b="1" dirty="0">
                <a:latin typeface="Arial" panose="020B0604020202020204" pitchFamily="34" charset="0"/>
                <a:cs typeface="Arial" panose="020B0604020202020204" pitchFamily="34" charset="0"/>
              </a:rPr>
              <a:t>L’opération dure une dizaine de minute</a:t>
            </a:r>
          </a:p>
          <a:p>
            <a:r>
              <a:rPr lang="fr-CH" sz="1400" b="1" dirty="0">
                <a:latin typeface="Arial" panose="020B0604020202020204" pitchFamily="34" charset="0"/>
                <a:cs typeface="Arial" panose="020B0604020202020204" pitchFamily="34" charset="0"/>
              </a:rPr>
              <a:t>L’éleveur contrôle après une semaine si la truie est fécondée en faisant une échographie </a:t>
            </a:r>
          </a:p>
          <a:p>
            <a:pPr marL="0" indent="0">
              <a:buNone/>
            </a:pPr>
            <a:endParaRPr lang="fr-CH" sz="1600" dirty="0"/>
          </a:p>
        </p:txBody>
      </p:sp>
      <p:sp>
        <p:nvSpPr>
          <p:cNvPr id="4" name="Espace réservé du pied de page 3">
            <a:extLst>
              <a:ext uri="{FF2B5EF4-FFF2-40B4-BE49-F238E27FC236}">
                <a16:creationId xmlns:a16="http://schemas.microsoft.com/office/drawing/2014/main" id="{6039A11E-6623-476D-88CB-3192407A2BDE}"/>
              </a:ext>
            </a:extLst>
          </p:cNvPr>
          <p:cNvSpPr>
            <a:spLocks noGrp="1"/>
          </p:cNvSpPr>
          <p:nvPr>
            <p:ph type="ftr" sz="quarter" idx="11"/>
          </p:nvPr>
        </p:nvSpPr>
        <p:spPr>
          <a:xfrm>
            <a:off x="913774" y="6239481"/>
            <a:ext cx="6672887" cy="396845"/>
          </a:xfrm>
        </p:spPr>
        <p:txBody>
          <a:bodyPr/>
          <a:lstStyle/>
          <a:p>
            <a:r>
              <a:rPr lang="fr-CH" dirty="0" err="1"/>
              <a:t>F.Benjamin</a:t>
            </a:r>
            <a:r>
              <a:rPr lang="fr-CH" dirty="0"/>
              <a:t> 2020</a:t>
            </a:r>
          </a:p>
        </p:txBody>
      </p:sp>
      <p:sp>
        <p:nvSpPr>
          <p:cNvPr id="5" name="Espace réservé du numéro de diapositive 4">
            <a:extLst>
              <a:ext uri="{FF2B5EF4-FFF2-40B4-BE49-F238E27FC236}">
                <a16:creationId xmlns:a16="http://schemas.microsoft.com/office/drawing/2014/main" id="{A1EC5345-0050-4A57-B347-951E1859CAE5}"/>
              </a:ext>
            </a:extLst>
          </p:cNvPr>
          <p:cNvSpPr>
            <a:spLocks noGrp="1"/>
          </p:cNvSpPr>
          <p:nvPr>
            <p:ph type="sldNum" sz="quarter" idx="12"/>
          </p:nvPr>
        </p:nvSpPr>
        <p:spPr/>
        <p:txBody>
          <a:bodyPr/>
          <a:lstStyle/>
          <a:p>
            <a:fld id="{937AA03C-AAEC-4642-A09C-710368BE95C1}" type="slidenum">
              <a:rPr lang="fr-CH" smtClean="0"/>
              <a:t>11</a:t>
            </a:fld>
            <a:endParaRPr lang="fr-CH"/>
          </a:p>
        </p:txBody>
      </p:sp>
      <p:pic>
        <p:nvPicPr>
          <p:cNvPr id="6" name="Image 5">
            <a:extLst>
              <a:ext uri="{FF2B5EF4-FFF2-40B4-BE49-F238E27FC236}">
                <a16:creationId xmlns:a16="http://schemas.microsoft.com/office/drawing/2014/main" id="{54611C5B-FD41-46B2-ABC8-893DE7D51A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48552" y="1659135"/>
            <a:ext cx="1932003" cy="1449002"/>
          </a:xfrm>
          <a:prstGeom prst="rect">
            <a:avLst/>
          </a:prstGeom>
        </p:spPr>
      </p:pic>
      <p:pic>
        <p:nvPicPr>
          <p:cNvPr id="8" name="Image 7">
            <a:extLst>
              <a:ext uri="{FF2B5EF4-FFF2-40B4-BE49-F238E27FC236}">
                <a16:creationId xmlns:a16="http://schemas.microsoft.com/office/drawing/2014/main" id="{E36C0974-C2E3-4479-AE45-21A25223B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448552" y="3919317"/>
            <a:ext cx="1932003" cy="1449002"/>
          </a:xfrm>
          <a:prstGeom prst="rect">
            <a:avLst/>
          </a:prstGeom>
        </p:spPr>
      </p:pic>
    </p:spTree>
    <p:extLst>
      <p:ext uri="{BB962C8B-B14F-4D97-AF65-F5344CB8AC3E}">
        <p14:creationId xmlns:p14="http://schemas.microsoft.com/office/powerpoint/2010/main" val="51510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459D2C-A82C-4B3A-AC29-6DFD9403E54E}"/>
              </a:ext>
            </a:extLst>
          </p:cNvPr>
          <p:cNvSpPr>
            <a:spLocks noGrp="1"/>
          </p:cNvSpPr>
          <p:nvPr>
            <p:ph type="title"/>
          </p:nvPr>
        </p:nvSpPr>
        <p:spPr>
          <a:xfrm>
            <a:off x="913775" y="618517"/>
            <a:ext cx="10364451" cy="1108683"/>
          </a:xfrm>
        </p:spPr>
        <p:txBody>
          <a:bodyPr/>
          <a:lstStyle/>
          <a:p>
            <a:pPr algn="ctr"/>
            <a:r>
              <a:rPr lang="fr-CH" b="1" dirty="0">
                <a:latin typeface="Arial" panose="020B0604020202020204" pitchFamily="34" charset="0"/>
                <a:cs typeface="Arial" panose="020B0604020202020204" pitchFamily="34" charset="0"/>
              </a:rPr>
              <a:t>La gestation </a:t>
            </a:r>
          </a:p>
        </p:txBody>
      </p:sp>
      <p:sp>
        <p:nvSpPr>
          <p:cNvPr id="3" name="Espace réservé du contenu 2">
            <a:extLst>
              <a:ext uri="{FF2B5EF4-FFF2-40B4-BE49-F238E27FC236}">
                <a16:creationId xmlns:a16="http://schemas.microsoft.com/office/drawing/2014/main" id="{C3CCD3E6-3EEE-48F7-A7CB-68B5FBA4E9C3}"/>
              </a:ext>
            </a:extLst>
          </p:cNvPr>
          <p:cNvSpPr>
            <a:spLocks noGrp="1"/>
          </p:cNvSpPr>
          <p:nvPr>
            <p:ph sz="quarter" idx="13"/>
          </p:nvPr>
        </p:nvSpPr>
        <p:spPr>
          <a:xfrm>
            <a:off x="913774" y="2367092"/>
            <a:ext cx="8271790" cy="3424107"/>
          </a:xfrm>
        </p:spPr>
        <p:txBody>
          <a:bodyPr>
            <a:normAutofit/>
          </a:bodyPr>
          <a:lstStyle/>
          <a:p>
            <a:r>
              <a:rPr lang="fr-CH" sz="1600" b="1" dirty="0">
                <a:latin typeface="Arial" panose="020B0604020202020204" pitchFamily="34" charset="0"/>
                <a:cs typeface="Arial" panose="020B0604020202020204" pitchFamily="34" charset="0"/>
              </a:rPr>
              <a:t>La gestation dure chez les truies 3 mois, 3 semaines et 3 jours soit environ 115 jours </a:t>
            </a:r>
          </a:p>
          <a:p>
            <a:r>
              <a:rPr lang="fr-CH" sz="1600" b="1" dirty="0">
                <a:latin typeface="Arial" panose="020B0604020202020204" pitchFamily="34" charset="0"/>
                <a:cs typeface="Arial" panose="020B0604020202020204" pitchFamily="34" charset="0"/>
              </a:rPr>
              <a:t>Une truie a en moyenne 2,5 portées par année </a:t>
            </a:r>
          </a:p>
          <a:p>
            <a:r>
              <a:rPr lang="fr-CH" sz="1600" b="1" dirty="0">
                <a:latin typeface="Arial" panose="020B0604020202020204" pitchFamily="34" charset="0"/>
                <a:cs typeface="Arial" panose="020B0604020202020204" pitchFamily="34" charset="0"/>
              </a:rPr>
              <a:t>Une portée a entre 15 et 18 porcelets</a:t>
            </a:r>
          </a:p>
          <a:p>
            <a:r>
              <a:rPr lang="fr-CH" sz="1600" b="1" dirty="0">
                <a:latin typeface="Arial" panose="020B0604020202020204" pitchFamily="34" charset="0"/>
                <a:cs typeface="Arial" panose="020B0604020202020204" pitchFamily="34" charset="0"/>
              </a:rPr>
              <a:t>EN moyenne une truie va être fertile 4 années</a:t>
            </a:r>
          </a:p>
          <a:p>
            <a:r>
              <a:rPr lang="fr-CH" sz="1600" b="1" dirty="0">
                <a:latin typeface="Arial" panose="020B0604020202020204" pitchFamily="34" charset="0"/>
                <a:cs typeface="Arial" panose="020B0604020202020204" pitchFamily="34" charset="0"/>
              </a:rPr>
              <a:t>Durant cette période de gestation les truies reçoivent une nourriture adaptée</a:t>
            </a:r>
          </a:p>
          <a:p>
            <a:r>
              <a:rPr lang="fr-CH" sz="1600" b="1" dirty="0">
                <a:latin typeface="Arial" panose="020B0604020202020204" pitchFamily="34" charset="0"/>
                <a:cs typeface="Arial" panose="020B0604020202020204" pitchFamily="34" charset="0"/>
              </a:rPr>
              <a:t>Elles sont regroupées et marquées d’une tache de couleur sur le dos afin de savoir la date de fécondation </a:t>
            </a:r>
          </a:p>
        </p:txBody>
      </p:sp>
      <p:sp>
        <p:nvSpPr>
          <p:cNvPr id="4" name="Espace réservé du pied de page 3">
            <a:extLst>
              <a:ext uri="{FF2B5EF4-FFF2-40B4-BE49-F238E27FC236}">
                <a16:creationId xmlns:a16="http://schemas.microsoft.com/office/drawing/2014/main" id="{842D1841-F218-4395-92E3-E7E9CE56B5CA}"/>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3D9C1CBE-F5F5-4D44-9076-5DF554491144}"/>
              </a:ext>
            </a:extLst>
          </p:cNvPr>
          <p:cNvSpPr>
            <a:spLocks noGrp="1"/>
          </p:cNvSpPr>
          <p:nvPr>
            <p:ph type="sldNum" sz="quarter" idx="12"/>
          </p:nvPr>
        </p:nvSpPr>
        <p:spPr/>
        <p:txBody>
          <a:bodyPr/>
          <a:lstStyle/>
          <a:p>
            <a:fld id="{937AA03C-AAEC-4642-A09C-710368BE95C1}" type="slidenum">
              <a:rPr lang="fr-CH" smtClean="0"/>
              <a:t>12</a:t>
            </a:fld>
            <a:endParaRPr lang="fr-CH"/>
          </a:p>
        </p:txBody>
      </p:sp>
      <p:pic>
        <p:nvPicPr>
          <p:cNvPr id="6" name="Image 5">
            <a:extLst>
              <a:ext uri="{FF2B5EF4-FFF2-40B4-BE49-F238E27FC236}">
                <a16:creationId xmlns:a16="http://schemas.microsoft.com/office/drawing/2014/main" id="{6B0B0F48-9AFD-4DAA-A2AE-081228459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197687" y="2646172"/>
            <a:ext cx="2493818" cy="1870364"/>
          </a:xfrm>
          <a:prstGeom prst="rect">
            <a:avLst/>
          </a:prstGeom>
        </p:spPr>
      </p:pic>
    </p:spTree>
    <p:extLst>
      <p:ext uri="{BB962C8B-B14F-4D97-AF65-F5344CB8AC3E}">
        <p14:creationId xmlns:p14="http://schemas.microsoft.com/office/powerpoint/2010/main" val="396933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D78F9-A68D-4E32-AC7C-70453215E973}"/>
              </a:ext>
            </a:extLst>
          </p:cNvPr>
          <p:cNvSpPr>
            <a:spLocks noGrp="1"/>
          </p:cNvSpPr>
          <p:nvPr>
            <p:ph type="title"/>
          </p:nvPr>
        </p:nvSpPr>
        <p:spPr>
          <a:xfrm>
            <a:off x="913775" y="618517"/>
            <a:ext cx="10364451" cy="1050485"/>
          </a:xfrm>
        </p:spPr>
        <p:txBody>
          <a:bodyPr/>
          <a:lstStyle/>
          <a:p>
            <a:pPr algn="ctr"/>
            <a:r>
              <a:rPr lang="fr-CH" dirty="0">
                <a:latin typeface="Arial" panose="020B0604020202020204" pitchFamily="34" charset="0"/>
                <a:cs typeface="Arial" panose="020B0604020202020204" pitchFamily="34" charset="0"/>
              </a:rPr>
              <a:t>La naissance </a:t>
            </a:r>
          </a:p>
        </p:txBody>
      </p:sp>
      <p:sp>
        <p:nvSpPr>
          <p:cNvPr id="3" name="Espace réservé du contenu 2">
            <a:extLst>
              <a:ext uri="{FF2B5EF4-FFF2-40B4-BE49-F238E27FC236}">
                <a16:creationId xmlns:a16="http://schemas.microsoft.com/office/drawing/2014/main" id="{96CA6291-6C35-4433-A82D-30E10856CB64}"/>
              </a:ext>
            </a:extLst>
          </p:cNvPr>
          <p:cNvSpPr>
            <a:spLocks noGrp="1"/>
          </p:cNvSpPr>
          <p:nvPr>
            <p:ph sz="quarter" idx="13"/>
          </p:nvPr>
        </p:nvSpPr>
        <p:spPr>
          <a:xfrm>
            <a:off x="914399" y="1905453"/>
            <a:ext cx="7466121" cy="3424107"/>
          </a:xfrm>
        </p:spPr>
        <p:txBody>
          <a:bodyPr>
            <a:normAutofit/>
          </a:bodyPr>
          <a:lstStyle/>
          <a:p>
            <a:r>
              <a:rPr lang="fr-CH" sz="1600" b="1" dirty="0">
                <a:latin typeface="Arial" panose="020B0604020202020204" pitchFamily="34" charset="0"/>
                <a:cs typeface="Arial" panose="020B0604020202020204" pitchFamily="34" charset="0"/>
              </a:rPr>
              <a:t>Peu avant de mettre bas elles vont être parquées dans un box de 6.5 m2 avec un compartiment équipé d’une lumière chauffante.</a:t>
            </a:r>
          </a:p>
          <a:p>
            <a:r>
              <a:rPr lang="fr-CH" sz="1600" b="1" dirty="0">
                <a:latin typeface="Arial" panose="020B0604020202020204" pitchFamily="34" charset="0"/>
                <a:cs typeface="Arial" panose="020B0604020202020204" pitchFamily="34" charset="0"/>
              </a:rPr>
              <a:t>Chaque truie a sa fiche où son historique est consigné.</a:t>
            </a:r>
          </a:p>
          <a:p>
            <a:r>
              <a:rPr lang="fr-CH" sz="1600" b="1" dirty="0">
                <a:latin typeface="Arial" panose="020B0604020202020204" pitchFamily="34" charset="0"/>
                <a:cs typeface="Arial" panose="020B0604020202020204" pitchFamily="34" charset="0"/>
              </a:rPr>
              <a:t>Elles mettent bas seules et souvent sans l’assistance de l’éleveur. </a:t>
            </a:r>
          </a:p>
          <a:p>
            <a:r>
              <a:rPr lang="fr-CH" sz="1600" b="1" dirty="0">
                <a:latin typeface="Arial" panose="020B0604020202020204" pitchFamily="34" charset="0"/>
                <a:cs typeface="Arial" panose="020B0604020202020204" pitchFamily="34" charset="0"/>
              </a:rPr>
              <a:t>Les porcelets restent 3 à 5 semaines dans ces box et passe de 1 kg à 8 kg. </a:t>
            </a:r>
          </a:p>
          <a:p>
            <a:r>
              <a:rPr lang="fr-CH" sz="1600" b="1" dirty="0">
                <a:latin typeface="Arial" panose="020B0604020202020204" pitchFamily="34" charset="0"/>
                <a:cs typeface="Arial" panose="020B0604020202020204" pitchFamily="34" charset="0"/>
              </a:rPr>
              <a:t>Ils se nourrissent du lait de leur mère ainsi que de nourriture complémentaire.</a:t>
            </a:r>
          </a:p>
          <a:p>
            <a:r>
              <a:rPr lang="fr-CH" sz="1600" b="1" dirty="0">
                <a:latin typeface="Arial" panose="020B0604020202020204" pitchFamily="34" charset="0"/>
                <a:cs typeface="Arial" panose="020B0604020202020204" pitchFamily="34" charset="0"/>
              </a:rPr>
              <a:t>Les mâles sont castrés dans les 2 premières semaines par l’éleveur.</a:t>
            </a:r>
          </a:p>
          <a:p>
            <a:r>
              <a:rPr lang="fr-CH" sz="1600" b="1" dirty="0">
                <a:latin typeface="Arial" panose="020B0604020202020204" pitchFamily="34" charset="0"/>
                <a:cs typeface="Arial" panose="020B0604020202020204" pitchFamily="34" charset="0"/>
              </a:rPr>
              <a:t>Ils sont également vaccinés contre divers maladies</a:t>
            </a:r>
            <a:r>
              <a:rPr lang="fr-CH" sz="1600" dirty="0">
                <a:latin typeface="Arial" panose="020B0604020202020204" pitchFamily="34" charset="0"/>
                <a:cs typeface="Arial" panose="020B0604020202020204" pitchFamily="34" charset="0"/>
              </a:rPr>
              <a:t>.</a:t>
            </a:r>
          </a:p>
          <a:p>
            <a:pPr marL="0" indent="0">
              <a:buNone/>
            </a:pPr>
            <a:endParaRPr lang="fr-CH" dirty="0"/>
          </a:p>
          <a:p>
            <a:endParaRPr lang="fr-CH" dirty="0"/>
          </a:p>
        </p:txBody>
      </p:sp>
      <p:sp>
        <p:nvSpPr>
          <p:cNvPr id="4" name="Espace réservé du pied de page 3">
            <a:extLst>
              <a:ext uri="{FF2B5EF4-FFF2-40B4-BE49-F238E27FC236}">
                <a16:creationId xmlns:a16="http://schemas.microsoft.com/office/drawing/2014/main" id="{362B1420-F0B3-46D5-AEE5-18C80C0B766D}"/>
              </a:ext>
            </a:extLst>
          </p:cNvPr>
          <p:cNvSpPr>
            <a:spLocks noGrp="1"/>
          </p:cNvSpPr>
          <p:nvPr>
            <p:ph type="ftr" sz="quarter" idx="11"/>
          </p:nvPr>
        </p:nvSpPr>
        <p:spPr/>
        <p:txBody>
          <a:bodyPr/>
          <a:lstStyle/>
          <a:p>
            <a:r>
              <a:rPr lang="fr-CH"/>
              <a:t>F.Benjamin 2020</a:t>
            </a:r>
          </a:p>
        </p:txBody>
      </p:sp>
      <p:sp>
        <p:nvSpPr>
          <p:cNvPr id="6" name="Espace réservé du numéro de diapositive 5">
            <a:extLst>
              <a:ext uri="{FF2B5EF4-FFF2-40B4-BE49-F238E27FC236}">
                <a16:creationId xmlns:a16="http://schemas.microsoft.com/office/drawing/2014/main" id="{8DC3F4A7-65F6-4186-87CE-FE9B739FB008}"/>
              </a:ext>
            </a:extLst>
          </p:cNvPr>
          <p:cNvSpPr>
            <a:spLocks noGrp="1"/>
          </p:cNvSpPr>
          <p:nvPr>
            <p:ph type="sldNum" sz="quarter" idx="12"/>
          </p:nvPr>
        </p:nvSpPr>
        <p:spPr/>
        <p:txBody>
          <a:bodyPr/>
          <a:lstStyle/>
          <a:p>
            <a:fld id="{937AA03C-AAEC-4642-A09C-710368BE95C1}" type="slidenum">
              <a:rPr lang="fr-CH" smtClean="0"/>
              <a:t>13</a:t>
            </a:fld>
            <a:endParaRPr lang="fr-CH"/>
          </a:p>
        </p:txBody>
      </p:sp>
      <p:pic>
        <p:nvPicPr>
          <p:cNvPr id="8" name="Image 7">
            <a:extLst>
              <a:ext uri="{FF2B5EF4-FFF2-40B4-BE49-F238E27FC236}">
                <a16:creationId xmlns:a16="http://schemas.microsoft.com/office/drawing/2014/main" id="{27C19483-B08A-43F6-96D2-2437269716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142509" y="1642110"/>
            <a:ext cx="2024352" cy="1549428"/>
          </a:xfrm>
          <a:prstGeom prst="rect">
            <a:avLst/>
          </a:prstGeom>
        </p:spPr>
      </p:pic>
      <p:pic>
        <p:nvPicPr>
          <p:cNvPr id="10" name="Image 9">
            <a:extLst>
              <a:ext uri="{FF2B5EF4-FFF2-40B4-BE49-F238E27FC236}">
                <a16:creationId xmlns:a16="http://schemas.microsoft.com/office/drawing/2014/main" id="{84C70094-CD56-49AE-9E84-0F478F729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676355" y="1657692"/>
            <a:ext cx="2024352" cy="1518264"/>
          </a:xfrm>
          <a:prstGeom prst="rect">
            <a:avLst/>
          </a:prstGeom>
        </p:spPr>
      </p:pic>
      <p:pic>
        <p:nvPicPr>
          <p:cNvPr id="5" name="Image 4">
            <a:extLst>
              <a:ext uri="{FF2B5EF4-FFF2-40B4-BE49-F238E27FC236}">
                <a16:creationId xmlns:a16="http://schemas.microsoft.com/office/drawing/2014/main" id="{5E6CF9B0-8F7B-478F-9167-57B24AF2DFEA}"/>
              </a:ext>
            </a:extLst>
          </p:cNvPr>
          <p:cNvPicPr>
            <a:picLocks noChangeAspect="1"/>
          </p:cNvPicPr>
          <p:nvPr/>
        </p:nvPicPr>
        <p:blipFill>
          <a:blip r:embed="rId4"/>
          <a:stretch>
            <a:fillRect/>
          </a:stretch>
        </p:blipFill>
        <p:spPr>
          <a:xfrm>
            <a:off x="8685718" y="3778187"/>
            <a:ext cx="2591883" cy="1551373"/>
          </a:xfrm>
          <a:prstGeom prst="rect">
            <a:avLst/>
          </a:prstGeom>
        </p:spPr>
      </p:pic>
    </p:spTree>
    <p:extLst>
      <p:ext uri="{BB962C8B-B14F-4D97-AF65-F5344CB8AC3E}">
        <p14:creationId xmlns:p14="http://schemas.microsoft.com/office/powerpoint/2010/main" val="424366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F74BE-A6CF-46F3-9478-C1ECF45E049E}"/>
              </a:ext>
            </a:extLst>
          </p:cNvPr>
          <p:cNvSpPr>
            <a:spLocks noGrp="1"/>
          </p:cNvSpPr>
          <p:nvPr>
            <p:ph type="title"/>
          </p:nvPr>
        </p:nvSpPr>
        <p:spPr>
          <a:xfrm>
            <a:off x="913775" y="618517"/>
            <a:ext cx="10364451" cy="837421"/>
          </a:xfrm>
        </p:spPr>
        <p:txBody>
          <a:bodyPr/>
          <a:lstStyle/>
          <a:p>
            <a:r>
              <a:rPr lang="fr-CH" dirty="0">
                <a:latin typeface="Arial" panose="020B0604020202020204" pitchFamily="34" charset="0"/>
                <a:cs typeface="Arial" panose="020B0604020202020204" pitchFamily="34" charset="0"/>
              </a:rPr>
              <a:t>Le sevrage </a:t>
            </a:r>
            <a:endParaRPr lang="fr-CH" dirty="0"/>
          </a:p>
        </p:txBody>
      </p:sp>
      <p:sp>
        <p:nvSpPr>
          <p:cNvPr id="3" name="Espace réservé du contenu 2">
            <a:extLst>
              <a:ext uri="{FF2B5EF4-FFF2-40B4-BE49-F238E27FC236}">
                <a16:creationId xmlns:a16="http://schemas.microsoft.com/office/drawing/2014/main" id="{6719C141-585D-4700-B322-2A89E12EA0DF}"/>
              </a:ext>
            </a:extLst>
          </p:cNvPr>
          <p:cNvSpPr>
            <a:spLocks noGrp="1"/>
          </p:cNvSpPr>
          <p:nvPr>
            <p:ph sz="quarter" idx="13"/>
          </p:nvPr>
        </p:nvSpPr>
        <p:spPr>
          <a:xfrm>
            <a:off x="913775" y="1455938"/>
            <a:ext cx="5797744" cy="4335261"/>
          </a:xfrm>
        </p:spPr>
        <p:txBody>
          <a:bodyPr>
            <a:normAutofit/>
          </a:bodyPr>
          <a:lstStyle/>
          <a:p>
            <a:r>
              <a:rPr lang="fr-CH" dirty="0">
                <a:latin typeface="Arial" panose="020B0604020202020204" pitchFamily="34" charset="0"/>
                <a:cs typeface="Arial" panose="020B0604020202020204" pitchFamily="34" charset="0"/>
              </a:rPr>
              <a:t>Lorsque les porcelets sont sevrés ils vont dans un autre box, environs 30 porc pour un box de 25 m2. </a:t>
            </a:r>
          </a:p>
          <a:p>
            <a:r>
              <a:rPr lang="fr-CH" dirty="0">
                <a:latin typeface="Arial" panose="020B0604020202020204" pitchFamily="34" charset="0"/>
                <a:cs typeface="Arial" panose="020B0604020202020204" pitchFamily="34" charset="0"/>
              </a:rPr>
              <a:t>Ils pèsent alors 8 kg et vont tripler leur poids en 5 semaines pour peser 25 kg </a:t>
            </a:r>
          </a:p>
          <a:p>
            <a:r>
              <a:rPr lang="fr-CH" dirty="0">
                <a:latin typeface="Arial" panose="020B0604020202020204" pitchFamily="34" charset="0"/>
                <a:cs typeface="Arial" panose="020B0604020202020204" pitchFamily="34" charset="0"/>
              </a:rPr>
              <a:t>Ils seront ensuite transférés dans un autre box ou chez l’engraisseur.</a:t>
            </a:r>
          </a:p>
        </p:txBody>
      </p:sp>
      <p:sp>
        <p:nvSpPr>
          <p:cNvPr id="4" name="Espace réservé du pied de page 3">
            <a:extLst>
              <a:ext uri="{FF2B5EF4-FFF2-40B4-BE49-F238E27FC236}">
                <a16:creationId xmlns:a16="http://schemas.microsoft.com/office/drawing/2014/main" id="{05F6B745-B165-4A41-815E-15854F2C4C75}"/>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8D7B2342-EED9-475C-AE75-F182C0DE5A23}"/>
              </a:ext>
            </a:extLst>
          </p:cNvPr>
          <p:cNvSpPr>
            <a:spLocks noGrp="1"/>
          </p:cNvSpPr>
          <p:nvPr>
            <p:ph type="sldNum" sz="quarter" idx="12"/>
          </p:nvPr>
        </p:nvSpPr>
        <p:spPr/>
        <p:txBody>
          <a:bodyPr/>
          <a:lstStyle/>
          <a:p>
            <a:fld id="{937AA03C-AAEC-4642-A09C-710368BE95C1}" type="slidenum">
              <a:rPr lang="fr-CH" smtClean="0"/>
              <a:t>14</a:t>
            </a:fld>
            <a:endParaRPr lang="fr-CH"/>
          </a:p>
        </p:txBody>
      </p:sp>
    </p:spTree>
    <p:extLst>
      <p:ext uri="{BB962C8B-B14F-4D97-AF65-F5344CB8AC3E}">
        <p14:creationId xmlns:p14="http://schemas.microsoft.com/office/powerpoint/2010/main" val="294213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F74BE-A6CF-46F3-9478-C1ECF45E049E}"/>
              </a:ext>
            </a:extLst>
          </p:cNvPr>
          <p:cNvSpPr>
            <a:spLocks noGrp="1"/>
          </p:cNvSpPr>
          <p:nvPr>
            <p:ph type="title"/>
          </p:nvPr>
        </p:nvSpPr>
        <p:spPr>
          <a:xfrm>
            <a:off x="913775" y="618517"/>
            <a:ext cx="10364451" cy="837421"/>
          </a:xfrm>
        </p:spPr>
        <p:txBody>
          <a:bodyPr/>
          <a:lstStyle/>
          <a:p>
            <a:r>
              <a:rPr lang="fr-CH" dirty="0">
                <a:latin typeface="Arial" panose="020B0604020202020204" pitchFamily="34" charset="0"/>
                <a:cs typeface="Arial" panose="020B0604020202020204" pitchFamily="34" charset="0"/>
              </a:rPr>
              <a:t>L’engraissement</a:t>
            </a:r>
            <a:r>
              <a:rPr lang="fr-CH" dirty="0"/>
              <a:t> </a:t>
            </a:r>
          </a:p>
        </p:txBody>
      </p:sp>
      <p:sp>
        <p:nvSpPr>
          <p:cNvPr id="3" name="Espace réservé du contenu 2">
            <a:extLst>
              <a:ext uri="{FF2B5EF4-FFF2-40B4-BE49-F238E27FC236}">
                <a16:creationId xmlns:a16="http://schemas.microsoft.com/office/drawing/2014/main" id="{6719C141-585D-4700-B322-2A89E12EA0DF}"/>
              </a:ext>
            </a:extLst>
          </p:cNvPr>
          <p:cNvSpPr>
            <a:spLocks noGrp="1"/>
          </p:cNvSpPr>
          <p:nvPr>
            <p:ph sz="quarter" idx="13"/>
          </p:nvPr>
        </p:nvSpPr>
        <p:spPr>
          <a:xfrm>
            <a:off x="913775" y="1455938"/>
            <a:ext cx="5797744" cy="4335261"/>
          </a:xfrm>
        </p:spPr>
        <p:txBody>
          <a:bodyPr/>
          <a:lstStyle/>
          <a:p>
            <a:r>
              <a:rPr lang="fr-CH" dirty="0">
                <a:latin typeface="Arial" panose="020B0604020202020204" pitchFamily="34" charset="0"/>
                <a:cs typeface="Arial" panose="020B0604020202020204" pitchFamily="34" charset="0"/>
              </a:rPr>
              <a:t>Lorsque les porcs sont sevrés ils vont dans un autre box, environs 30 porc pour un box de 25 m2. </a:t>
            </a:r>
          </a:p>
          <a:p>
            <a:r>
              <a:rPr lang="fr-CH" dirty="0">
                <a:latin typeface="Arial" panose="020B0604020202020204" pitchFamily="34" charset="0"/>
                <a:cs typeface="Arial" panose="020B0604020202020204" pitchFamily="34" charset="0"/>
              </a:rPr>
              <a:t>Ils pèsent alors 8 kg et vont tripler leur poids en 5 semaines pour peser 25 kg </a:t>
            </a:r>
          </a:p>
          <a:p>
            <a:r>
              <a:rPr lang="fr-CH" dirty="0">
                <a:latin typeface="Arial" panose="020B0604020202020204" pitchFamily="34" charset="0"/>
                <a:cs typeface="Arial" panose="020B0604020202020204" pitchFamily="34" charset="0"/>
              </a:rPr>
              <a:t>Ils seront ensuite transférés dans un autre box ou ils vont grossir encore pour atteindre 100kg en moins d’une année.</a:t>
            </a:r>
          </a:p>
        </p:txBody>
      </p:sp>
      <p:sp>
        <p:nvSpPr>
          <p:cNvPr id="4" name="Espace réservé du pied de page 3">
            <a:extLst>
              <a:ext uri="{FF2B5EF4-FFF2-40B4-BE49-F238E27FC236}">
                <a16:creationId xmlns:a16="http://schemas.microsoft.com/office/drawing/2014/main" id="{05F6B745-B165-4A41-815E-15854F2C4C75}"/>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8D7B2342-EED9-475C-AE75-F182C0DE5A23}"/>
              </a:ext>
            </a:extLst>
          </p:cNvPr>
          <p:cNvSpPr>
            <a:spLocks noGrp="1"/>
          </p:cNvSpPr>
          <p:nvPr>
            <p:ph type="sldNum" sz="quarter" idx="12"/>
          </p:nvPr>
        </p:nvSpPr>
        <p:spPr/>
        <p:txBody>
          <a:bodyPr/>
          <a:lstStyle/>
          <a:p>
            <a:fld id="{937AA03C-AAEC-4642-A09C-710368BE95C1}" type="slidenum">
              <a:rPr lang="fr-CH" smtClean="0"/>
              <a:t>15</a:t>
            </a:fld>
            <a:endParaRPr lang="fr-CH"/>
          </a:p>
        </p:txBody>
      </p:sp>
      <p:pic>
        <p:nvPicPr>
          <p:cNvPr id="6" name="Image 5">
            <a:extLst>
              <a:ext uri="{FF2B5EF4-FFF2-40B4-BE49-F238E27FC236}">
                <a16:creationId xmlns:a16="http://schemas.microsoft.com/office/drawing/2014/main" id="{FB1A770B-C677-4F34-B053-C19568573D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23640" y="1653533"/>
            <a:ext cx="2029105" cy="1521829"/>
          </a:xfrm>
          <a:prstGeom prst="rect">
            <a:avLst/>
          </a:prstGeom>
        </p:spPr>
      </p:pic>
      <p:pic>
        <p:nvPicPr>
          <p:cNvPr id="8" name="Image 7">
            <a:extLst>
              <a:ext uri="{FF2B5EF4-FFF2-40B4-BE49-F238E27FC236}">
                <a16:creationId xmlns:a16="http://schemas.microsoft.com/office/drawing/2014/main" id="{17A65C52-3C90-45F6-AC66-BD9C6396F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598457" y="1681554"/>
            <a:ext cx="2029106" cy="1521830"/>
          </a:xfrm>
          <a:prstGeom prst="rect">
            <a:avLst/>
          </a:prstGeom>
        </p:spPr>
      </p:pic>
      <p:pic>
        <p:nvPicPr>
          <p:cNvPr id="10" name="Image 9">
            <a:extLst>
              <a:ext uri="{FF2B5EF4-FFF2-40B4-BE49-F238E27FC236}">
                <a16:creationId xmlns:a16="http://schemas.microsoft.com/office/drawing/2014/main" id="{D13EE029-CACD-4607-9B27-C47CAD34FA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37541" y="3877207"/>
            <a:ext cx="2029107" cy="1521830"/>
          </a:xfrm>
          <a:prstGeom prst="rect">
            <a:avLst/>
          </a:prstGeom>
        </p:spPr>
      </p:pic>
    </p:spTree>
    <p:extLst>
      <p:ext uri="{BB962C8B-B14F-4D97-AF65-F5344CB8AC3E}">
        <p14:creationId xmlns:p14="http://schemas.microsoft.com/office/powerpoint/2010/main" val="2038214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F74BE-A6CF-46F3-9478-C1ECF45E049E}"/>
              </a:ext>
            </a:extLst>
          </p:cNvPr>
          <p:cNvSpPr>
            <a:spLocks noGrp="1"/>
          </p:cNvSpPr>
          <p:nvPr>
            <p:ph type="title"/>
          </p:nvPr>
        </p:nvSpPr>
        <p:spPr>
          <a:xfrm>
            <a:off x="913775" y="618517"/>
            <a:ext cx="10364451" cy="837421"/>
          </a:xfrm>
        </p:spPr>
        <p:txBody>
          <a:bodyPr/>
          <a:lstStyle/>
          <a:p>
            <a:r>
              <a:rPr lang="fr-CH" dirty="0">
                <a:latin typeface="Arial" panose="020B0604020202020204" pitchFamily="34" charset="0"/>
                <a:cs typeface="Arial" panose="020B0604020202020204" pitchFamily="34" charset="0"/>
              </a:rPr>
              <a:t>L’engraissement</a:t>
            </a:r>
            <a:r>
              <a:rPr lang="fr-CH" dirty="0"/>
              <a:t> </a:t>
            </a:r>
          </a:p>
        </p:txBody>
      </p:sp>
      <p:sp>
        <p:nvSpPr>
          <p:cNvPr id="3" name="Espace réservé du contenu 2">
            <a:extLst>
              <a:ext uri="{FF2B5EF4-FFF2-40B4-BE49-F238E27FC236}">
                <a16:creationId xmlns:a16="http://schemas.microsoft.com/office/drawing/2014/main" id="{6719C141-585D-4700-B322-2A89E12EA0DF}"/>
              </a:ext>
            </a:extLst>
          </p:cNvPr>
          <p:cNvSpPr>
            <a:spLocks noGrp="1"/>
          </p:cNvSpPr>
          <p:nvPr>
            <p:ph sz="quarter" idx="13"/>
          </p:nvPr>
        </p:nvSpPr>
        <p:spPr>
          <a:xfrm>
            <a:off x="913775" y="1455938"/>
            <a:ext cx="5797744" cy="4335261"/>
          </a:xfrm>
        </p:spPr>
        <p:txBody>
          <a:bodyPr>
            <a:normAutofit/>
          </a:bodyPr>
          <a:lstStyle/>
          <a:p>
            <a:r>
              <a:rPr lang="fr-CH" sz="2200" dirty="0">
                <a:latin typeface="Arial" panose="020B0604020202020204" pitchFamily="34" charset="0"/>
                <a:cs typeface="Arial" panose="020B0604020202020204" pitchFamily="34" charset="0"/>
              </a:rPr>
              <a:t>Lors de l’engraissement  le porc grandit de 25 à 100 kg durant une période comprise entre 90 jours et 110 jours.</a:t>
            </a:r>
          </a:p>
          <a:p>
            <a:r>
              <a:rPr lang="fr-CH" sz="2200" dirty="0">
                <a:latin typeface="Arial" panose="020B0604020202020204" pitchFamily="34" charset="0"/>
                <a:cs typeface="Arial" panose="020B0604020202020204" pitchFamily="34" charset="0"/>
              </a:rPr>
              <a:t> Un porc de 25 kg mange 1.2 kg de nourriture par jours. </a:t>
            </a:r>
          </a:p>
          <a:p>
            <a:r>
              <a:rPr lang="fr-CH" sz="2200" dirty="0">
                <a:latin typeface="Arial" panose="020B0604020202020204" pitchFamily="34" charset="0"/>
                <a:cs typeface="Arial" panose="020B0604020202020204" pitchFamily="34" charset="0"/>
              </a:rPr>
              <a:t>Un porc de 100 kg mange 2.7 kg de nourriture par jours.</a:t>
            </a:r>
          </a:p>
          <a:p>
            <a:r>
              <a:rPr lang="fr-CH" sz="2200" dirty="0">
                <a:latin typeface="Arial" panose="020B0604020202020204" pitchFamily="34" charset="0"/>
                <a:cs typeface="Arial" panose="020B0604020202020204" pitchFamily="34" charset="0"/>
              </a:rPr>
              <a:t>Ils grossissent de 0.9kg par jours environ. </a:t>
            </a:r>
          </a:p>
          <a:p>
            <a:r>
              <a:rPr lang="fr-CH" sz="2200" dirty="0">
                <a:latin typeface="Arial" panose="020B0604020202020204" pitchFamily="34" charset="0"/>
                <a:cs typeface="Arial" panose="020B0604020202020204" pitchFamily="34" charset="0"/>
              </a:rPr>
              <a:t>Pour produire 1 kg de viande de porc il faut 4900 l d’eau </a:t>
            </a:r>
          </a:p>
          <a:p>
            <a:pPr marL="0" indent="0">
              <a:buNone/>
            </a:pPr>
            <a:endParaRPr lang="fr-CH" sz="2200" dirty="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4" name="Espace réservé du pied de page 3">
            <a:extLst>
              <a:ext uri="{FF2B5EF4-FFF2-40B4-BE49-F238E27FC236}">
                <a16:creationId xmlns:a16="http://schemas.microsoft.com/office/drawing/2014/main" id="{05F6B745-B165-4A41-815E-15854F2C4C75}"/>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8D7B2342-EED9-475C-AE75-F182C0DE5A23}"/>
              </a:ext>
            </a:extLst>
          </p:cNvPr>
          <p:cNvSpPr>
            <a:spLocks noGrp="1"/>
          </p:cNvSpPr>
          <p:nvPr>
            <p:ph type="sldNum" sz="quarter" idx="12"/>
          </p:nvPr>
        </p:nvSpPr>
        <p:spPr/>
        <p:txBody>
          <a:bodyPr/>
          <a:lstStyle/>
          <a:p>
            <a:fld id="{937AA03C-AAEC-4642-A09C-710368BE95C1}" type="slidenum">
              <a:rPr lang="fr-CH" smtClean="0"/>
              <a:t>16</a:t>
            </a:fld>
            <a:endParaRPr lang="fr-CH"/>
          </a:p>
        </p:txBody>
      </p:sp>
      <p:pic>
        <p:nvPicPr>
          <p:cNvPr id="7" name="Image 6"/>
          <p:cNvPicPr>
            <a:picLocks noChangeAspect="1"/>
          </p:cNvPicPr>
          <p:nvPr/>
        </p:nvPicPr>
        <p:blipFill>
          <a:blip r:embed="rId2"/>
          <a:stretch>
            <a:fillRect/>
          </a:stretch>
        </p:blipFill>
        <p:spPr>
          <a:xfrm>
            <a:off x="6650182" y="2902270"/>
            <a:ext cx="5435515" cy="3636642"/>
          </a:xfrm>
          <a:prstGeom prst="rect">
            <a:avLst/>
          </a:prstGeom>
        </p:spPr>
      </p:pic>
    </p:spTree>
    <p:extLst>
      <p:ext uri="{BB962C8B-B14F-4D97-AF65-F5344CB8AC3E}">
        <p14:creationId xmlns:p14="http://schemas.microsoft.com/office/powerpoint/2010/main" val="3551748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0D805-8C6E-472A-9D36-ABD66163A65E}"/>
              </a:ext>
            </a:extLst>
          </p:cNvPr>
          <p:cNvSpPr>
            <a:spLocks noGrp="1"/>
          </p:cNvSpPr>
          <p:nvPr>
            <p:ph type="title"/>
          </p:nvPr>
        </p:nvSpPr>
        <p:spPr/>
        <p:txBody>
          <a:bodyPr/>
          <a:lstStyle/>
          <a:p>
            <a:pPr algn="ctr"/>
            <a:r>
              <a:rPr lang="fr-CH" b="1" dirty="0"/>
              <a:t>L’abattage</a:t>
            </a:r>
            <a:r>
              <a:rPr lang="fr-CH" dirty="0"/>
              <a:t> </a:t>
            </a:r>
          </a:p>
        </p:txBody>
      </p:sp>
      <p:sp>
        <p:nvSpPr>
          <p:cNvPr id="3" name="Espace réservé du contenu 2">
            <a:extLst>
              <a:ext uri="{FF2B5EF4-FFF2-40B4-BE49-F238E27FC236}">
                <a16:creationId xmlns:a16="http://schemas.microsoft.com/office/drawing/2014/main" id="{7E2B05F0-F71F-4A45-817A-C3BC6BE4AF6A}"/>
              </a:ext>
            </a:extLst>
          </p:cNvPr>
          <p:cNvSpPr>
            <a:spLocks noGrp="1"/>
          </p:cNvSpPr>
          <p:nvPr>
            <p:ph sz="quarter" idx="13"/>
          </p:nvPr>
        </p:nvSpPr>
        <p:spPr/>
        <p:txBody>
          <a:bodyPr/>
          <a:lstStyle/>
          <a:p>
            <a:r>
              <a:rPr lang="fr-CH" dirty="0"/>
              <a:t>Film sur l’industrie de la viande</a:t>
            </a:r>
          </a:p>
          <a:p>
            <a:r>
              <a:rPr lang="fr-CH" dirty="0"/>
              <a:t>Temps présent: «Ma vie de côtelette»</a:t>
            </a:r>
            <a:r>
              <a:rPr lang="fr-FR" dirty="0"/>
              <a:t> (29) Temps Présent - Ma vie de </a:t>
            </a:r>
            <a:r>
              <a:rPr lang="fr-FR" dirty="0" err="1"/>
              <a:t>cotelette</a:t>
            </a:r>
            <a:r>
              <a:rPr lang="fr-FR" dirty="0"/>
              <a:t> – YouTube   en français </a:t>
            </a:r>
            <a:endParaRPr lang="fr-CH" dirty="0"/>
          </a:p>
          <a:p>
            <a:r>
              <a:rPr lang="fr-CH" dirty="0"/>
              <a:t>NZZ: «</a:t>
            </a:r>
            <a:r>
              <a:rPr lang="fr-CH" dirty="0" err="1"/>
              <a:t>Zwischen</a:t>
            </a:r>
            <a:r>
              <a:rPr lang="fr-CH" dirty="0"/>
              <a:t> </a:t>
            </a:r>
            <a:r>
              <a:rPr lang="fr-CH" dirty="0" err="1"/>
              <a:t>Stall</a:t>
            </a:r>
            <a:r>
              <a:rPr lang="fr-CH" dirty="0"/>
              <a:t> </a:t>
            </a:r>
            <a:r>
              <a:rPr lang="fr-CH" dirty="0" err="1"/>
              <a:t>und</a:t>
            </a:r>
            <a:r>
              <a:rPr lang="fr-CH" dirty="0"/>
              <a:t> </a:t>
            </a:r>
            <a:r>
              <a:rPr lang="fr-CH" dirty="0" err="1"/>
              <a:t>Küche</a:t>
            </a:r>
            <a:r>
              <a:rPr lang="fr-CH" dirty="0"/>
              <a:t>» </a:t>
            </a:r>
            <a:r>
              <a:rPr lang="de-DE" dirty="0"/>
              <a:t>(29) Fleisch und Blut: Zwischen Stall und Küche - Dokumentation von NZZ Format (2006) – YouTube  En </a:t>
            </a:r>
            <a:r>
              <a:rPr lang="de-DE" dirty="0" err="1"/>
              <a:t>allemand</a:t>
            </a:r>
            <a:endParaRPr lang="fr-CH" dirty="0"/>
          </a:p>
        </p:txBody>
      </p:sp>
      <p:sp>
        <p:nvSpPr>
          <p:cNvPr id="4" name="Espace réservé du pied de page 3">
            <a:extLst>
              <a:ext uri="{FF2B5EF4-FFF2-40B4-BE49-F238E27FC236}">
                <a16:creationId xmlns:a16="http://schemas.microsoft.com/office/drawing/2014/main" id="{D8411F48-8746-4641-864D-0C2583BA3DFF}"/>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BEB4E219-7D85-495F-9CF2-0392A8CF25BA}"/>
              </a:ext>
            </a:extLst>
          </p:cNvPr>
          <p:cNvSpPr>
            <a:spLocks noGrp="1"/>
          </p:cNvSpPr>
          <p:nvPr>
            <p:ph type="sldNum" sz="quarter" idx="12"/>
          </p:nvPr>
        </p:nvSpPr>
        <p:spPr/>
        <p:txBody>
          <a:bodyPr/>
          <a:lstStyle/>
          <a:p>
            <a:fld id="{937AA03C-AAEC-4642-A09C-710368BE95C1}" type="slidenum">
              <a:rPr lang="fr-CH" smtClean="0"/>
              <a:t>17</a:t>
            </a:fld>
            <a:endParaRPr lang="fr-CH"/>
          </a:p>
        </p:txBody>
      </p:sp>
    </p:spTree>
    <p:extLst>
      <p:ext uri="{BB962C8B-B14F-4D97-AF65-F5344CB8AC3E}">
        <p14:creationId xmlns:p14="http://schemas.microsoft.com/office/powerpoint/2010/main" val="1183558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B7D51-AB40-46AE-B6A3-1D89AD2386B5}"/>
              </a:ext>
            </a:extLst>
          </p:cNvPr>
          <p:cNvSpPr>
            <a:spLocks noGrp="1"/>
          </p:cNvSpPr>
          <p:nvPr>
            <p:ph type="title"/>
          </p:nvPr>
        </p:nvSpPr>
        <p:spPr/>
        <p:txBody>
          <a:bodyPr/>
          <a:lstStyle/>
          <a:p>
            <a:r>
              <a:rPr lang="fr-CH" b="1" dirty="0"/>
              <a:t>Source</a:t>
            </a:r>
          </a:p>
        </p:txBody>
      </p:sp>
      <p:sp>
        <p:nvSpPr>
          <p:cNvPr id="3" name="Espace réservé du contenu 2">
            <a:extLst>
              <a:ext uri="{FF2B5EF4-FFF2-40B4-BE49-F238E27FC236}">
                <a16:creationId xmlns:a16="http://schemas.microsoft.com/office/drawing/2014/main" id="{D2C578F0-F45F-445B-B874-8A9E51C516DD}"/>
              </a:ext>
            </a:extLst>
          </p:cNvPr>
          <p:cNvSpPr>
            <a:spLocks noGrp="1"/>
          </p:cNvSpPr>
          <p:nvPr>
            <p:ph sz="quarter" idx="13"/>
          </p:nvPr>
        </p:nvSpPr>
        <p:spPr/>
        <p:txBody>
          <a:bodyPr/>
          <a:lstStyle/>
          <a:p>
            <a:r>
              <a:rPr lang="fr-CH" dirty="0" err="1"/>
              <a:t>Wikipedia</a:t>
            </a:r>
            <a:r>
              <a:rPr lang="fr-CH" dirty="0"/>
              <a:t> </a:t>
            </a:r>
          </a:p>
          <a:p>
            <a:r>
              <a:rPr lang="fr-CH" dirty="0"/>
              <a:t>www.suisag.ch</a:t>
            </a:r>
          </a:p>
          <a:p>
            <a:r>
              <a:rPr lang="fr-CH" dirty="0"/>
              <a:t>Suisseporc.ch</a:t>
            </a:r>
          </a:p>
          <a:p>
            <a:r>
              <a:rPr lang="fr-CH" dirty="0"/>
              <a:t>www.globometer.ch</a:t>
            </a:r>
          </a:p>
          <a:p>
            <a:r>
              <a:rPr lang="fr-CH" dirty="0"/>
              <a:t>Libération.fr</a:t>
            </a:r>
          </a:p>
        </p:txBody>
      </p:sp>
      <p:sp>
        <p:nvSpPr>
          <p:cNvPr id="4" name="Espace réservé du pied de page 3">
            <a:extLst>
              <a:ext uri="{FF2B5EF4-FFF2-40B4-BE49-F238E27FC236}">
                <a16:creationId xmlns:a16="http://schemas.microsoft.com/office/drawing/2014/main" id="{691BC24E-A722-4A7A-9FAE-3C3F0EB56D0E}"/>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0B420C90-7C74-4172-8C47-65411BA2697E}"/>
              </a:ext>
            </a:extLst>
          </p:cNvPr>
          <p:cNvSpPr>
            <a:spLocks noGrp="1"/>
          </p:cNvSpPr>
          <p:nvPr>
            <p:ph type="sldNum" sz="quarter" idx="12"/>
          </p:nvPr>
        </p:nvSpPr>
        <p:spPr/>
        <p:txBody>
          <a:bodyPr/>
          <a:lstStyle/>
          <a:p>
            <a:fld id="{937AA03C-AAEC-4642-A09C-710368BE95C1}" type="slidenum">
              <a:rPr lang="fr-CH" smtClean="0"/>
              <a:t>18</a:t>
            </a:fld>
            <a:endParaRPr lang="fr-CH"/>
          </a:p>
        </p:txBody>
      </p:sp>
    </p:spTree>
    <p:extLst>
      <p:ext uri="{BB962C8B-B14F-4D97-AF65-F5344CB8AC3E}">
        <p14:creationId xmlns:p14="http://schemas.microsoft.com/office/powerpoint/2010/main" val="240339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0358AC-929C-4A03-AE56-C378F782CE68}"/>
              </a:ext>
            </a:extLst>
          </p:cNvPr>
          <p:cNvSpPr>
            <a:spLocks noGrp="1"/>
          </p:cNvSpPr>
          <p:nvPr>
            <p:ph type="title"/>
          </p:nvPr>
        </p:nvSpPr>
        <p:spPr/>
        <p:txBody>
          <a:bodyPr/>
          <a:lstStyle/>
          <a:p>
            <a:pPr algn="ctr"/>
            <a:r>
              <a:rPr lang="fr-CH" b="1" dirty="0"/>
              <a:t>Visite avec le vétérinaire du canton de Berne </a:t>
            </a:r>
            <a:br>
              <a:rPr lang="fr-CH" b="1" dirty="0"/>
            </a:br>
            <a:r>
              <a:rPr lang="fr-CH" b="1" dirty="0"/>
              <a:t>Dr Patricia Scheer </a:t>
            </a:r>
          </a:p>
        </p:txBody>
      </p:sp>
      <p:pic>
        <p:nvPicPr>
          <p:cNvPr id="6" name="Espace réservé du contenu 5">
            <a:extLst>
              <a:ext uri="{FF2B5EF4-FFF2-40B4-BE49-F238E27FC236}">
                <a16:creationId xmlns:a16="http://schemas.microsoft.com/office/drawing/2014/main" id="{93360194-5A57-42A1-AC1F-7FBCE214FD67}"/>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3663250" y="2475051"/>
            <a:ext cx="4338362" cy="3424237"/>
          </a:xfrm>
        </p:spPr>
      </p:pic>
      <p:sp>
        <p:nvSpPr>
          <p:cNvPr id="4" name="Espace réservé du pied de page 3">
            <a:extLst>
              <a:ext uri="{FF2B5EF4-FFF2-40B4-BE49-F238E27FC236}">
                <a16:creationId xmlns:a16="http://schemas.microsoft.com/office/drawing/2014/main" id="{F124931D-05BF-4148-A212-5467E97EEE91}"/>
              </a:ext>
            </a:extLst>
          </p:cNvPr>
          <p:cNvSpPr>
            <a:spLocks noGrp="1"/>
          </p:cNvSpPr>
          <p:nvPr>
            <p:ph type="ftr" sz="quarter" idx="11"/>
          </p:nvPr>
        </p:nvSpPr>
        <p:spPr/>
        <p:txBody>
          <a:bodyPr/>
          <a:lstStyle/>
          <a:p>
            <a:r>
              <a:rPr lang="fr-CH"/>
              <a:t>F.Benjamin 2020</a:t>
            </a:r>
          </a:p>
        </p:txBody>
      </p:sp>
      <p:sp>
        <p:nvSpPr>
          <p:cNvPr id="3" name="Espace réservé du numéro de diapositive 2">
            <a:extLst>
              <a:ext uri="{FF2B5EF4-FFF2-40B4-BE49-F238E27FC236}">
                <a16:creationId xmlns:a16="http://schemas.microsoft.com/office/drawing/2014/main" id="{7ABDF0C3-188F-4D5C-B156-6D0CE45BCE30}"/>
              </a:ext>
            </a:extLst>
          </p:cNvPr>
          <p:cNvSpPr>
            <a:spLocks noGrp="1"/>
          </p:cNvSpPr>
          <p:nvPr>
            <p:ph type="sldNum" sz="quarter" idx="12"/>
          </p:nvPr>
        </p:nvSpPr>
        <p:spPr/>
        <p:txBody>
          <a:bodyPr/>
          <a:lstStyle/>
          <a:p>
            <a:fld id="{937AA03C-AAEC-4642-A09C-710368BE95C1}" type="slidenum">
              <a:rPr lang="fr-CH" smtClean="0"/>
              <a:t>2</a:t>
            </a:fld>
            <a:endParaRPr lang="fr-CH"/>
          </a:p>
        </p:txBody>
      </p:sp>
    </p:spTree>
    <p:extLst>
      <p:ext uri="{BB962C8B-B14F-4D97-AF65-F5344CB8AC3E}">
        <p14:creationId xmlns:p14="http://schemas.microsoft.com/office/powerpoint/2010/main" val="33823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CA825-8FB8-4201-8E20-E6FCF0AB743B}"/>
              </a:ext>
            </a:extLst>
          </p:cNvPr>
          <p:cNvSpPr>
            <a:spLocks noGrp="1"/>
          </p:cNvSpPr>
          <p:nvPr>
            <p:ph type="title"/>
          </p:nvPr>
        </p:nvSpPr>
        <p:spPr>
          <a:xfrm>
            <a:off x="913775" y="618517"/>
            <a:ext cx="10364451" cy="679705"/>
          </a:xfrm>
        </p:spPr>
        <p:txBody>
          <a:bodyPr>
            <a:noAutofit/>
          </a:bodyPr>
          <a:lstStyle/>
          <a:p>
            <a:pPr algn="ctr"/>
            <a:r>
              <a:rPr lang="fr-CH" dirty="0">
                <a:latin typeface="Arial" panose="020B0604020202020204" pitchFamily="34" charset="0"/>
                <a:cs typeface="Arial" panose="020B0604020202020204" pitchFamily="34" charset="0"/>
              </a:rPr>
              <a:t>Le porc </a:t>
            </a:r>
          </a:p>
        </p:txBody>
      </p:sp>
      <p:sp>
        <p:nvSpPr>
          <p:cNvPr id="3" name="Espace réservé du contenu 2">
            <a:extLst>
              <a:ext uri="{FF2B5EF4-FFF2-40B4-BE49-F238E27FC236}">
                <a16:creationId xmlns:a16="http://schemas.microsoft.com/office/drawing/2014/main" id="{69AAE670-B1E8-4EC9-9FC1-A59A6DF6AF4C}"/>
              </a:ext>
            </a:extLst>
          </p:cNvPr>
          <p:cNvSpPr>
            <a:spLocks noGrp="1"/>
          </p:cNvSpPr>
          <p:nvPr>
            <p:ph sz="quarter" idx="13"/>
          </p:nvPr>
        </p:nvSpPr>
        <p:spPr>
          <a:xfrm>
            <a:off x="2396221" y="1676908"/>
            <a:ext cx="7157545" cy="3401691"/>
          </a:xfrm>
        </p:spPr>
        <p:txBody>
          <a:bodyPr>
            <a:normAutofit/>
          </a:bodyPr>
          <a:lstStyle/>
          <a:p>
            <a:r>
              <a:rPr lang="fr-FR" sz="1600" b="1" dirty="0">
                <a:latin typeface="Arial" panose="020B0604020202020204" pitchFamily="34" charset="0"/>
              </a:rPr>
              <a:t>Le porc domestique est une espèce de mammifère domestique omnivore de la famille  des porcins ou suidés. il est resté proche du sanglier avec lequel il peut se  croiser</a:t>
            </a:r>
          </a:p>
          <a:p>
            <a:r>
              <a:rPr lang="fr-FR" sz="1600" b="1" dirty="0">
                <a:latin typeface="Arial" panose="020B0604020202020204" pitchFamily="34" charset="0"/>
              </a:rPr>
              <a:t>La femelle adulte est la truie ou coche, la jeune femelle élevée pour la reproduction est une cochette, le mâle est le verrat et le jeune cochon avant le sevrage s’appelle porcelet, cochonnet, goret ou cochon de lait (dans l’assiette), le jeune porc sevré se nomme nourrain</a:t>
            </a:r>
          </a:p>
          <a:p>
            <a:r>
              <a:rPr lang="fr-FR" sz="1600" b="1" dirty="0">
                <a:solidFill>
                  <a:srgbClr val="202122"/>
                </a:solidFill>
                <a:latin typeface="Arial" panose="020B0604020202020204" pitchFamily="34" charset="0"/>
              </a:rPr>
              <a:t>L</a:t>
            </a:r>
            <a:r>
              <a:rPr lang="fr-FR" sz="1600" b="1" dirty="0">
                <a:solidFill>
                  <a:srgbClr val="202122"/>
                </a:solidFill>
                <a:effectLst/>
                <a:latin typeface="Arial" panose="020B0604020202020204" pitchFamily="34" charset="0"/>
              </a:rPr>
              <a:t>a viande de porc est la plus consommée dans le monde alors même que le porc fait l'objet d’une d’interdiction alimentaire  dans certaines religions. La production se concentre dans trois zones : l'Europe, </a:t>
            </a:r>
            <a:r>
              <a:rPr lang="fr-FR" sz="1600" b="1" dirty="0">
                <a:solidFill>
                  <a:srgbClr val="202122"/>
                </a:solidFill>
                <a:latin typeface="Arial" panose="020B0604020202020204" pitchFamily="34" charset="0"/>
              </a:rPr>
              <a:t>l'Asie et l'Amérique du nord. </a:t>
            </a:r>
            <a:r>
              <a:rPr lang="fr-FR" sz="1600" b="1" dirty="0">
                <a:solidFill>
                  <a:srgbClr val="202122"/>
                </a:solidFill>
                <a:effectLst/>
                <a:latin typeface="Arial" panose="020B0604020202020204" pitchFamily="34" charset="0"/>
              </a:rPr>
              <a:t>La Chine avec 46 millions de tonnes (2003) produit presque la moitié du total mondial</a:t>
            </a:r>
          </a:p>
          <a:p>
            <a:endParaRPr lang="fr-CH" sz="1600" dirty="0"/>
          </a:p>
        </p:txBody>
      </p:sp>
      <p:sp>
        <p:nvSpPr>
          <p:cNvPr id="4" name="Espace réservé du pied de page 3">
            <a:extLst>
              <a:ext uri="{FF2B5EF4-FFF2-40B4-BE49-F238E27FC236}">
                <a16:creationId xmlns:a16="http://schemas.microsoft.com/office/drawing/2014/main" id="{B6E398D2-B858-42A6-87BF-4267A2AD4F66}"/>
              </a:ext>
            </a:extLst>
          </p:cNvPr>
          <p:cNvSpPr>
            <a:spLocks noGrp="1"/>
          </p:cNvSpPr>
          <p:nvPr>
            <p:ph type="ftr" sz="quarter" idx="11"/>
          </p:nvPr>
        </p:nvSpPr>
        <p:spPr/>
        <p:txBody>
          <a:bodyPr/>
          <a:lstStyle/>
          <a:p>
            <a:r>
              <a:rPr lang="fr-CH"/>
              <a:t>F.Benjamin 2020</a:t>
            </a:r>
          </a:p>
        </p:txBody>
      </p:sp>
      <p:sp>
        <p:nvSpPr>
          <p:cNvPr id="8" name="Espace réservé du numéro de diapositive 7">
            <a:extLst>
              <a:ext uri="{FF2B5EF4-FFF2-40B4-BE49-F238E27FC236}">
                <a16:creationId xmlns:a16="http://schemas.microsoft.com/office/drawing/2014/main" id="{A9AC43D7-4A87-47F4-8284-72D21D9193EC}"/>
              </a:ext>
            </a:extLst>
          </p:cNvPr>
          <p:cNvSpPr>
            <a:spLocks noGrp="1"/>
          </p:cNvSpPr>
          <p:nvPr>
            <p:ph type="sldNum" sz="quarter" idx="12"/>
          </p:nvPr>
        </p:nvSpPr>
        <p:spPr/>
        <p:txBody>
          <a:bodyPr/>
          <a:lstStyle/>
          <a:p>
            <a:fld id="{937AA03C-AAEC-4642-A09C-710368BE95C1}" type="slidenum">
              <a:rPr lang="fr-CH" smtClean="0"/>
              <a:t>3</a:t>
            </a:fld>
            <a:endParaRPr lang="fr-CH"/>
          </a:p>
        </p:txBody>
      </p:sp>
    </p:spTree>
    <p:extLst>
      <p:ext uri="{BB962C8B-B14F-4D97-AF65-F5344CB8AC3E}">
        <p14:creationId xmlns:p14="http://schemas.microsoft.com/office/powerpoint/2010/main" val="137143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CDD36-9A4F-4583-A6EF-05BBACA56BE5}"/>
              </a:ext>
            </a:extLst>
          </p:cNvPr>
          <p:cNvSpPr>
            <a:spLocks noGrp="1"/>
          </p:cNvSpPr>
          <p:nvPr>
            <p:ph type="title"/>
          </p:nvPr>
        </p:nvSpPr>
        <p:spPr/>
        <p:txBody>
          <a:bodyPr/>
          <a:lstStyle/>
          <a:p>
            <a:pPr algn="ctr"/>
            <a:r>
              <a:rPr lang="fr-CH" dirty="0">
                <a:latin typeface="Arial" panose="020B0604020202020204" pitchFamily="34" charset="0"/>
                <a:cs typeface="Arial" panose="020B0604020202020204" pitchFamily="34" charset="0"/>
              </a:rPr>
              <a:t>Le porc </a:t>
            </a:r>
          </a:p>
        </p:txBody>
      </p:sp>
      <p:sp>
        <p:nvSpPr>
          <p:cNvPr id="3" name="Espace réservé du contenu 2">
            <a:extLst>
              <a:ext uri="{FF2B5EF4-FFF2-40B4-BE49-F238E27FC236}">
                <a16:creationId xmlns:a16="http://schemas.microsoft.com/office/drawing/2014/main" id="{91C8AEDA-8BB5-48EE-B68B-1C9C9F0E94AA}"/>
              </a:ext>
            </a:extLst>
          </p:cNvPr>
          <p:cNvSpPr>
            <a:spLocks noGrp="1"/>
          </p:cNvSpPr>
          <p:nvPr>
            <p:ph sz="quarter" idx="13"/>
          </p:nvPr>
        </p:nvSpPr>
        <p:spPr>
          <a:xfrm>
            <a:off x="1876097" y="1986456"/>
            <a:ext cx="8907518" cy="3804744"/>
          </a:xfrm>
        </p:spPr>
        <p:txBody>
          <a:bodyPr>
            <a:normAutofit/>
          </a:bodyPr>
          <a:lstStyle/>
          <a:p>
            <a:pPr algn="l"/>
            <a:r>
              <a:rPr lang="fr-FR" sz="1700" b="1" i="0" dirty="0">
                <a:solidFill>
                  <a:srgbClr val="202122"/>
                </a:solidFill>
                <a:effectLst/>
                <a:latin typeface="Arial" panose="020B0604020202020204" pitchFamily="34" charset="0"/>
              </a:rPr>
              <a:t>Presque toutes les parties du porc sont utilisables en cuisine, ce qui se traduit par le dicton populaire « Dans le cochon, tout est bon », expression attribuée à brillat</a:t>
            </a:r>
            <a:r>
              <a:rPr lang="fr-FR" sz="1700" b="1" dirty="0">
                <a:solidFill>
                  <a:srgbClr val="202122"/>
                </a:solidFill>
                <a:latin typeface="Arial" panose="020B0604020202020204" pitchFamily="34" charset="0"/>
              </a:rPr>
              <a:t>-savarin</a:t>
            </a:r>
            <a:endParaRPr lang="fr-FR" sz="1700" b="1" i="0" dirty="0">
              <a:solidFill>
                <a:srgbClr val="202122"/>
              </a:solidFill>
              <a:effectLst/>
              <a:latin typeface="Arial" panose="020B0604020202020204" pitchFamily="34" charset="0"/>
            </a:endParaRPr>
          </a:p>
          <a:p>
            <a:pPr algn="l"/>
            <a:r>
              <a:rPr lang="fr-FR" sz="1700" b="1" i="0" dirty="0">
                <a:solidFill>
                  <a:srgbClr val="202122"/>
                </a:solidFill>
                <a:effectLst/>
                <a:latin typeface="Arial" panose="020B0604020202020204" pitchFamily="34" charset="0"/>
              </a:rPr>
              <a:t>Les </a:t>
            </a:r>
            <a:r>
              <a:rPr lang="fr-FR" sz="1700" b="1" dirty="0">
                <a:solidFill>
                  <a:srgbClr val="202122"/>
                </a:solidFill>
                <a:latin typeface="Arial" panose="020B0604020202020204" pitchFamily="34" charset="0"/>
              </a:rPr>
              <a:t>soies </a:t>
            </a:r>
            <a:r>
              <a:rPr lang="fr-FR" sz="1700" b="1" i="0" dirty="0">
                <a:solidFill>
                  <a:srgbClr val="202122"/>
                </a:solidFill>
                <a:effectLst/>
                <a:latin typeface="Arial" panose="020B0604020202020204" pitchFamily="34" charset="0"/>
              </a:rPr>
              <a:t>de porc servent à la fabrication de pinceaux et de brosses. Sa peau fournit un cuir utilisé pour la fabrication de vêtements, de doublure de chaussures et d’articles de maroquinerie variés</a:t>
            </a:r>
          </a:p>
          <a:p>
            <a:endParaRPr lang="fr-CH" dirty="0"/>
          </a:p>
        </p:txBody>
      </p:sp>
      <p:sp>
        <p:nvSpPr>
          <p:cNvPr id="4" name="Espace réservé du pied de page 3">
            <a:extLst>
              <a:ext uri="{FF2B5EF4-FFF2-40B4-BE49-F238E27FC236}">
                <a16:creationId xmlns:a16="http://schemas.microsoft.com/office/drawing/2014/main" id="{C8AED414-F331-40E3-8996-02ADDDAB317C}"/>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65333D7B-A94A-4B93-91B0-94DA8BCD49BB}"/>
              </a:ext>
            </a:extLst>
          </p:cNvPr>
          <p:cNvSpPr>
            <a:spLocks noGrp="1"/>
          </p:cNvSpPr>
          <p:nvPr>
            <p:ph type="sldNum" sz="quarter" idx="12"/>
          </p:nvPr>
        </p:nvSpPr>
        <p:spPr/>
        <p:txBody>
          <a:bodyPr/>
          <a:lstStyle/>
          <a:p>
            <a:fld id="{937AA03C-AAEC-4642-A09C-710368BE95C1}" type="slidenum">
              <a:rPr lang="fr-CH" smtClean="0"/>
              <a:t>4</a:t>
            </a:fld>
            <a:endParaRPr lang="fr-CH"/>
          </a:p>
        </p:txBody>
      </p:sp>
    </p:spTree>
    <p:extLst>
      <p:ext uri="{BB962C8B-B14F-4D97-AF65-F5344CB8AC3E}">
        <p14:creationId xmlns:p14="http://schemas.microsoft.com/office/powerpoint/2010/main" val="3355231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67D761-3DE7-4F18-ADDB-24ED4D4242D3}"/>
              </a:ext>
            </a:extLst>
          </p:cNvPr>
          <p:cNvSpPr>
            <a:spLocks noGrp="1"/>
          </p:cNvSpPr>
          <p:nvPr>
            <p:ph type="title"/>
          </p:nvPr>
        </p:nvSpPr>
        <p:spPr>
          <a:xfrm>
            <a:off x="913775" y="618517"/>
            <a:ext cx="10364451" cy="645839"/>
          </a:xfrm>
        </p:spPr>
        <p:txBody>
          <a:bodyPr>
            <a:normAutofit fontScale="90000"/>
          </a:bodyPr>
          <a:lstStyle/>
          <a:p>
            <a:pPr algn="ctr"/>
            <a:r>
              <a:rPr lang="fr-CH" dirty="0">
                <a:latin typeface="Arial" panose="020B0604020202020204" pitchFamily="34" charset="0"/>
                <a:cs typeface="Arial" panose="020B0604020202020204" pitchFamily="34" charset="0"/>
              </a:rPr>
              <a:t>Le porc </a:t>
            </a:r>
          </a:p>
        </p:txBody>
      </p:sp>
      <p:sp>
        <p:nvSpPr>
          <p:cNvPr id="3" name="Espace réservé du contenu 2">
            <a:extLst>
              <a:ext uri="{FF2B5EF4-FFF2-40B4-BE49-F238E27FC236}">
                <a16:creationId xmlns:a16="http://schemas.microsoft.com/office/drawing/2014/main" id="{3C1838AA-5188-40D7-ADD6-DFE6E307F046}"/>
              </a:ext>
            </a:extLst>
          </p:cNvPr>
          <p:cNvSpPr>
            <a:spLocks noGrp="1"/>
          </p:cNvSpPr>
          <p:nvPr>
            <p:ph sz="quarter" idx="13"/>
          </p:nvPr>
        </p:nvSpPr>
        <p:spPr>
          <a:xfrm>
            <a:off x="913774" y="1343378"/>
            <a:ext cx="10363826" cy="4447821"/>
          </a:xfrm>
        </p:spPr>
        <p:txBody>
          <a:bodyPr/>
          <a:lstStyle/>
          <a:p>
            <a:r>
              <a:rPr lang="fr-FR" sz="1600" dirty="0">
                <a:solidFill>
                  <a:srgbClr val="383838"/>
                </a:solidFill>
                <a:latin typeface="Arial" panose="020B0604020202020204" pitchFamily="34" charset="0"/>
                <a:cs typeface="Arial" panose="020B0604020202020204" pitchFamily="34" charset="0"/>
              </a:rPr>
              <a:t>P</a:t>
            </a:r>
            <a:r>
              <a:rPr lang="fr-FR" sz="1600" b="0" i="0" dirty="0">
                <a:solidFill>
                  <a:srgbClr val="383838"/>
                </a:solidFill>
                <a:effectLst/>
                <a:latin typeface="Arial" panose="020B0604020202020204" pitchFamily="34" charset="0"/>
                <a:cs typeface="Arial" panose="020B0604020202020204" pitchFamily="34" charset="0"/>
              </a:rPr>
              <a:t>lus de </a:t>
            </a:r>
            <a:r>
              <a:rPr lang="fr-FR" sz="1600" b="1" i="0" dirty="0">
                <a:solidFill>
                  <a:srgbClr val="383838"/>
                </a:solidFill>
                <a:effectLst/>
                <a:latin typeface="Arial" panose="020B0604020202020204" pitchFamily="34" charset="0"/>
                <a:cs typeface="Arial" panose="020B0604020202020204" pitchFamily="34" charset="0"/>
              </a:rPr>
              <a:t>115 millions de tonnes </a:t>
            </a:r>
            <a:r>
              <a:rPr lang="fr-FR" sz="1600" b="0" i="0" dirty="0">
                <a:solidFill>
                  <a:srgbClr val="383838"/>
                </a:solidFill>
                <a:effectLst/>
                <a:latin typeface="Arial" panose="020B0604020202020204" pitchFamily="34" charset="0"/>
                <a:cs typeface="Arial" panose="020B0604020202020204" pitchFamily="34" charset="0"/>
              </a:rPr>
              <a:t>de porc sont consommées chaque année dans le monde</a:t>
            </a:r>
          </a:p>
          <a:p>
            <a:r>
              <a:rPr lang="fr-FR" sz="1600" b="0" i="0" dirty="0">
                <a:solidFill>
                  <a:srgbClr val="383838"/>
                </a:solidFill>
                <a:effectLst/>
                <a:latin typeface="Arial" panose="020B0604020202020204" pitchFamily="34" charset="0"/>
                <a:cs typeface="Arial" panose="020B0604020202020204" pitchFamily="34" charset="0"/>
              </a:rPr>
              <a:t>La Chine, à elle seule, en consomme plus de 60 millions de tonnes</a:t>
            </a:r>
            <a:br>
              <a:rPr lang="fr-FR" dirty="0">
                <a:latin typeface="Arial" panose="020B0604020202020204" pitchFamily="34" charset="0"/>
                <a:cs typeface="Arial" panose="020B0604020202020204" pitchFamily="34" charset="0"/>
              </a:rPr>
            </a:br>
            <a:endParaRPr lang="fr-CH" dirty="0">
              <a:latin typeface="Arial" panose="020B0604020202020204" pitchFamily="34" charset="0"/>
              <a:cs typeface="Arial" panose="020B0604020202020204" pitchFamily="34" charset="0"/>
            </a:endParaRPr>
          </a:p>
        </p:txBody>
      </p:sp>
      <p:sp>
        <p:nvSpPr>
          <p:cNvPr id="4" name="Espace réservé du pied de page 3">
            <a:extLst>
              <a:ext uri="{FF2B5EF4-FFF2-40B4-BE49-F238E27FC236}">
                <a16:creationId xmlns:a16="http://schemas.microsoft.com/office/drawing/2014/main" id="{E8E81073-0989-4E0E-AB7C-4E403224C5FF}"/>
              </a:ext>
            </a:extLst>
          </p:cNvPr>
          <p:cNvSpPr>
            <a:spLocks noGrp="1"/>
          </p:cNvSpPr>
          <p:nvPr>
            <p:ph type="ftr" sz="quarter" idx="11"/>
          </p:nvPr>
        </p:nvSpPr>
        <p:spPr/>
        <p:txBody>
          <a:bodyPr/>
          <a:lstStyle/>
          <a:p>
            <a:r>
              <a:rPr lang="fr-CH"/>
              <a:t>F.Benjamin 2020</a:t>
            </a:r>
          </a:p>
        </p:txBody>
      </p:sp>
      <p:sp>
        <p:nvSpPr>
          <p:cNvPr id="6" name="Espace réservé du numéro de diapositive 5">
            <a:extLst>
              <a:ext uri="{FF2B5EF4-FFF2-40B4-BE49-F238E27FC236}">
                <a16:creationId xmlns:a16="http://schemas.microsoft.com/office/drawing/2014/main" id="{993587F8-1523-4F24-B77F-F58C1F7C87AC}"/>
              </a:ext>
            </a:extLst>
          </p:cNvPr>
          <p:cNvSpPr>
            <a:spLocks noGrp="1"/>
          </p:cNvSpPr>
          <p:nvPr>
            <p:ph type="sldNum" sz="quarter" idx="12"/>
          </p:nvPr>
        </p:nvSpPr>
        <p:spPr/>
        <p:txBody>
          <a:bodyPr/>
          <a:lstStyle/>
          <a:p>
            <a:fld id="{937AA03C-AAEC-4642-A09C-710368BE95C1}" type="slidenum">
              <a:rPr lang="fr-CH" smtClean="0"/>
              <a:t>5</a:t>
            </a:fld>
            <a:endParaRPr lang="fr-CH"/>
          </a:p>
        </p:txBody>
      </p:sp>
      <p:pic>
        <p:nvPicPr>
          <p:cNvPr id="5" name="Image 4">
            <a:extLst>
              <a:ext uri="{FF2B5EF4-FFF2-40B4-BE49-F238E27FC236}">
                <a16:creationId xmlns:a16="http://schemas.microsoft.com/office/drawing/2014/main" id="{16E4F371-ECF0-4D88-990E-6DF69F81781C}"/>
              </a:ext>
            </a:extLst>
          </p:cNvPr>
          <p:cNvPicPr>
            <a:picLocks noChangeAspect="1"/>
          </p:cNvPicPr>
          <p:nvPr/>
        </p:nvPicPr>
        <p:blipFill>
          <a:blip r:embed="rId2"/>
          <a:stretch>
            <a:fillRect/>
          </a:stretch>
        </p:blipFill>
        <p:spPr>
          <a:xfrm>
            <a:off x="1998133" y="2214695"/>
            <a:ext cx="7823200" cy="3926462"/>
          </a:xfrm>
          <a:prstGeom prst="rect">
            <a:avLst/>
          </a:prstGeom>
        </p:spPr>
      </p:pic>
    </p:spTree>
    <p:extLst>
      <p:ext uri="{BB962C8B-B14F-4D97-AF65-F5344CB8AC3E}">
        <p14:creationId xmlns:p14="http://schemas.microsoft.com/office/powerpoint/2010/main" val="4292749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5F6212-6C69-48B7-8233-DB179BFE9F2B}"/>
              </a:ext>
            </a:extLst>
          </p:cNvPr>
          <p:cNvSpPr>
            <a:spLocks noGrp="1"/>
          </p:cNvSpPr>
          <p:nvPr>
            <p:ph type="title"/>
          </p:nvPr>
        </p:nvSpPr>
        <p:spPr/>
        <p:txBody>
          <a:bodyPr/>
          <a:lstStyle/>
          <a:p>
            <a:pPr algn="ctr"/>
            <a:r>
              <a:rPr lang="fr-CH" dirty="0">
                <a:latin typeface="Arial" panose="020B0604020202020204" pitchFamily="34" charset="0"/>
                <a:cs typeface="Arial" panose="020B0604020202020204" pitchFamily="34" charset="0"/>
              </a:rPr>
              <a:t>Le porc en suisse </a:t>
            </a:r>
          </a:p>
        </p:txBody>
      </p:sp>
      <p:sp>
        <p:nvSpPr>
          <p:cNvPr id="3" name="Espace réservé du contenu 2">
            <a:extLst>
              <a:ext uri="{FF2B5EF4-FFF2-40B4-BE49-F238E27FC236}">
                <a16:creationId xmlns:a16="http://schemas.microsoft.com/office/drawing/2014/main" id="{8C216D5F-518E-4FB5-9846-5C0DFB4BA9A5}"/>
              </a:ext>
            </a:extLst>
          </p:cNvPr>
          <p:cNvSpPr>
            <a:spLocks noGrp="1"/>
          </p:cNvSpPr>
          <p:nvPr>
            <p:ph sz="quarter" idx="13"/>
          </p:nvPr>
        </p:nvSpPr>
        <p:spPr>
          <a:xfrm>
            <a:off x="913774" y="2367092"/>
            <a:ext cx="10363826" cy="3198330"/>
          </a:xfrm>
        </p:spPr>
        <p:txBody>
          <a:bodyPr>
            <a:normAutofit/>
          </a:bodyPr>
          <a:lstStyle/>
          <a:p>
            <a:pPr marL="0" indent="0">
              <a:lnSpc>
                <a:spcPct val="90000"/>
              </a:lnSpc>
              <a:spcBef>
                <a:spcPct val="45000"/>
              </a:spcBef>
              <a:buNone/>
            </a:pPr>
            <a:r>
              <a:rPr lang="en-GB" sz="2000" b="1" dirty="0"/>
              <a:t>	</a:t>
            </a:r>
          </a:p>
          <a:p>
            <a:pPr marL="287338" indent="-287338">
              <a:lnSpc>
                <a:spcPct val="90000"/>
              </a:lnSpc>
              <a:spcBef>
                <a:spcPct val="45000"/>
              </a:spcBef>
              <a:buBlip>
                <a:blip r:embed="rId2"/>
              </a:buBlip>
            </a:pPr>
            <a:r>
              <a:rPr lang="en-GB" sz="2000" b="1" dirty="0" err="1">
                <a:latin typeface="Arial" panose="020B0604020202020204" pitchFamily="34" charset="0"/>
                <a:cs typeface="Arial" panose="020B0604020202020204" pitchFamily="34" charset="0"/>
              </a:rPr>
              <a:t>Elevage</a:t>
            </a:r>
            <a:r>
              <a:rPr lang="en-GB" sz="2000" b="1" dirty="0">
                <a:latin typeface="Arial" panose="020B0604020202020204" pitchFamily="34" charset="0"/>
                <a:cs typeface="Arial" panose="020B0604020202020204" pitchFamily="34" charset="0"/>
              </a:rPr>
              <a:t> de </a:t>
            </a:r>
            <a:r>
              <a:rPr lang="en-GB" sz="2000" b="1" dirty="0" err="1">
                <a:latin typeface="Arial" panose="020B0604020202020204" pitchFamily="34" charset="0"/>
                <a:cs typeface="Arial" panose="020B0604020202020204" pitchFamily="34" charset="0"/>
              </a:rPr>
              <a:t>porcs</a:t>
            </a:r>
            <a:r>
              <a:rPr lang="en-GB" sz="2000" b="1" dirty="0">
                <a:latin typeface="Arial" panose="020B0604020202020204" pitchFamily="34" charset="0"/>
                <a:cs typeface="Arial" panose="020B0604020202020204" pitchFamily="34" charset="0"/>
              </a:rPr>
              <a:t>: 			7’000  	</a:t>
            </a:r>
          </a:p>
          <a:p>
            <a:pPr marL="287338" indent="-287338">
              <a:lnSpc>
                <a:spcPct val="90000"/>
              </a:lnSpc>
              <a:spcBef>
                <a:spcPct val="45000"/>
              </a:spcBef>
              <a:buBlip>
                <a:blip r:embed="rId2"/>
              </a:buBlip>
            </a:pPr>
            <a:r>
              <a:rPr lang="en-GB" sz="2000" b="1" dirty="0" err="1">
                <a:latin typeface="Arial" panose="020B0604020202020204" pitchFamily="34" charset="0"/>
                <a:cs typeface="Arial" panose="020B0604020202020204" pitchFamily="34" charset="0"/>
              </a:rPr>
              <a:t>Porcs</a:t>
            </a:r>
            <a:r>
              <a:rPr lang="en-GB" sz="2000" b="1" dirty="0">
                <a:latin typeface="Arial" panose="020B0604020202020204" pitchFamily="34" charset="0"/>
                <a:cs typeface="Arial" panose="020B0604020202020204" pitchFamily="34" charset="0"/>
              </a:rPr>
              <a:t>: 				1’500’000</a:t>
            </a:r>
          </a:p>
          <a:p>
            <a:pPr marL="287338" indent="-287338">
              <a:lnSpc>
                <a:spcPct val="90000"/>
              </a:lnSpc>
              <a:spcBef>
                <a:spcPct val="45000"/>
              </a:spcBef>
              <a:buBlip>
                <a:blip r:embed="rId2"/>
              </a:buBlip>
            </a:pPr>
            <a:r>
              <a:rPr lang="en-GB" sz="2000" b="1" dirty="0" err="1">
                <a:latin typeface="Arial" panose="020B0604020202020204" pitchFamily="34" charset="0"/>
                <a:cs typeface="Arial" panose="020B0604020202020204" pitchFamily="34" charset="0"/>
              </a:rPr>
              <a:t>Truies</a:t>
            </a:r>
            <a:r>
              <a:rPr lang="en-GB" sz="2000" b="1" dirty="0">
                <a:latin typeface="Arial" panose="020B0604020202020204" pitchFamily="34" charset="0"/>
                <a:cs typeface="Arial" panose="020B0604020202020204" pitchFamily="34" charset="0"/>
              </a:rPr>
              <a:t> de reproduction: 		129’000</a:t>
            </a:r>
            <a:endParaRPr lang="de-CH" sz="2000" b="1" dirty="0">
              <a:latin typeface="Arial" panose="020B0604020202020204" pitchFamily="34" charset="0"/>
              <a:cs typeface="Arial" panose="020B0604020202020204" pitchFamily="34" charset="0"/>
            </a:endParaRPr>
          </a:p>
          <a:p>
            <a:pPr marL="287338" indent="-287338">
              <a:lnSpc>
                <a:spcPct val="90000"/>
              </a:lnSpc>
              <a:spcBef>
                <a:spcPct val="45000"/>
              </a:spcBef>
              <a:buBlip>
                <a:blip r:embed="rId2"/>
              </a:buBlip>
            </a:pPr>
            <a:r>
              <a:rPr lang="en-GB" sz="2000" b="1" dirty="0" err="1">
                <a:latin typeface="Arial" panose="020B0604020202020204" pitchFamily="34" charset="0"/>
                <a:cs typeface="Arial" panose="020B0604020202020204" pitchFamily="34" charset="0"/>
              </a:rPr>
              <a:t>Porcherie</a:t>
            </a:r>
            <a:r>
              <a:rPr lang="en-GB" sz="2000" b="1" dirty="0">
                <a:latin typeface="Arial" panose="020B0604020202020204" pitchFamily="34" charset="0"/>
                <a:cs typeface="Arial" panose="020B0604020202020204" pitchFamily="34" charset="0"/>
              </a:rPr>
              <a:t> de reproduction: 		50</a:t>
            </a:r>
          </a:p>
          <a:p>
            <a:pPr marL="287338" indent="-287338">
              <a:lnSpc>
                <a:spcPct val="90000"/>
              </a:lnSpc>
              <a:spcBef>
                <a:spcPct val="45000"/>
              </a:spcBef>
              <a:buBlip>
                <a:blip r:embed="rId2"/>
              </a:buBlip>
            </a:pPr>
            <a:r>
              <a:rPr lang="en-GB" sz="2000" b="1" dirty="0" err="1">
                <a:latin typeface="Arial" panose="020B0604020202020204" pitchFamily="34" charset="0"/>
                <a:cs typeface="Arial" panose="020B0604020202020204" pitchFamily="34" charset="0"/>
              </a:rPr>
              <a:t>Fermes</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d’engraissement</a:t>
            </a:r>
            <a:r>
              <a:rPr lang="en-GB" sz="2000" b="1" dirty="0">
                <a:latin typeface="Arial" panose="020B0604020202020204" pitchFamily="34" charset="0"/>
                <a:cs typeface="Arial" panose="020B0604020202020204" pitchFamily="34" charset="0"/>
              </a:rPr>
              <a:t> : 		320</a:t>
            </a:r>
          </a:p>
          <a:p>
            <a:pPr>
              <a:buNone/>
            </a:pPr>
            <a:endParaRPr lang="en-GB" b="1" dirty="0"/>
          </a:p>
          <a:p>
            <a:pPr marL="0" indent="0">
              <a:buNone/>
            </a:pPr>
            <a:endParaRPr lang="fr-CH" dirty="0"/>
          </a:p>
        </p:txBody>
      </p:sp>
      <p:sp>
        <p:nvSpPr>
          <p:cNvPr id="4" name="Espace réservé du pied de page 3">
            <a:extLst>
              <a:ext uri="{FF2B5EF4-FFF2-40B4-BE49-F238E27FC236}">
                <a16:creationId xmlns:a16="http://schemas.microsoft.com/office/drawing/2014/main" id="{AB9F4D8B-D9BD-4EDC-8F3B-844C6925C5B5}"/>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20ED28BF-88AF-4D25-9A1A-1F7FDC2EAB07}"/>
              </a:ext>
            </a:extLst>
          </p:cNvPr>
          <p:cNvSpPr>
            <a:spLocks noGrp="1"/>
          </p:cNvSpPr>
          <p:nvPr>
            <p:ph type="sldNum" sz="quarter" idx="12"/>
          </p:nvPr>
        </p:nvSpPr>
        <p:spPr/>
        <p:txBody>
          <a:bodyPr/>
          <a:lstStyle/>
          <a:p>
            <a:fld id="{937AA03C-AAEC-4642-A09C-710368BE95C1}" type="slidenum">
              <a:rPr lang="fr-CH" smtClean="0"/>
              <a:t>6</a:t>
            </a:fld>
            <a:endParaRPr lang="fr-CH"/>
          </a:p>
        </p:txBody>
      </p:sp>
    </p:spTree>
    <p:extLst>
      <p:ext uri="{BB962C8B-B14F-4D97-AF65-F5344CB8AC3E}">
        <p14:creationId xmlns:p14="http://schemas.microsoft.com/office/powerpoint/2010/main" val="237560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B7D60-B3E1-434E-AEC2-B3CBF1C2B23E}"/>
              </a:ext>
            </a:extLst>
          </p:cNvPr>
          <p:cNvSpPr>
            <a:spLocks noGrp="1"/>
          </p:cNvSpPr>
          <p:nvPr>
            <p:ph type="title"/>
          </p:nvPr>
        </p:nvSpPr>
        <p:spPr/>
        <p:txBody>
          <a:bodyPr/>
          <a:lstStyle/>
          <a:p>
            <a:pPr algn="ctr"/>
            <a:r>
              <a:rPr lang="fr-CH" dirty="0">
                <a:latin typeface="Arial" panose="020B0604020202020204" pitchFamily="34" charset="0"/>
                <a:cs typeface="Arial" panose="020B0604020202020204" pitchFamily="34" charset="0"/>
              </a:rPr>
              <a:t>Consommation suisse </a:t>
            </a:r>
          </a:p>
        </p:txBody>
      </p:sp>
      <p:sp>
        <p:nvSpPr>
          <p:cNvPr id="3" name="Espace réservé du contenu 2">
            <a:extLst>
              <a:ext uri="{FF2B5EF4-FFF2-40B4-BE49-F238E27FC236}">
                <a16:creationId xmlns:a16="http://schemas.microsoft.com/office/drawing/2014/main" id="{491BB03F-C79B-4AD1-8FCF-D738FAB1D25D}"/>
              </a:ext>
            </a:extLst>
          </p:cNvPr>
          <p:cNvSpPr>
            <a:spLocks noGrp="1"/>
          </p:cNvSpPr>
          <p:nvPr>
            <p:ph sz="quarter" idx="13"/>
          </p:nvPr>
        </p:nvSpPr>
        <p:spPr/>
        <p:txBody>
          <a:bodyPr/>
          <a:lstStyle/>
          <a:p>
            <a:r>
              <a:rPr lang="de-DE" dirty="0" err="1">
                <a:latin typeface="Arial" panose="020B0604020202020204" pitchFamily="34" charset="0"/>
                <a:cs typeface="Arial" panose="020B0604020202020204" pitchFamily="34" charset="0"/>
              </a:rPr>
              <a:t>Production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indigéne</a:t>
            </a:r>
            <a:r>
              <a:rPr lang="de-DE" dirty="0">
                <a:latin typeface="Arial" panose="020B0604020202020204" pitchFamily="34" charset="0"/>
                <a:cs typeface="Arial" panose="020B0604020202020204" pitchFamily="34" charset="0"/>
              </a:rPr>
              <a:t> :	 95%</a:t>
            </a:r>
          </a:p>
          <a:p>
            <a:r>
              <a:rPr lang="de-DE" dirty="0" err="1">
                <a:latin typeface="Arial" panose="020B0604020202020204" pitchFamily="34" charset="0"/>
                <a:cs typeface="Arial" panose="020B0604020202020204" pitchFamily="34" charset="0"/>
              </a:rPr>
              <a:t>Importation</a:t>
            </a:r>
            <a:r>
              <a:rPr lang="de-DE" dirty="0">
                <a:latin typeface="Arial" panose="020B0604020202020204" pitchFamily="34" charset="0"/>
                <a:cs typeface="Arial" panose="020B0604020202020204" pitchFamily="34" charset="0"/>
              </a:rPr>
              <a:t> de </a:t>
            </a:r>
            <a:r>
              <a:rPr lang="de-DE" dirty="0" err="1">
                <a:latin typeface="Arial" panose="020B0604020202020204" pitchFamily="34" charset="0"/>
                <a:cs typeface="Arial" panose="020B0604020202020204" pitchFamily="34" charset="0"/>
              </a:rPr>
              <a:t>viande</a:t>
            </a:r>
            <a:r>
              <a:rPr lang="de-DE" dirty="0">
                <a:latin typeface="Arial" panose="020B0604020202020204" pitchFamily="34" charset="0"/>
                <a:cs typeface="Arial" panose="020B0604020202020204" pitchFamily="34" charset="0"/>
              </a:rPr>
              <a:t> de </a:t>
            </a:r>
            <a:r>
              <a:rPr lang="de-DE" dirty="0" err="1">
                <a:latin typeface="Arial" panose="020B0604020202020204" pitchFamily="34" charset="0"/>
                <a:cs typeface="Arial" panose="020B0604020202020204" pitchFamily="34" charset="0"/>
              </a:rPr>
              <a:t>porc</a:t>
            </a:r>
            <a:r>
              <a:rPr lang="de-DE" dirty="0">
                <a:latin typeface="Arial" panose="020B0604020202020204" pitchFamily="34" charset="0"/>
                <a:cs typeface="Arial" panose="020B0604020202020204" pitchFamily="34" charset="0"/>
              </a:rPr>
              <a:t>: 11-30‘000 t par </a:t>
            </a:r>
            <a:r>
              <a:rPr lang="de-DE" dirty="0" err="1">
                <a:latin typeface="Arial" panose="020B0604020202020204" pitchFamily="34" charset="0"/>
                <a:cs typeface="Arial" panose="020B0604020202020204" pitchFamily="34" charset="0"/>
              </a:rPr>
              <a:t>année</a:t>
            </a:r>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Exportation</a:t>
            </a:r>
            <a:r>
              <a:rPr lang="de-DE" dirty="0">
                <a:latin typeface="Arial" panose="020B0604020202020204" pitchFamily="34" charset="0"/>
                <a:cs typeface="Arial" panose="020B0604020202020204" pitchFamily="34" charset="0"/>
              </a:rPr>
              <a:t> de </a:t>
            </a:r>
            <a:r>
              <a:rPr lang="de-DE" dirty="0" err="1">
                <a:latin typeface="Arial" panose="020B0604020202020204" pitchFamily="34" charset="0"/>
                <a:cs typeface="Arial" panose="020B0604020202020204" pitchFamily="34" charset="0"/>
              </a:rPr>
              <a:t>viande</a:t>
            </a:r>
            <a:r>
              <a:rPr lang="de-DE" dirty="0">
                <a:latin typeface="Arial" panose="020B0604020202020204" pitchFamily="34" charset="0"/>
                <a:cs typeface="Arial" panose="020B0604020202020204" pitchFamily="34" charset="0"/>
              </a:rPr>
              <a:t> de </a:t>
            </a:r>
            <a:r>
              <a:rPr lang="de-DE" dirty="0" err="1">
                <a:latin typeface="Arial" panose="020B0604020202020204" pitchFamily="34" charset="0"/>
                <a:cs typeface="Arial" panose="020B0604020202020204" pitchFamily="34" charset="0"/>
              </a:rPr>
              <a:t>porc</a:t>
            </a:r>
            <a:r>
              <a:rPr lang="de-DE" dirty="0">
                <a:latin typeface="Arial" panose="020B0604020202020204" pitchFamily="34" charset="0"/>
                <a:cs typeface="Arial" panose="020B0604020202020204" pitchFamily="34" charset="0"/>
              </a:rPr>
              <a:t> :  3‘600 t par </a:t>
            </a:r>
            <a:r>
              <a:rPr lang="de-DE" dirty="0" err="1">
                <a:latin typeface="Arial" panose="020B0604020202020204" pitchFamily="34" charset="0"/>
                <a:cs typeface="Arial" panose="020B0604020202020204" pitchFamily="34" charset="0"/>
              </a:rPr>
              <a:t>année</a:t>
            </a:r>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Consommation</a:t>
            </a:r>
            <a:r>
              <a:rPr lang="de-DE" dirty="0">
                <a:latin typeface="Arial" panose="020B0604020202020204" pitchFamily="34" charset="0"/>
                <a:cs typeface="Arial" panose="020B0604020202020204" pitchFamily="34" charset="0"/>
              </a:rPr>
              <a:t> de </a:t>
            </a:r>
            <a:r>
              <a:rPr lang="de-DE" dirty="0" err="1">
                <a:latin typeface="Arial" panose="020B0604020202020204" pitchFamily="34" charset="0"/>
                <a:cs typeface="Arial" panose="020B0604020202020204" pitchFamily="34" charset="0"/>
              </a:rPr>
              <a:t>viande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porc</a:t>
            </a:r>
            <a:r>
              <a:rPr lang="de-DE" dirty="0">
                <a:latin typeface="Arial" panose="020B0604020202020204" pitchFamily="34" charset="0"/>
                <a:cs typeface="Arial" panose="020B0604020202020204" pitchFamily="34" charset="0"/>
              </a:rPr>
              <a:t> en </a:t>
            </a:r>
            <a:r>
              <a:rPr lang="de-DE" dirty="0" err="1">
                <a:latin typeface="Arial" panose="020B0604020202020204" pitchFamily="34" charset="0"/>
                <a:cs typeface="Arial" panose="020B0604020202020204" pitchFamily="34" charset="0"/>
              </a:rPr>
              <a:t>suisse</a:t>
            </a:r>
            <a:r>
              <a:rPr lang="de-DE" dirty="0">
                <a:latin typeface="Arial" panose="020B0604020202020204" pitchFamily="34" charset="0"/>
                <a:cs typeface="Arial" panose="020B0604020202020204" pitchFamily="34" charset="0"/>
              </a:rPr>
              <a:t> : 23.5 kg</a:t>
            </a:r>
            <a:r>
              <a:rPr lang="fr-CH" dirty="0">
                <a:latin typeface="Arial" panose="020B0604020202020204" pitchFamily="34" charset="0"/>
                <a:cs typeface="Arial" panose="020B0604020202020204" pitchFamily="34" charset="0"/>
              </a:rPr>
              <a:t> par pers. par année </a:t>
            </a:r>
            <a:endParaRPr lang="de-DE" dirty="0">
              <a:latin typeface="Arial" panose="020B0604020202020204" pitchFamily="34" charset="0"/>
              <a:cs typeface="Arial" panose="020B0604020202020204" pitchFamily="34" charset="0"/>
            </a:endParaRPr>
          </a:p>
        </p:txBody>
      </p:sp>
      <p:sp>
        <p:nvSpPr>
          <p:cNvPr id="4" name="Espace réservé du pied de page 3">
            <a:extLst>
              <a:ext uri="{FF2B5EF4-FFF2-40B4-BE49-F238E27FC236}">
                <a16:creationId xmlns:a16="http://schemas.microsoft.com/office/drawing/2014/main" id="{4ABF8DDF-E7FD-47A1-A3B7-DB5AB41DEB05}"/>
              </a:ext>
            </a:extLst>
          </p:cNvPr>
          <p:cNvSpPr>
            <a:spLocks noGrp="1"/>
          </p:cNvSpPr>
          <p:nvPr>
            <p:ph type="ftr" sz="quarter" idx="11"/>
          </p:nvPr>
        </p:nvSpPr>
        <p:spPr/>
        <p:txBody>
          <a:bodyPr/>
          <a:lstStyle/>
          <a:p>
            <a:r>
              <a:rPr lang="fr-CH"/>
              <a:t>F.Benjamin 2020</a:t>
            </a:r>
          </a:p>
        </p:txBody>
      </p:sp>
      <p:sp>
        <p:nvSpPr>
          <p:cNvPr id="5" name="Espace réservé du numéro de diapositive 4">
            <a:extLst>
              <a:ext uri="{FF2B5EF4-FFF2-40B4-BE49-F238E27FC236}">
                <a16:creationId xmlns:a16="http://schemas.microsoft.com/office/drawing/2014/main" id="{5DE14020-FC2F-49A4-B3B5-BC75978B7369}"/>
              </a:ext>
            </a:extLst>
          </p:cNvPr>
          <p:cNvSpPr>
            <a:spLocks noGrp="1"/>
          </p:cNvSpPr>
          <p:nvPr>
            <p:ph type="sldNum" sz="quarter" idx="12"/>
          </p:nvPr>
        </p:nvSpPr>
        <p:spPr/>
        <p:txBody>
          <a:bodyPr/>
          <a:lstStyle/>
          <a:p>
            <a:fld id="{937AA03C-AAEC-4642-A09C-710368BE95C1}" type="slidenum">
              <a:rPr lang="fr-CH" smtClean="0"/>
              <a:t>7</a:t>
            </a:fld>
            <a:endParaRPr lang="fr-CH"/>
          </a:p>
        </p:txBody>
      </p:sp>
    </p:spTree>
    <p:extLst>
      <p:ext uri="{BB962C8B-B14F-4D97-AF65-F5344CB8AC3E}">
        <p14:creationId xmlns:p14="http://schemas.microsoft.com/office/powerpoint/2010/main" val="1055163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AF02E-AA69-455D-B463-BE0FE3396B5C}"/>
              </a:ext>
            </a:extLst>
          </p:cNvPr>
          <p:cNvSpPr>
            <a:spLocks noGrp="1"/>
          </p:cNvSpPr>
          <p:nvPr>
            <p:ph type="title"/>
          </p:nvPr>
        </p:nvSpPr>
        <p:spPr>
          <a:xfrm>
            <a:off x="790190" y="618517"/>
            <a:ext cx="10364451" cy="711519"/>
          </a:xfrm>
        </p:spPr>
        <p:txBody>
          <a:bodyPr/>
          <a:lstStyle/>
          <a:p>
            <a:pPr algn="ctr"/>
            <a:r>
              <a:rPr lang="fr-CH" dirty="0"/>
              <a:t>Lignées maternelles</a:t>
            </a:r>
          </a:p>
        </p:txBody>
      </p:sp>
      <p:pic>
        <p:nvPicPr>
          <p:cNvPr id="6" name="Espace réservé du contenu 5">
            <a:extLst>
              <a:ext uri="{FF2B5EF4-FFF2-40B4-BE49-F238E27FC236}">
                <a16:creationId xmlns:a16="http://schemas.microsoft.com/office/drawing/2014/main" id="{BB945BBB-A90B-4970-82ED-06461EC558AF}"/>
              </a:ext>
            </a:extLst>
          </p:cNvPr>
          <p:cNvPicPr>
            <a:picLocks noGrp="1" noChangeAspect="1"/>
          </p:cNvPicPr>
          <p:nvPr>
            <p:ph sz="quarter" idx="13"/>
          </p:nvPr>
        </p:nvPicPr>
        <p:blipFill>
          <a:blip r:embed="rId2"/>
          <a:stretch>
            <a:fillRect/>
          </a:stretch>
        </p:blipFill>
        <p:spPr>
          <a:xfrm>
            <a:off x="1037359" y="1330036"/>
            <a:ext cx="2730452" cy="1440239"/>
          </a:xfrm>
          <a:prstGeom prst="rect">
            <a:avLst/>
          </a:prstGeom>
        </p:spPr>
      </p:pic>
      <p:sp>
        <p:nvSpPr>
          <p:cNvPr id="4" name="Espace réservé du pied de page 3">
            <a:extLst>
              <a:ext uri="{FF2B5EF4-FFF2-40B4-BE49-F238E27FC236}">
                <a16:creationId xmlns:a16="http://schemas.microsoft.com/office/drawing/2014/main" id="{263CA198-9D38-4E48-B9DB-17581E49E5C6}"/>
              </a:ext>
            </a:extLst>
          </p:cNvPr>
          <p:cNvSpPr>
            <a:spLocks noGrp="1"/>
          </p:cNvSpPr>
          <p:nvPr>
            <p:ph type="ftr" sz="quarter" idx="11"/>
          </p:nvPr>
        </p:nvSpPr>
        <p:spPr/>
        <p:txBody>
          <a:bodyPr/>
          <a:lstStyle/>
          <a:p>
            <a:r>
              <a:rPr lang="fr-CH"/>
              <a:t>F.Benjamin 2020</a:t>
            </a:r>
          </a:p>
        </p:txBody>
      </p:sp>
      <p:sp>
        <p:nvSpPr>
          <p:cNvPr id="3" name="Espace réservé du numéro de diapositive 2">
            <a:extLst>
              <a:ext uri="{FF2B5EF4-FFF2-40B4-BE49-F238E27FC236}">
                <a16:creationId xmlns:a16="http://schemas.microsoft.com/office/drawing/2014/main" id="{BEAF05A8-0EE3-4D8A-9452-19F38403C59F}"/>
              </a:ext>
            </a:extLst>
          </p:cNvPr>
          <p:cNvSpPr>
            <a:spLocks noGrp="1"/>
          </p:cNvSpPr>
          <p:nvPr>
            <p:ph type="sldNum" sz="quarter" idx="12"/>
          </p:nvPr>
        </p:nvSpPr>
        <p:spPr/>
        <p:txBody>
          <a:bodyPr/>
          <a:lstStyle/>
          <a:p>
            <a:fld id="{937AA03C-AAEC-4642-A09C-710368BE95C1}" type="slidenum">
              <a:rPr lang="fr-CH" smtClean="0"/>
              <a:t>8</a:t>
            </a:fld>
            <a:endParaRPr lang="fr-CH"/>
          </a:p>
        </p:txBody>
      </p:sp>
      <p:sp>
        <p:nvSpPr>
          <p:cNvPr id="7" name="ZoneTexte 6">
            <a:extLst>
              <a:ext uri="{FF2B5EF4-FFF2-40B4-BE49-F238E27FC236}">
                <a16:creationId xmlns:a16="http://schemas.microsoft.com/office/drawing/2014/main" id="{CA503EA2-544E-456E-8967-DB0BE8E1B655}"/>
              </a:ext>
            </a:extLst>
          </p:cNvPr>
          <p:cNvSpPr txBox="1"/>
          <p:nvPr/>
        </p:nvSpPr>
        <p:spPr>
          <a:xfrm>
            <a:off x="4419600" y="1330036"/>
            <a:ext cx="6735041" cy="1477328"/>
          </a:xfrm>
          <a:prstGeom prst="rect">
            <a:avLst/>
          </a:prstGeom>
          <a:noFill/>
        </p:spPr>
        <p:txBody>
          <a:bodyPr wrap="square" rtlCol="0">
            <a:spAutoFit/>
          </a:bodyPr>
          <a:lstStyle/>
          <a:p>
            <a:pPr algn="l"/>
            <a:r>
              <a:rPr lang="fr-FR" b="1" i="0" dirty="0">
                <a:solidFill>
                  <a:srgbClr val="E6007E"/>
                </a:solidFill>
                <a:effectLst/>
                <a:latin typeface="Titillium Web"/>
              </a:rPr>
              <a:t>Grand Porc Blanc suisse (GPB)</a:t>
            </a:r>
          </a:p>
          <a:p>
            <a:pPr algn="l"/>
            <a:r>
              <a:rPr lang="fr-FR" b="1" i="0" dirty="0">
                <a:solidFill>
                  <a:srgbClr val="5D5D5D"/>
                </a:solidFill>
                <a:effectLst/>
                <a:latin typeface="Titillium Web"/>
              </a:rPr>
              <a:t>Pour la production de jeunes truies</a:t>
            </a:r>
            <a:endParaRPr lang="fr-FR" b="0" i="0" dirty="0">
              <a:solidFill>
                <a:srgbClr val="5D5D5D"/>
              </a:solidFill>
              <a:effectLst/>
              <a:latin typeface="Titillium Web"/>
            </a:endParaRPr>
          </a:p>
          <a:p>
            <a:pPr algn="l"/>
            <a:r>
              <a:rPr lang="fr-FR" b="0" i="0" dirty="0">
                <a:solidFill>
                  <a:srgbClr val="5D5D5D"/>
                </a:solidFill>
                <a:effectLst/>
                <a:latin typeface="Titillium Web"/>
              </a:rPr>
              <a:t>Le Grand Porc Blanc est issu d‘anciennes races indigènes, qui ont été ennoblies avec la race anglaise Yorkshire déjà durant la première moitié du 20ème siècle</a:t>
            </a:r>
          </a:p>
        </p:txBody>
      </p:sp>
      <p:pic>
        <p:nvPicPr>
          <p:cNvPr id="8" name="Image 7">
            <a:extLst>
              <a:ext uri="{FF2B5EF4-FFF2-40B4-BE49-F238E27FC236}">
                <a16:creationId xmlns:a16="http://schemas.microsoft.com/office/drawing/2014/main" id="{837E23CB-2164-4179-8746-3A7F6E2337B6}"/>
              </a:ext>
            </a:extLst>
          </p:cNvPr>
          <p:cNvPicPr>
            <a:picLocks noChangeAspect="1"/>
          </p:cNvPicPr>
          <p:nvPr/>
        </p:nvPicPr>
        <p:blipFill>
          <a:blip r:embed="rId3"/>
          <a:stretch>
            <a:fillRect/>
          </a:stretch>
        </p:blipFill>
        <p:spPr>
          <a:xfrm>
            <a:off x="1052512" y="3001794"/>
            <a:ext cx="2715299" cy="1492658"/>
          </a:xfrm>
          <a:prstGeom prst="rect">
            <a:avLst/>
          </a:prstGeom>
        </p:spPr>
      </p:pic>
      <p:sp>
        <p:nvSpPr>
          <p:cNvPr id="9" name="AutoShape 4" descr="Kreuzungssau PRIMERA®">
            <a:extLst>
              <a:ext uri="{FF2B5EF4-FFF2-40B4-BE49-F238E27FC236}">
                <a16:creationId xmlns:a16="http://schemas.microsoft.com/office/drawing/2014/main" id="{B9920FA1-36E2-4F77-8D00-6C52091B4E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10" name="Image 9">
            <a:extLst>
              <a:ext uri="{FF2B5EF4-FFF2-40B4-BE49-F238E27FC236}">
                <a16:creationId xmlns:a16="http://schemas.microsoft.com/office/drawing/2014/main" id="{FCF565B0-FCEE-412C-A198-4F7801385F93}"/>
              </a:ext>
            </a:extLst>
          </p:cNvPr>
          <p:cNvPicPr>
            <a:picLocks noChangeAspect="1"/>
          </p:cNvPicPr>
          <p:nvPr/>
        </p:nvPicPr>
        <p:blipFill>
          <a:blip r:embed="rId4"/>
          <a:stretch>
            <a:fillRect/>
          </a:stretch>
        </p:blipFill>
        <p:spPr>
          <a:xfrm>
            <a:off x="1052512" y="4677015"/>
            <a:ext cx="2730452" cy="1308149"/>
          </a:xfrm>
          <a:prstGeom prst="rect">
            <a:avLst/>
          </a:prstGeom>
        </p:spPr>
      </p:pic>
      <p:sp>
        <p:nvSpPr>
          <p:cNvPr id="11" name="ZoneTexte 10">
            <a:extLst>
              <a:ext uri="{FF2B5EF4-FFF2-40B4-BE49-F238E27FC236}">
                <a16:creationId xmlns:a16="http://schemas.microsoft.com/office/drawing/2014/main" id="{166CB689-8B23-40E3-8FC3-5150A0CA94AE}"/>
              </a:ext>
            </a:extLst>
          </p:cNvPr>
          <p:cNvSpPr txBox="1"/>
          <p:nvPr/>
        </p:nvSpPr>
        <p:spPr>
          <a:xfrm>
            <a:off x="4419600" y="3001794"/>
            <a:ext cx="6858626" cy="1200329"/>
          </a:xfrm>
          <a:prstGeom prst="rect">
            <a:avLst/>
          </a:prstGeom>
          <a:noFill/>
        </p:spPr>
        <p:txBody>
          <a:bodyPr wrap="square" rtlCol="0">
            <a:spAutoFit/>
          </a:bodyPr>
          <a:lstStyle/>
          <a:p>
            <a:pPr algn="l"/>
            <a:r>
              <a:rPr lang="fr-FR" b="1" i="0" dirty="0" err="1">
                <a:solidFill>
                  <a:srgbClr val="E6007E"/>
                </a:solidFill>
                <a:effectLst/>
                <a:latin typeface="Titillium Web"/>
              </a:rPr>
              <a:t>Landrace</a:t>
            </a:r>
            <a:r>
              <a:rPr lang="fr-FR" b="1" i="0" dirty="0">
                <a:solidFill>
                  <a:srgbClr val="E6007E"/>
                </a:solidFill>
                <a:effectLst/>
                <a:latin typeface="Titillium Web"/>
              </a:rPr>
              <a:t> suisse (LS)</a:t>
            </a:r>
          </a:p>
          <a:p>
            <a:pPr algn="l"/>
            <a:r>
              <a:rPr lang="fr-FR" b="1" i="0" dirty="0">
                <a:solidFill>
                  <a:srgbClr val="5D5D5D"/>
                </a:solidFill>
                <a:effectLst/>
                <a:latin typeface="Titillium Web"/>
              </a:rPr>
              <a:t>Pour la production de jeunes truies F1</a:t>
            </a:r>
            <a:endParaRPr lang="fr-FR" b="0" i="0" dirty="0">
              <a:solidFill>
                <a:srgbClr val="5D5D5D"/>
              </a:solidFill>
              <a:effectLst/>
              <a:latin typeface="Titillium Web"/>
            </a:endParaRPr>
          </a:p>
          <a:p>
            <a:pPr algn="l"/>
            <a:r>
              <a:rPr lang="fr-FR" b="0" i="0" dirty="0">
                <a:solidFill>
                  <a:srgbClr val="5D5D5D"/>
                </a:solidFill>
                <a:effectLst/>
                <a:latin typeface="Titillium Web"/>
              </a:rPr>
              <a:t>Le </a:t>
            </a:r>
            <a:r>
              <a:rPr lang="fr-FR" b="0" i="0" dirty="0" err="1">
                <a:solidFill>
                  <a:srgbClr val="5D5D5D"/>
                </a:solidFill>
                <a:effectLst/>
                <a:latin typeface="Titillium Web"/>
              </a:rPr>
              <a:t>Landrace</a:t>
            </a:r>
            <a:r>
              <a:rPr lang="fr-FR" b="0" i="0" dirty="0">
                <a:solidFill>
                  <a:srgbClr val="5D5D5D"/>
                </a:solidFill>
                <a:effectLst/>
                <a:latin typeface="Titillium Web"/>
              </a:rPr>
              <a:t> suisse est issu d‘anciennes races indigènes et est travaillé sur le plan zootechnique depuis plus de 100 ans</a:t>
            </a:r>
          </a:p>
        </p:txBody>
      </p:sp>
      <p:sp>
        <p:nvSpPr>
          <p:cNvPr id="12" name="ZoneTexte 11">
            <a:extLst>
              <a:ext uri="{FF2B5EF4-FFF2-40B4-BE49-F238E27FC236}">
                <a16:creationId xmlns:a16="http://schemas.microsoft.com/office/drawing/2014/main" id="{163BCB68-0230-4FE5-B4ED-65E52563572C}"/>
              </a:ext>
            </a:extLst>
          </p:cNvPr>
          <p:cNvSpPr txBox="1"/>
          <p:nvPr/>
        </p:nvSpPr>
        <p:spPr>
          <a:xfrm>
            <a:off x="4419599" y="4494452"/>
            <a:ext cx="6733935" cy="2031325"/>
          </a:xfrm>
          <a:prstGeom prst="rect">
            <a:avLst/>
          </a:prstGeom>
          <a:noFill/>
        </p:spPr>
        <p:txBody>
          <a:bodyPr wrap="square" rtlCol="0">
            <a:spAutoFit/>
          </a:bodyPr>
          <a:lstStyle/>
          <a:p>
            <a:pPr algn="l"/>
            <a:r>
              <a:rPr lang="fr-FR" b="1" i="0" dirty="0">
                <a:solidFill>
                  <a:srgbClr val="E6007E"/>
                </a:solidFill>
                <a:effectLst/>
                <a:latin typeface="Titillium Web"/>
              </a:rPr>
              <a:t>Truie de croisement PRIMERA®</a:t>
            </a:r>
          </a:p>
          <a:p>
            <a:pPr algn="l"/>
            <a:r>
              <a:rPr lang="fr-FR" b="1" i="0" dirty="0">
                <a:solidFill>
                  <a:srgbClr val="5D5D5D"/>
                </a:solidFill>
                <a:effectLst/>
                <a:latin typeface="Titillium Web"/>
              </a:rPr>
              <a:t>La truie de croisement performante pour la production de porcelets d’engraissement</a:t>
            </a:r>
            <a:endParaRPr lang="fr-FR" b="0" i="0" dirty="0">
              <a:solidFill>
                <a:srgbClr val="5D5D5D"/>
              </a:solidFill>
              <a:effectLst/>
              <a:latin typeface="Titillium Web"/>
            </a:endParaRPr>
          </a:p>
          <a:p>
            <a:pPr algn="l"/>
            <a:r>
              <a:rPr lang="fr-FR" b="0" i="0" dirty="0">
                <a:solidFill>
                  <a:srgbClr val="5D5D5D"/>
                </a:solidFill>
                <a:effectLst/>
                <a:latin typeface="Titillium Web"/>
              </a:rPr>
              <a:t>PRIMERA® est la truie de croisement performante du programme d’élevage SUISAG. Les jeunes truies PRIMERA® sont produites par le croisement des deux lignées maternelles (LS et GPB) et possèdent ainsi un effet hétérosis complet</a:t>
            </a:r>
          </a:p>
        </p:txBody>
      </p:sp>
    </p:spTree>
    <p:extLst>
      <p:ext uri="{BB962C8B-B14F-4D97-AF65-F5344CB8AC3E}">
        <p14:creationId xmlns:p14="http://schemas.microsoft.com/office/powerpoint/2010/main" val="1431476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5D510-57E0-4B70-A9EA-A3AFC4251DED}"/>
              </a:ext>
            </a:extLst>
          </p:cNvPr>
          <p:cNvSpPr>
            <a:spLocks noGrp="1"/>
          </p:cNvSpPr>
          <p:nvPr>
            <p:ph type="title"/>
          </p:nvPr>
        </p:nvSpPr>
        <p:spPr>
          <a:xfrm>
            <a:off x="913775" y="618518"/>
            <a:ext cx="10364451" cy="780792"/>
          </a:xfrm>
        </p:spPr>
        <p:txBody>
          <a:bodyPr/>
          <a:lstStyle/>
          <a:p>
            <a:pPr algn="ctr"/>
            <a:r>
              <a:rPr lang="fr-CH" dirty="0"/>
              <a:t>Lignées paternelles</a:t>
            </a:r>
          </a:p>
        </p:txBody>
      </p:sp>
      <p:pic>
        <p:nvPicPr>
          <p:cNvPr id="5" name="Espace réservé du contenu 4">
            <a:extLst>
              <a:ext uri="{FF2B5EF4-FFF2-40B4-BE49-F238E27FC236}">
                <a16:creationId xmlns:a16="http://schemas.microsoft.com/office/drawing/2014/main" id="{2C9B7AC4-DA7C-4983-8DBC-5F80B3A55204}"/>
              </a:ext>
            </a:extLst>
          </p:cNvPr>
          <p:cNvPicPr>
            <a:picLocks noGrp="1" noChangeAspect="1"/>
          </p:cNvPicPr>
          <p:nvPr>
            <p:ph sz="quarter" idx="13"/>
          </p:nvPr>
        </p:nvPicPr>
        <p:blipFill>
          <a:blip r:embed="rId2"/>
          <a:stretch>
            <a:fillRect/>
          </a:stretch>
        </p:blipFill>
        <p:spPr>
          <a:xfrm>
            <a:off x="913774" y="1670051"/>
            <a:ext cx="1920997" cy="1062037"/>
          </a:xfrm>
          <a:prstGeom prst="rect">
            <a:avLst/>
          </a:prstGeom>
        </p:spPr>
      </p:pic>
      <p:sp>
        <p:nvSpPr>
          <p:cNvPr id="4" name="Espace réservé du pied de page 3">
            <a:extLst>
              <a:ext uri="{FF2B5EF4-FFF2-40B4-BE49-F238E27FC236}">
                <a16:creationId xmlns:a16="http://schemas.microsoft.com/office/drawing/2014/main" id="{62C0A266-6B6D-46EF-8E38-7992464D39E5}"/>
              </a:ext>
            </a:extLst>
          </p:cNvPr>
          <p:cNvSpPr>
            <a:spLocks noGrp="1"/>
          </p:cNvSpPr>
          <p:nvPr>
            <p:ph type="ftr" sz="quarter" idx="11"/>
          </p:nvPr>
        </p:nvSpPr>
        <p:spPr/>
        <p:txBody>
          <a:bodyPr/>
          <a:lstStyle/>
          <a:p>
            <a:r>
              <a:rPr lang="fr-CH"/>
              <a:t>F.Benjamin 2020</a:t>
            </a:r>
          </a:p>
        </p:txBody>
      </p:sp>
      <p:sp>
        <p:nvSpPr>
          <p:cNvPr id="3" name="Espace réservé du numéro de diapositive 2">
            <a:extLst>
              <a:ext uri="{FF2B5EF4-FFF2-40B4-BE49-F238E27FC236}">
                <a16:creationId xmlns:a16="http://schemas.microsoft.com/office/drawing/2014/main" id="{0A3DD361-3BE3-4BF2-93C3-B6B618086AD5}"/>
              </a:ext>
            </a:extLst>
          </p:cNvPr>
          <p:cNvSpPr>
            <a:spLocks noGrp="1"/>
          </p:cNvSpPr>
          <p:nvPr>
            <p:ph type="sldNum" sz="quarter" idx="12"/>
          </p:nvPr>
        </p:nvSpPr>
        <p:spPr/>
        <p:txBody>
          <a:bodyPr/>
          <a:lstStyle/>
          <a:p>
            <a:fld id="{937AA03C-AAEC-4642-A09C-710368BE95C1}" type="slidenum">
              <a:rPr lang="fr-CH" smtClean="0"/>
              <a:t>9</a:t>
            </a:fld>
            <a:endParaRPr lang="fr-CH"/>
          </a:p>
        </p:txBody>
      </p:sp>
      <p:sp>
        <p:nvSpPr>
          <p:cNvPr id="6" name="ZoneTexte 5">
            <a:extLst>
              <a:ext uri="{FF2B5EF4-FFF2-40B4-BE49-F238E27FC236}">
                <a16:creationId xmlns:a16="http://schemas.microsoft.com/office/drawing/2014/main" id="{D2E2CCEC-0754-4305-B87B-1B38D8B62BF8}"/>
              </a:ext>
            </a:extLst>
          </p:cNvPr>
          <p:cNvSpPr txBox="1"/>
          <p:nvPr/>
        </p:nvSpPr>
        <p:spPr>
          <a:xfrm>
            <a:off x="3186545" y="1670051"/>
            <a:ext cx="8091681" cy="1200329"/>
          </a:xfrm>
          <a:prstGeom prst="rect">
            <a:avLst/>
          </a:prstGeom>
          <a:noFill/>
        </p:spPr>
        <p:txBody>
          <a:bodyPr wrap="square" rtlCol="0">
            <a:spAutoFit/>
          </a:bodyPr>
          <a:lstStyle/>
          <a:p>
            <a:pPr algn="l"/>
            <a:r>
              <a:rPr lang="fr-FR" b="1" i="0" dirty="0">
                <a:solidFill>
                  <a:srgbClr val="E6007E"/>
                </a:solidFill>
                <a:effectLst/>
                <a:latin typeface="Titillium Web"/>
              </a:rPr>
              <a:t>Grand Porc Blanc lignée paternelle (GPBP) - PREMO®</a:t>
            </a:r>
          </a:p>
          <a:p>
            <a:pPr algn="l"/>
            <a:r>
              <a:rPr lang="fr-FR" b="1" i="0" dirty="0">
                <a:solidFill>
                  <a:srgbClr val="5D5D5D"/>
                </a:solidFill>
                <a:effectLst/>
                <a:latin typeface="Titillium Web"/>
              </a:rPr>
              <a:t>Le verrat de produit terminal pour la production de porcelets d‘engraissement</a:t>
            </a:r>
            <a:endParaRPr lang="fr-FR" b="0" i="0" dirty="0">
              <a:solidFill>
                <a:srgbClr val="5D5D5D"/>
              </a:solidFill>
              <a:effectLst/>
              <a:latin typeface="Titillium Web"/>
            </a:endParaRPr>
          </a:p>
          <a:p>
            <a:pPr algn="l"/>
            <a:r>
              <a:rPr lang="fr-FR" b="0" i="0" dirty="0">
                <a:solidFill>
                  <a:srgbClr val="5D5D5D"/>
                </a:solidFill>
                <a:effectLst/>
                <a:latin typeface="Titillium Web"/>
              </a:rPr>
              <a:t>Depuis des décennies, le Grand Porc Blanc suisse a été élevé en tant que race universelle. En 2002, la population d’élevage à été partagée en deux races.</a:t>
            </a:r>
          </a:p>
        </p:txBody>
      </p:sp>
      <p:pic>
        <p:nvPicPr>
          <p:cNvPr id="7" name="Image 6">
            <a:extLst>
              <a:ext uri="{FF2B5EF4-FFF2-40B4-BE49-F238E27FC236}">
                <a16:creationId xmlns:a16="http://schemas.microsoft.com/office/drawing/2014/main" id="{1E93A4EA-889F-4A75-97B3-5021A6ED2DA3}"/>
              </a:ext>
            </a:extLst>
          </p:cNvPr>
          <p:cNvPicPr>
            <a:picLocks noChangeAspect="1"/>
          </p:cNvPicPr>
          <p:nvPr/>
        </p:nvPicPr>
        <p:blipFill>
          <a:blip r:embed="rId3"/>
          <a:stretch>
            <a:fillRect/>
          </a:stretch>
        </p:blipFill>
        <p:spPr>
          <a:xfrm>
            <a:off x="913774" y="3063876"/>
            <a:ext cx="1920372" cy="1062037"/>
          </a:xfrm>
          <a:prstGeom prst="rect">
            <a:avLst/>
          </a:prstGeom>
        </p:spPr>
      </p:pic>
      <p:sp>
        <p:nvSpPr>
          <p:cNvPr id="8" name="ZoneTexte 7">
            <a:extLst>
              <a:ext uri="{FF2B5EF4-FFF2-40B4-BE49-F238E27FC236}">
                <a16:creationId xmlns:a16="http://schemas.microsoft.com/office/drawing/2014/main" id="{915F5E8B-8AAA-4F03-9472-56FC94550066}"/>
              </a:ext>
            </a:extLst>
          </p:cNvPr>
          <p:cNvSpPr txBox="1"/>
          <p:nvPr/>
        </p:nvSpPr>
        <p:spPr>
          <a:xfrm>
            <a:off x="3186545" y="2870380"/>
            <a:ext cx="8091056" cy="1477328"/>
          </a:xfrm>
          <a:prstGeom prst="rect">
            <a:avLst/>
          </a:prstGeom>
          <a:noFill/>
        </p:spPr>
        <p:txBody>
          <a:bodyPr wrap="square" rtlCol="0">
            <a:spAutoFit/>
          </a:bodyPr>
          <a:lstStyle/>
          <a:p>
            <a:pPr algn="l"/>
            <a:r>
              <a:rPr lang="fr-FR" b="1" i="0" dirty="0">
                <a:solidFill>
                  <a:srgbClr val="E6007E"/>
                </a:solidFill>
                <a:effectLst/>
                <a:latin typeface="Titillium Web"/>
              </a:rPr>
              <a:t>Duroc (D)</a:t>
            </a:r>
          </a:p>
          <a:p>
            <a:pPr algn="l"/>
            <a:r>
              <a:rPr lang="fr-FR" b="1" i="0" dirty="0">
                <a:solidFill>
                  <a:srgbClr val="5D5D5D"/>
                </a:solidFill>
                <a:effectLst/>
                <a:latin typeface="Titillium Web"/>
              </a:rPr>
              <a:t>Pour la production de porcelets d‘engraissement</a:t>
            </a:r>
            <a:endParaRPr lang="fr-FR" b="0" i="0" dirty="0">
              <a:solidFill>
                <a:srgbClr val="5D5D5D"/>
              </a:solidFill>
              <a:effectLst/>
              <a:latin typeface="Titillium Web"/>
            </a:endParaRPr>
          </a:p>
          <a:p>
            <a:pPr algn="l"/>
            <a:r>
              <a:rPr lang="fr-FR" b="0" i="0" dirty="0">
                <a:solidFill>
                  <a:srgbClr val="5D5D5D"/>
                </a:solidFill>
                <a:effectLst/>
                <a:latin typeface="Titillium Web"/>
              </a:rPr>
              <a:t>La race brun rouge provient initialement des Etats-Unis. Du côté maternel, les importations précoces en Suisse ont été utilisées pour la production de truies de croisement.</a:t>
            </a:r>
          </a:p>
        </p:txBody>
      </p:sp>
      <p:pic>
        <p:nvPicPr>
          <p:cNvPr id="9" name="Image 8">
            <a:extLst>
              <a:ext uri="{FF2B5EF4-FFF2-40B4-BE49-F238E27FC236}">
                <a16:creationId xmlns:a16="http://schemas.microsoft.com/office/drawing/2014/main" id="{E1649CA5-6386-4470-A21A-1DC698829FB6}"/>
              </a:ext>
            </a:extLst>
          </p:cNvPr>
          <p:cNvPicPr>
            <a:picLocks noChangeAspect="1"/>
          </p:cNvPicPr>
          <p:nvPr/>
        </p:nvPicPr>
        <p:blipFill>
          <a:blip r:embed="rId4"/>
          <a:stretch>
            <a:fillRect/>
          </a:stretch>
        </p:blipFill>
        <p:spPr>
          <a:xfrm>
            <a:off x="968879" y="4513012"/>
            <a:ext cx="1920372" cy="1174488"/>
          </a:xfrm>
          <a:prstGeom prst="rect">
            <a:avLst/>
          </a:prstGeom>
        </p:spPr>
      </p:pic>
      <p:sp>
        <p:nvSpPr>
          <p:cNvPr id="10" name="ZoneTexte 9">
            <a:extLst>
              <a:ext uri="{FF2B5EF4-FFF2-40B4-BE49-F238E27FC236}">
                <a16:creationId xmlns:a16="http://schemas.microsoft.com/office/drawing/2014/main" id="{7B2BA4A0-3908-4E2C-A884-6E189D893DB3}"/>
              </a:ext>
            </a:extLst>
          </p:cNvPr>
          <p:cNvSpPr txBox="1"/>
          <p:nvPr/>
        </p:nvSpPr>
        <p:spPr>
          <a:xfrm>
            <a:off x="3186545" y="4513012"/>
            <a:ext cx="7938655" cy="1200329"/>
          </a:xfrm>
          <a:prstGeom prst="rect">
            <a:avLst/>
          </a:prstGeom>
          <a:noFill/>
        </p:spPr>
        <p:txBody>
          <a:bodyPr wrap="square" rtlCol="0">
            <a:spAutoFit/>
          </a:bodyPr>
          <a:lstStyle/>
          <a:p>
            <a:pPr algn="l"/>
            <a:r>
              <a:rPr lang="fr-FR" b="1" i="0" dirty="0">
                <a:solidFill>
                  <a:srgbClr val="E6007E"/>
                </a:solidFill>
                <a:effectLst/>
                <a:latin typeface="Titillium Web"/>
              </a:rPr>
              <a:t>Piétrain (P)</a:t>
            </a:r>
          </a:p>
          <a:p>
            <a:pPr algn="l"/>
            <a:r>
              <a:rPr lang="fr-FR" b="1" i="0" dirty="0">
                <a:solidFill>
                  <a:srgbClr val="5D5D5D"/>
                </a:solidFill>
                <a:effectLst/>
                <a:latin typeface="Titillium Web"/>
              </a:rPr>
              <a:t>Pour la production de porcelets d‘engraissement</a:t>
            </a:r>
            <a:endParaRPr lang="fr-FR" b="0" i="0" dirty="0">
              <a:solidFill>
                <a:srgbClr val="5D5D5D"/>
              </a:solidFill>
              <a:effectLst/>
              <a:latin typeface="Titillium Web"/>
            </a:endParaRPr>
          </a:p>
          <a:p>
            <a:pPr algn="l"/>
            <a:r>
              <a:rPr lang="fr-FR" b="0" i="0" dirty="0">
                <a:solidFill>
                  <a:srgbClr val="5D5D5D"/>
                </a:solidFill>
                <a:effectLst/>
                <a:latin typeface="Titillium Web"/>
              </a:rPr>
              <a:t>Cette race est issue de Brabant (Belgique) et descendrait des porcs Bayeux charnus. Cette race a été intégrée dans le herd-book suisse en 2008.</a:t>
            </a:r>
          </a:p>
        </p:txBody>
      </p:sp>
    </p:spTree>
    <p:extLst>
      <p:ext uri="{BB962C8B-B14F-4D97-AF65-F5344CB8AC3E}">
        <p14:creationId xmlns:p14="http://schemas.microsoft.com/office/powerpoint/2010/main" val="21162484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TotalTime>
  <Words>1427</Words>
  <Application>Microsoft Office PowerPoint</Application>
  <PresentationFormat>Grand écran</PresentationFormat>
  <Paragraphs>134</Paragraphs>
  <Slides>18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Arial</vt:lpstr>
      <vt:lpstr>Calibri</vt:lpstr>
      <vt:lpstr>Calibri Light</vt:lpstr>
      <vt:lpstr>Titillium Web</vt:lpstr>
      <vt:lpstr>Thème Office</vt:lpstr>
      <vt:lpstr>Visite d’un élevage de porc à Kirschdorf  (canton de Berne)</vt:lpstr>
      <vt:lpstr>Visite avec le vétérinaire du canton de Berne  Dr Patricia Scheer </vt:lpstr>
      <vt:lpstr>Le porc </vt:lpstr>
      <vt:lpstr>Le porc </vt:lpstr>
      <vt:lpstr>Le porc </vt:lpstr>
      <vt:lpstr>Le porc en suisse </vt:lpstr>
      <vt:lpstr>Consommation suisse </vt:lpstr>
      <vt:lpstr>Lignées maternelles</vt:lpstr>
      <vt:lpstr>Lignées paternelles</vt:lpstr>
      <vt:lpstr>La pyramide d’élevage </vt:lpstr>
      <vt:lpstr>L’insémination </vt:lpstr>
      <vt:lpstr>La gestation </vt:lpstr>
      <vt:lpstr>La naissance </vt:lpstr>
      <vt:lpstr>Le sevrage </vt:lpstr>
      <vt:lpstr>L’engraissement </vt:lpstr>
      <vt:lpstr>L’engraissement </vt:lpstr>
      <vt:lpstr>L’abattage </vt:lpstr>
      <vt:lpstr>Source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Visite d’un élevage de porc à Kirchdorf, canton de berne</dc:title>
  <dc:creator>Florent Benjamin</dc:creator>
  <cp:lastModifiedBy>Martial Stoky</cp:lastModifiedBy>
  <cp:revision>35</cp:revision>
  <dcterms:created xsi:type="dcterms:W3CDTF">2020-12-23T16:59:27Z</dcterms:created>
  <dcterms:modified xsi:type="dcterms:W3CDTF">2021-01-14T20:42:08Z</dcterms:modified>
</cp:coreProperties>
</file>