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0"/>
  </p:notesMasterIdLst>
  <p:sldIdLst>
    <p:sldId id="256" r:id="rId2"/>
    <p:sldId id="263" r:id="rId3"/>
    <p:sldId id="257" r:id="rId4"/>
    <p:sldId id="266" r:id="rId5"/>
    <p:sldId id="267" r:id="rId6"/>
    <p:sldId id="260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A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1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03.11.14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lundi, 3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lundi, 3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sauces tomate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Part-PAR-Par7874953-1-1-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98" y="3262184"/>
            <a:ext cx="4045853" cy="2275792"/>
          </a:xfrm>
          <a:prstGeom prst="rect">
            <a:avLst/>
          </a:prstGeom>
        </p:spPr>
      </p:pic>
      <p:pic>
        <p:nvPicPr>
          <p:cNvPr id="9" name="Image 8" descr="recette_sauce_tomate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7" y="607587"/>
            <a:ext cx="2347539" cy="1448959"/>
          </a:xfrm>
          <a:prstGeom prst="rect">
            <a:avLst/>
          </a:prstGeom>
        </p:spPr>
      </p:pic>
      <p:pic>
        <p:nvPicPr>
          <p:cNvPr id="11" name="Image 10" descr="430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474" y="594429"/>
            <a:ext cx="1949489" cy="146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(8)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516495"/>
              </p:ext>
            </p:extLst>
          </p:nvPr>
        </p:nvGraphicFramePr>
        <p:xfrm>
          <a:off x="511678" y="1838557"/>
          <a:ext cx="8176316" cy="4361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079"/>
                <a:gridCol w="2044079"/>
                <a:gridCol w="2044079"/>
                <a:gridCol w="2044079"/>
              </a:tblGrid>
              <a:tr h="35875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brunes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blanches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l’huile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</a:t>
                      </a:r>
                      <a:r>
                        <a:rPr lang="fr-FR" b="1" baseline="0" dirty="0" smtClean="0"/>
                        <a:t> spéciales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600" b="1" i="1" dirty="0" smtClean="0"/>
                        <a:t>Sauces de base</a:t>
                      </a:r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/>
                        <a:t>Sauces</a:t>
                      </a:r>
                      <a:r>
                        <a:rPr lang="fr-FR" sz="1300" b="0" baseline="0" dirty="0" smtClean="0"/>
                        <a:t> spéciales chaudes</a:t>
                      </a:r>
                      <a:endParaRPr lang="fr-FR" sz="13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err="1" smtClean="0"/>
                        <a:t>Demi-glace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allemande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Vinaigrette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spéciales</a:t>
                      </a:r>
                      <a:r>
                        <a:rPr lang="fr-FR" sz="1400" b="0" baseline="0" dirty="0" smtClean="0"/>
                        <a:t> froides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</a:t>
                      </a:r>
                      <a:r>
                        <a:rPr lang="fr-FR" sz="1400" b="0" baseline="0" dirty="0" smtClean="0"/>
                        <a:t> lié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suprême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Mayonnaise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Chutneys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 de rôti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au vin blanc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 de légumes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salade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Coulis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</a:t>
                      </a:r>
                      <a:r>
                        <a:rPr lang="fr-FR" sz="1400" b="0" baseline="0" dirty="0" smtClean="0"/>
                        <a:t> à salade simples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au beurre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tomates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</a:t>
                      </a:r>
                      <a:r>
                        <a:rPr lang="fr-FR" sz="1400" b="0" baseline="0" dirty="0" smtClean="0"/>
                        <a:t> salade mixées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 salade liées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hollandaise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tomate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Tomates concassées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1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438004"/>
            <a:ext cx="3566160" cy="329983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Grâce à leur </a:t>
            </a:r>
            <a:r>
              <a:rPr lang="fr-FR" b="1" dirty="0" smtClean="0"/>
              <a:t>belle couleur </a:t>
            </a:r>
            <a:r>
              <a:rPr lang="fr-FR" dirty="0" smtClean="0"/>
              <a:t>et à leur </a:t>
            </a:r>
            <a:r>
              <a:rPr lang="fr-FR" b="1" dirty="0" smtClean="0"/>
              <a:t>saveur fruitée-acidulée</a:t>
            </a:r>
            <a:r>
              <a:rPr lang="fr-FR" dirty="0" smtClean="0"/>
              <a:t>, les sauces tomates ont un </a:t>
            </a:r>
            <a:r>
              <a:rPr lang="fr-FR" b="1" dirty="0" smtClean="0"/>
              <a:t>effet stimulant </a:t>
            </a:r>
            <a:r>
              <a:rPr lang="fr-FR" dirty="0" smtClean="0"/>
              <a:t>sur l’appétit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Les sortes de tomates qui s’y prêtent le mieux sont des </a:t>
            </a:r>
            <a:r>
              <a:rPr lang="fr-FR" b="1" dirty="0" smtClean="0"/>
              <a:t>tomates charnues </a:t>
            </a:r>
            <a:r>
              <a:rPr lang="fr-FR" dirty="0" smtClean="0"/>
              <a:t>bien mûres ou les </a:t>
            </a:r>
            <a:r>
              <a:rPr lang="fr-FR" b="1" dirty="0" smtClean="0"/>
              <a:t>tomates Peretti ovales</a:t>
            </a:r>
          </a:p>
        </p:txBody>
      </p:sp>
      <p:pic>
        <p:nvPicPr>
          <p:cNvPr id="7" name="Espace réservé du contenu 6" descr="tomate-san-marzano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75" b="-235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340263"/>
            <a:ext cx="3566160" cy="325573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Pendant la </a:t>
            </a:r>
            <a:r>
              <a:rPr lang="fr-FR" b="1" dirty="0" smtClean="0"/>
              <a:t>saison</a:t>
            </a:r>
            <a:r>
              <a:rPr lang="fr-FR" dirty="0" smtClean="0"/>
              <a:t>, on peut préparer des tomates concassées avec ces sortes de tomates et les </a:t>
            </a:r>
            <a:r>
              <a:rPr lang="fr-FR" b="1" dirty="0" smtClean="0"/>
              <a:t>congeler</a:t>
            </a:r>
            <a:r>
              <a:rPr lang="fr-FR" dirty="0" smtClean="0"/>
              <a:t> pour les utiliser plus tard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distingue les </a:t>
            </a:r>
            <a:r>
              <a:rPr lang="fr-FR" b="1" dirty="0" smtClean="0"/>
              <a:t>sauces de base</a:t>
            </a:r>
            <a:r>
              <a:rPr lang="fr-FR" dirty="0" smtClean="0"/>
              <a:t> suivantes :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</a:rPr>
              <a:t>Sauce tomate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</a:rPr>
              <a:t>Tomates concassées</a:t>
            </a:r>
            <a:endParaRPr lang="fr-FR" b="1" i="1" dirty="0">
              <a:solidFill>
                <a:srgbClr val="FF0000"/>
              </a:solidFill>
            </a:endParaRPr>
          </a:p>
        </p:txBody>
      </p:sp>
      <p:pic>
        <p:nvPicPr>
          <p:cNvPr id="3" name="Espace réservé du contenu 2" descr="Sauce_tomates_fraiche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86" r="-182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569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des </a:t>
            </a:r>
            <a:r>
              <a:rPr lang="fr-FR" b="1" dirty="0" smtClean="0"/>
              <a:t>sauces tomate de base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391598"/>
              </p:ext>
            </p:extLst>
          </p:nvPr>
        </p:nvGraphicFramePr>
        <p:xfrm>
          <a:off x="511678" y="2139929"/>
          <a:ext cx="8126295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tomate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Laver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les tomates, les monder, les couper en 2, les épépiner puis les couper en quartiers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Faire revenir un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matignon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 un corps gras ou de l’huile d’olive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 concentré de tomates et l’étuver avec le reste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quartiers de tomates et juste couvrir avec un fond de légumes ou de l’eau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Porter à ébullition, ajouter un bouquet aromatique, saler légèrement et laisser mijoter env. 30 minutes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Passer au chinois étamine, rectifier l’assaisonnement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2513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Tomates concassées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Monder les tomates, les couper en 2, les épépiner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et les couper en dés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Faire suer les échalotes finement hachées dans de l’huile d’olive, ajouter de l’ail finement broyé, faire suer brièvement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 concentré de tomates et l’étuver avec le reste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dés de tomate et étuver encore ½ minute env.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Rectifier l’assaisonnement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2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Sauce tomate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41261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600" b="1" i="1" dirty="0" smtClean="0">
                <a:solidFill>
                  <a:srgbClr val="FF0000"/>
                </a:solidFill>
              </a:rPr>
              <a:t>Utilisation de la sauce tomate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Préparation de la </a:t>
            </a:r>
            <a:r>
              <a:rPr lang="fr-FR" sz="1600" b="1" dirty="0" smtClean="0"/>
              <a:t>sauce napolitaine</a:t>
            </a:r>
          </a:p>
          <a:p>
            <a:pPr>
              <a:spcBef>
                <a:spcPts val="800"/>
              </a:spcBef>
            </a:pPr>
            <a:r>
              <a:rPr lang="fr-FR" sz="1600" b="1" dirty="0" smtClean="0"/>
              <a:t>Crème</a:t>
            </a:r>
            <a:r>
              <a:rPr lang="fr-FR" sz="1600" dirty="0" smtClean="0"/>
              <a:t> de tomate-à-la-minute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Elément de </a:t>
            </a:r>
            <a:r>
              <a:rPr lang="fr-FR" sz="1600" b="1" dirty="0" smtClean="0"/>
              <a:t>variations</a:t>
            </a:r>
            <a:r>
              <a:rPr lang="fr-FR" sz="1600" dirty="0" smtClean="0"/>
              <a:t> de sauce, p.ex. sauce italienne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Avec des </a:t>
            </a:r>
            <a:r>
              <a:rPr lang="fr-FR" sz="1600" b="1" dirty="0" smtClean="0"/>
              <a:t>légumes braisés</a:t>
            </a:r>
            <a:r>
              <a:rPr lang="fr-FR" sz="1600" dirty="0" smtClean="0"/>
              <a:t>, p.ex. fenouil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fr-FR" sz="1600" b="1" i="1" dirty="0" smtClean="0">
                <a:solidFill>
                  <a:srgbClr val="FF0000"/>
                </a:solidFill>
              </a:rPr>
              <a:t>Fond de légumes pour compléter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Elle pourrait aussi être complétée avec du </a:t>
            </a:r>
            <a:r>
              <a:rPr lang="fr-FR" sz="1600" b="1" dirty="0" smtClean="0"/>
              <a:t>bouillon</a:t>
            </a:r>
            <a:r>
              <a:rPr lang="fr-FR" sz="1600" dirty="0" smtClean="0"/>
              <a:t> ou un </a:t>
            </a:r>
            <a:r>
              <a:rPr lang="fr-FR" sz="1600" b="1" dirty="0" smtClean="0"/>
              <a:t>fond de veau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Dans ce cas par contre, on ne peut plus l’utiliser pour des </a:t>
            </a:r>
            <a:r>
              <a:rPr lang="fr-FR" sz="1600" b="1" dirty="0" smtClean="0"/>
              <a:t>mets végétariens</a:t>
            </a:r>
          </a:p>
          <a:p>
            <a:pPr>
              <a:spcBef>
                <a:spcPts val="800"/>
              </a:spcBef>
            </a:pPr>
            <a:r>
              <a:rPr lang="fr-FR" sz="1600" dirty="0" smtClean="0"/>
              <a:t>Il en va de même pour la pratique fréquente d’ajouter des morceaux de </a:t>
            </a:r>
            <a:r>
              <a:rPr lang="fr-FR" sz="1600" b="1" dirty="0" smtClean="0"/>
              <a:t>lard fumé </a:t>
            </a:r>
            <a:r>
              <a:rPr lang="fr-FR" sz="1600" dirty="0" smtClean="0"/>
              <a:t>lors de la cuisson</a:t>
            </a:r>
            <a:endParaRPr lang="fr-FR" sz="1600" dirty="0"/>
          </a:p>
        </p:txBody>
      </p:sp>
      <p:pic>
        <p:nvPicPr>
          <p:cNvPr id="3" name="Espace réservé du contenu 2" descr="SauceTomate2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21" b="-23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602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Tomates concassées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Les tomates rendent beaucoup de liquide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Selon le mode de </a:t>
            </a:r>
            <a:r>
              <a:rPr lang="fr-FR" b="1" dirty="0" smtClean="0"/>
              <a:t>culture</a:t>
            </a:r>
            <a:r>
              <a:rPr lang="fr-FR" dirty="0" smtClean="0"/>
              <a:t> et la </a:t>
            </a:r>
            <a:r>
              <a:rPr lang="fr-FR" b="1" dirty="0" smtClean="0"/>
              <a:t>saison</a:t>
            </a:r>
            <a:r>
              <a:rPr lang="fr-FR" dirty="0" smtClean="0"/>
              <a:t>, les tomates peuvent rendre beaucoup de </a:t>
            </a:r>
            <a:r>
              <a:rPr lang="fr-FR" b="1" dirty="0" smtClean="0"/>
              <a:t>liquide</a:t>
            </a:r>
            <a:r>
              <a:rPr lang="fr-FR" dirty="0" smtClean="0"/>
              <a:t> lorsqu’on les étuve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Dans ce cas, après ½ minute environ d’étuvage, il convient de placer le concassé dans une grande </a:t>
            </a:r>
            <a:r>
              <a:rPr lang="fr-FR" b="1" dirty="0" smtClean="0"/>
              <a:t>passoire</a:t>
            </a:r>
            <a:r>
              <a:rPr lang="fr-FR" dirty="0" smtClean="0"/>
              <a:t> ronde et de recueillir le </a:t>
            </a:r>
            <a:r>
              <a:rPr lang="fr-FR" b="1" dirty="0" smtClean="0"/>
              <a:t>jus</a:t>
            </a:r>
            <a:r>
              <a:rPr lang="fr-FR" dirty="0" smtClean="0"/>
              <a:t> qui s’écoule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Celui-ci sera réduit puis ajouté aux tomates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Compléments aromatiques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Selon l’utilisation prévue, on peut encore compléter le concassé de tomates, avec p.ex.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dirty="0" smtClean="0"/>
              <a:t>De la </a:t>
            </a:r>
            <a:r>
              <a:rPr lang="fr-FR" b="1" dirty="0" smtClean="0"/>
              <a:t>glace</a:t>
            </a:r>
            <a:r>
              <a:rPr lang="fr-FR" dirty="0" smtClean="0"/>
              <a:t> (p.ex. de la glace de poisson pour les mets de poisson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dirty="0" smtClean="0"/>
              <a:t>Un </a:t>
            </a:r>
            <a:r>
              <a:rPr lang="fr-FR" b="1" dirty="0" smtClean="0"/>
              <a:t>beurre noisette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dirty="0" smtClean="0"/>
              <a:t>Des </a:t>
            </a:r>
            <a:r>
              <a:rPr lang="fr-FR" b="1" dirty="0" smtClean="0"/>
              <a:t>herbes</a:t>
            </a:r>
            <a:r>
              <a:rPr lang="fr-FR" dirty="0" smtClean="0"/>
              <a:t> fraîches hachées</a:t>
            </a:r>
          </a:p>
        </p:txBody>
      </p:sp>
      <p:pic>
        <p:nvPicPr>
          <p:cNvPr id="3" name="Espace réservé du contenu 2" descr="img_4374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774" b="-327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864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Elaboration des variations de sauces tomate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10813"/>
              </p:ext>
            </p:extLst>
          </p:nvPr>
        </p:nvGraphicFramePr>
        <p:xfrm>
          <a:off x="511678" y="2320962"/>
          <a:ext cx="8176315" cy="3047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8193"/>
                <a:gridCol w="315056"/>
                <a:gridCol w="2687819"/>
                <a:gridCol w="265828"/>
                <a:gridCol w="1604815"/>
                <a:gridCol w="1894604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Affinement / Garniture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Exemples de variations 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Utilisations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tomate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+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Mélange de sauce tomate et de tomates concassées de l’ordre 1 : 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 smtClean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napolitaine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0" baseline="0" dirty="0" smtClean="0"/>
                        <a:t>Sauce tomate classique pour les mets de pâtes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Tomates concassées</a:t>
                      </a:r>
                    </a:p>
                    <a:p>
                      <a:pPr algn="l"/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Commencer avec beaucoup d’oignons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hachés, affiner avec de la glace de viande et des herbes hachées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=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portugaise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0" dirty="0" smtClean="0"/>
                        <a:t>Viande de boucherie sautée ou grillée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/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Olives noires coupées et fines herbes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provençale</a:t>
                      </a:r>
                      <a:r>
                        <a:rPr lang="fr-FR" sz="1400" b="1" i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0" dirty="0" smtClean="0"/>
                        <a:t>Poissons, crustacés</a:t>
                      </a:r>
                      <a:r>
                        <a:rPr lang="fr-FR" sz="1400" b="0" baseline="0" dirty="0" smtClean="0"/>
                        <a:t> et mollusques sautés ou grillés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7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1130</TotalTime>
  <Words>619</Words>
  <Application>Microsoft Macintosh PowerPoint</Application>
  <PresentationFormat>Présentation à l'écran (4:3)</PresentationFormat>
  <Paragraphs>108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Capital</vt:lpstr>
      <vt:lpstr>Les sauces tomate</vt:lpstr>
      <vt:lpstr>Classification (8)</vt:lpstr>
      <vt:lpstr>Généralités</vt:lpstr>
      <vt:lpstr>Généralités</vt:lpstr>
      <vt:lpstr>Elaboration des sauces tomate de base</vt:lpstr>
      <vt:lpstr>Sauce tomate</vt:lpstr>
      <vt:lpstr>Tomates concassées</vt:lpstr>
      <vt:lpstr>Elaboration des variations de sauces tomate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126</cp:revision>
  <dcterms:created xsi:type="dcterms:W3CDTF">2014-08-25T11:46:16Z</dcterms:created>
  <dcterms:modified xsi:type="dcterms:W3CDTF">2014-11-03T18:27:04Z</dcterms:modified>
</cp:coreProperties>
</file>