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9/30/2014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9/30/2014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9/30/2014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9/30/2014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9/30/2014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9/30/2014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9/30/2014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9/30/2014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9/30/2014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9/30/2014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9/30/2014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9/30/2014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5842295"/>
            <a:ext cx="6400800" cy="530716"/>
          </a:xfrm>
        </p:spPr>
        <p:txBody>
          <a:bodyPr/>
          <a:lstStyle/>
          <a:p>
            <a:r>
              <a:rPr lang="fr-FR" dirty="0" smtClean="0"/>
              <a:t>Cardinaux </a:t>
            </a:r>
            <a:r>
              <a:rPr lang="fr-FR" dirty="0" err="1" smtClean="0"/>
              <a:t>yan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Type et concept d’entreprise</a:t>
            </a:r>
            <a:endParaRPr lang="fr-FR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5" y="5330239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03" y="5785852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 descr="fine dining restauran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785" y="3065291"/>
            <a:ext cx="6115453" cy="244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0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Restaurants végétariens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994877"/>
            <a:ext cx="4038600" cy="3653575"/>
          </a:xfrm>
        </p:spPr>
        <p:txBody>
          <a:bodyPr/>
          <a:lstStyle/>
          <a:p>
            <a:r>
              <a:rPr lang="fr-CH" sz="2800" dirty="0">
                <a:solidFill>
                  <a:srgbClr val="4A0505"/>
                </a:solidFill>
              </a:rPr>
              <a:t>Les mets à base de </a:t>
            </a:r>
            <a:r>
              <a:rPr lang="fr-CH" sz="2800" b="1" dirty="0">
                <a:solidFill>
                  <a:srgbClr val="4A0505"/>
                </a:solidFill>
              </a:rPr>
              <a:t>viande</a:t>
            </a:r>
            <a:r>
              <a:rPr lang="fr-CH" sz="2800" dirty="0">
                <a:solidFill>
                  <a:srgbClr val="4A0505"/>
                </a:solidFill>
              </a:rPr>
              <a:t> sont </a:t>
            </a:r>
            <a:r>
              <a:rPr lang="fr-CH" sz="2800" b="1" dirty="0">
                <a:solidFill>
                  <a:srgbClr val="4A0505"/>
                </a:solidFill>
              </a:rPr>
              <a:t>exclus de la carte</a:t>
            </a:r>
            <a:r>
              <a:rPr lang="fr-CH" sz="2800" dirty="0">
                <a:solidFill>
                  <a:srgbClr val="4A0505"/>
                </a:solidFill>
              </a:rPr>
              <a:t>, mais l’on peut en revanche déguster de nombreuses recettes à base de céréales, de légumes ou de fruits </a:t>
            </a:r>
          </a:p>
          <a:p>
            <a:endParaRPr lang="fr-FR" dirty="0">
              <a:solidFill>
                <a:srgbClr val="4A0505"/>
              </a:solidFill>
            </a:endParaRPr>
          </a:p>
        </p:txBody>
      </p:sp>
      <p:pic>
        <p:nvPicPr>
          <p:cNvPr id="5" name="Espace réservé du contenu 4" descr="bio-deux-anges-perpignan-370-278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144" b="-271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5917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Cafétérias et salons de thé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620656"/>
            <a:ext cx="4038600" cy="4432672"/>
          </a:xfrm>
        </p:spPr>
        <p:txBody>
          <a:bodyPr/>
          <a:lstStyle/>
          <a:p>
            <a:r>
              <a:rPr lang="fr-CH" sz="2800" dirty="0">
                <a:solidFill>
                  <a:srgbClr val="4A0505"/>
                </a:solidFill>
              </a:rPr>
              <a:t>Comme leur nom l’indique, on y consomme généralement du </a:t>
            </a:r>
            <a:r>
              <a:rPr lang="fr-CH" sz="2800" b="1" dirty="0">
                <a:solidFill>
                  <a:srgbClr val="4A0505"/>
                </a:solidFill>
              </a:rPr>
              <a:t>thé</a:t>
            </a:r>
            <a:r>
              <a:rPr lang="fr-CH" sz="2800" dirty="0">
                <a:solidFill>
                  <a:srgbClr val="4A0505"/>
                </a:solidFill>
              </a:rPr>
              <a:t>, du </a:t>
            </a:r>
            <a:r>
              <a:rPr lang="fr-CH" sz="2800" b="1" dirty="0">
                <a:solidFill>
                  <a:srgbClr val="4A0505"/>
                </a:solidFill>
              </a:rPr>
              <a:t>café</a:t>
            </a:r>
            <a:r>
              <a:rPr lang="fr-CH" sz="2800" dirty="0">
                <a:solidFill>
                  <a:srgbClr val="4A0505"/>
                </a:solidFill>
              </a:rPr>
              <a:t> et autres </a:t>
            </a:r>
            <a:r>
              <a:rPr lang="fr-CH" sz="2800" b="1" dirty="0">
                <a:solidFill>
                  <a:srgbClr val="4A0505"/>
                </a:solidFill>
              </a:rPr>
              <a:t>boissons non alcoolisées</a:t>
            </a:r>
            <a:r>
              <a:rPr lang="fr-CH" sz="2800" dirty="0">
                <a:solidFill>
                  <a:srgbClr val="4A0505"/>
                </a:solidFill>
              </a:rPr>
              <a:t>, ainsi que des gâteaux, pâtisseries et sandwichs </a:t>
            </a:r>
          </a:p>
          <a:p>
            <a:endParaRPr lang="fr-FR" dirty="0"/>
          </a:p>
        </p:txBody>
      </p:sp>
      <p:pic>
        <p:nvPicPr>
          <p:cNvPr id="11" name="Espace réservé du contenu 10" descr="seram_7360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322" b="-273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8830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Restaurations rapides (Fastfood)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50792"/>
            <a:ext cx="4038600" cy="468172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La restauration rapide fait partie de la </a:t>
            </a:r>
            <a:r>
              <a:rPr lang="fr-CH" sz="2800" b="1" dirty="0">
                <a:solidFill>
                  <a:srgbClr val="4A0505"/>
                </a:solidFill>
              </a:rPr>
              <a:t>gastronomie systématisée</a:t>
            </a:r>
          </a:p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Souvent implantées sur les </a:t>
            </a:r>
            <a:r>
              <a:rPr lang="fr-CH" sz="2800" b="1" dirty="0">
                <a:solidFill>
                  <a:srgbClr val="4A0505"/>
                </a:solidFill>
              </a:rPr>
              <a:t>autoroutes</a:t>
            </a:r>
            <a:r>
              <a:rPr lang="fr-CH" sz="2800" dirty="0">
                <a:solidFill>
                  <a:srgbClr val="4A0505"/>
                </a:solidFill>
              </a:rPr>
              <a:t> ou à des endroits très fréquentés, les exploitations proposent des plats préparés rapidement et le client est servi après paiement immédiat </a:t>
            </a:r>
          </a:p>
          <a:p>
            <a:endParaRPr lang="fr-FR" dirty="0">
              <a:solidFill>
                <a:srgbClr val="4A0505"/>
              </a:solidFill>
            </a:endParaRPr>
          </a:p>
        </p:txBody>
      </p:sp>
      <p:pic>
        <p:nvPicPr>
          <p:cNvPr id="5" name="Espace réservé du contenu 4" descr="EXP-MCDO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283" b="-272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221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Restaurations mobiles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2516482"/>
            <a:ext cx="4038600" cy="2282364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Les clients sont servis pendant leur </a:t>
            </a:r>
            <a:r>
              <a:rPr lang="fr-CH" sz="2800" b="1" dirty="0">
                <a:solidFill>
                  <a:srgbClr val="4A0505"/>
                </a:solidFill>
              </a:rPr>
              <a:t>trajet</a:t>
            </a:r>
            <a:r>
              <a:rPr lang="fr-CH" sz="2800" dirty="0">
                <a:solidFill>
                  <a:srgbClr val="4A0505"/>
                </a:solidFill>
              </a:rPr>
              <a:t>, que ce soit en </a:t>
            </a:r>
            <a:r>
              <a:rPr lang="fr-CH" sz="2800" b="1" dirty="0">
                <a:solidFill>
                  <a:srgbClr val="4A0505"/>
                </a:solidFill>
              </a:rPr>
              <a:t>train</a:t>
            </a:r>
            <a:r>
              <a:rPr lang="fr-CH" sz="2800" dirty="0">
                <a:solidFill>
                  <a:srgbClr val="4A0505"/>
                </a:solidFill>
              </a:rPr>
              <a:t>, en </a:t>
            </a:r>
            <a:r>
              <a:rPr lang="fr-CH" sz="2800" b="1" dirty="0">
                <a:solidFill>
                  <a:srgbClr val="4A0505"/>
                </a:solidFill>
              </a:rPr>
              <a:t>avion</a:t>
            </a:r>
            <a:r>
              <a:rPr lang="fr-CH" sz="2800" dirty="0">
                <a:solidFill>
                  <a:srgbClr val="4A0505"/>
                </a:solidFill>
              </a:rPr>
              <a:t> ou en </a:t>
            </a:r>
            <a:r>
              <a:rPr lang="fr-CH" sz="2800" b="1" dirty="0">
                <a:solidFill>
                  <a:srgbClr val="4A0505"/>
                </a:solidFill>
              </a:rPr>
              <a:t>bateau</a:t>
            </a:r>
            <a:r>
              <a:rPr lang="fr-CH" sz="2800" dirty="0">
                <a:solidFill>
                  <a:srgbClr val="4A0505"/>
                </a:solidFill>
              </a:rPr>
              <a:t> </a:t>
            </a:r>
          </a:p>
          <a:p>
            <a:endParaRPr lang="fr-FR" dirty="0"/>
          </a:p>
        </p:txBody>
      </p:sp>
      <p:pic>
        <p:nvPicPr>
          <p:cNvPr id="5" name="Espace réservé du contenu 4" descr="1517790-nappe-blanche-dans-la-classe-affaire-de-singapore-airlines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943" b="-369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140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Etablissements de divertissement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878013"/>
            <a:ext cx="4038600" cy="3700320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Les consommateurs y viennent en premier lieu pour se distraire</a:t>
            </a:r>
          </a:p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Il peut s’agir d’un </a:t>
            </a:r>
            <a:r>
              <a:rPr lang="fr-CH" sz="2800" b="1" dirty="0">
                <a:solidFill>
                  <a:srgbClr val="4A0505"/>
                </a:solidFill>
              </a:rPr>
              <a:t>bar</a:t>
            </a:r>
            <a:r>
              <a:rPr lang="fr-CH" sz="2800" dirty="0">
                <a:solidFill>
                  <a:srgbClr val="4A0505"/>
                </a:solidFill>
              </a:rPr>
              <a:t>, d’une </a:t>
            </a:r>
            <a:r>
              <a:rPr lang="fr-CH" sz="2800" b="1" dirty="0">
                <a:solidFill>
                  <a:srgbClr val="4A0505"/>
                </a:solidFill>
              </a:rPr>
              <a:t>discothèque</a:t>
            </a:r>
            <a:r>
              <a:rPr lang="fr-CH" sz="2800" dirty="0">
                <a:solidFill>
                  <a:srgbClr val="4A0505"/>
                </a:solidFill>
              </a:rPr>
              <a:t>, d’un </a:t>
            </a:r>
            <a:r>
              <a:rPr lang="fr-CH" sz="2800" b="1" dirty="0">
                <a:solidFill>
                  <a:srgbClr val="4A0505"/>
                </a:solidFill>
              </a:rPr>
              <a:t>night-dub </a:t>
            </a:r>
            <a:r>
              <a:rPr lang="fr-CH" sz="2800" dirty="0">
                <a:solidFill>
                  <a:srgbClr val="4A0505"/>
                </a:solidFill>
              </a:rPr>
              <a:t>ou d’un </a:t>
            </a:r>
            <a:r>
              <a:rPr lang="fr-CH" sz="2800" b="1" dirty="0">
                <a:solidFill>
                  <a:srgbClr val="4A0505"/>
                </a:solidFill>
              </a:rPr>
              <a:t>casino </a:t>
            </a:r>
            <a:r>
              <a:rPr lang="fr-CH" sz="2800" dirty="0">
                <a:solidFill>
                  <a:srgbClr val="4A0505"/>
                </a:solidFill>
              </a:rPr>
              <a:t>par exemple </a:t>
            </a:r>
          </a:p>
          <a:p>
            <a:endParaRPr lang="fr-FR" dirty="0"/>
          </a:p>
        </p:txBody>
      </p:sp>
      <p:pic>
        <p:nvPicPr>
          <p:cNvPr id="5" name="Espace réservé du contenu 4" descr="F857B53E-AF6B-49B8-9DBB-D1BAC337F999.jpe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380" b="-273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1744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Vinothèques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2135115"/>
            <a:ext cx="4038600" cy="3264026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Le </a:t>
            </a:r>
            <a:r>
              <a:rPr lang="fr-CH" sz="2800" b="1" dirty="0">
                <a:solidFill>
                  <a:srgbClr val="4A0505"/>
                </a:solidFill>
              </a:rPr>
              <a:t>vin</a:t>
            </a:r>
            <a:r>
              <a:rPr lang="fr-CH" sz="2800" dirty="0">
                <a:solidFill>
                  <a:srgbClr val="4A0505"/>
                </a:solidFill>
              </a:rPr>
              <a:t> y tient une place centrale </a:t>
            </a:r>
          </a:p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Les vinothèques disposent d’une cave bien fournie et organisent des dégustations </a:t>
            </a:r>
          </a:p>
          <a:p>
            <a:endParaRPr lang="fr-FR" dirty="0"/>
          </a:p>
        </p:txBody>
      </p:sp>
      <p:pic>
        <p:nvPicPr>
          <p:cNvPr id="5" name="Espace réservé du contenu 4" descr="vinotheque3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899" b="-388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3944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Traiteurs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53103"/>
            <a:ext cx="4038600" cy="430022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fr-CH" sz="2400" dirty="0">
                <a:solidFill>
                  <a:srgbClr val="4A0505"/>
                </a:solidFill>
              </a:rPr>
              <a:t>Les services proposés vont ici de la simple </a:t>
            </a:r>
            <a:r>
              <a:rPr lang="fr-CH" sz="2400" b="1" dirty="0">
                <a:solidFill>
                  <a:srgbClr val="4A0505"/>
                </a:solidFill>
              </a:rPr>
              <a:t>livraison</a:t>
            </a:r>
            <a:r>
              <a:rPr lang="fr-CH" sz="2400" dirty="0">
                <a:solidFill>
                  <a:srgbClr val="4A0505"/>
                </a:solidFill>
              </a:rPr>
              <a:t> de plats à l’organisation complète d’un événement</a:t>
            </a:r>
          </a:p>
          <a:p>
            <a:pPr marL="457200" indent="-457200">
              <a:buFont typeface="Arial"/>
              <a:buChar char="•"/>
            </a:pPr>
            <a:r>
              <a:rPr lang="fr-CH" sz="2400" dirty="0">
                <a:solidFill>
                  <a:srgbClr val="4A0505"/>
                </a:solidFill>
              </a:rPr>
              <a:t>En fonction du type de manifestation et des souhaits du client, on aboutit à une préparation complètement différente, qu’il s’agisse du recrutement des collaborateurs, du matériel nécessaire ou du déroulement de l’événement </a:t>
            </a:r>
          </a:p>
          <a:p>
            <a:endParaRPr lang="fr-FR" dirty="0"/>
          </a:p>
        </p:txBody>
      </p:sp>
      <p:pic>
        <p:nvPicPr>
          <p:cNvPr id="5" name="Espace réservé du contenu 4" descr="traiteur-mariage-0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283" b="-272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2923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Restaurants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3"/>
            <a:ext cx="4038600" cy="4230106"/>
          </a:xfrm>
        </p:spPr>
        <p:txBody>
          <a:bodyPr>
            <a:normAutofit fontScale="92500"/>
          </a:bodyPr>
          <a:lstStyle/>
          <a:p>
            <a:pPr marL="571500" indent="-571500">
              <a:buFont typeface="Arial"/>
              <a:buChar char="•"/>
            </a:pPr>
            <a:r>
              <a:rPr lang="fr-CH" sz="2800" dirty="0">
                <a:solidFill>
                  <a:schemeClr val="accent2"/>
                </a:solidFill>
              </a:rPr>
              <a:t>Leur point commun : ils proposent tous des </a:t>
            </a:r>
            <a:r>
              <a:rPr lang="fr-CH" sz="2800" b="1" dirty="0">
                <a:solidFill>
                  <a:schemeClr val="accent2"/>
                </a:solidFill>
              </a:rPr>
              <a:t>plats cuisinés </a:t>
            </a:r>
            <a:r>
              <a:rPr lang="fr-CH" sz="2800" dirty="0">
                <a:solidFill>
                  <a:schemeClr val="accent2"/>
                </a:solidFill>
              </a:rPr>
              <a:t>et des </a:t>
            </a:r>
            <a:r>
              <a:rPr lang="fr-CH" sz="2800" b="1" dirty="0">
                <a:solidFill>
                  <a:schemeClr val="accent2"/>
                </a:solidFill>
              </a:rPr>
              <a:t>boissons </a:t>
            </a:r>
          </a:p>
          <a:p>
            <a:pPr marL="571500" indent="-571500">
              <a:buFont typeface="Arial"/>
              <a:buChar char="•"/>
            </a:pPr>
            <a:r>
              <a:rPr lang="fr-CH" sz="2800" dirty="0">
                <a:solidFill>
                  <a:schemeClr val="accent2"/>
                </a:solidFill>
              </a:rPr>
              <a:t>En revanche, ils peuvent diverger fortement par leur offre, l’aménagement de leurs locaux ou les services proposés </a:t>
            </a:r>
          </a:p>
          <a:p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5" name="Espace réservé du contenu 4" descr="restaurant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235" b="-272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955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Restaurants gastronomiques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19373"/>
            <a:ext cx="4038600" cy="46817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Ce type de restaurant propose une </a:t>
            </a:r>
            <a:r>
              <a:rPr lang="fr-CH" sz="2800" b="1" dirty="0">
                <a:solidFill>
                  <a:srgbClr val="4A0505"/>
                </a:solidFill>
              </a:rPr>
              <a:t>cuisine d’excellence </a:t>
            </a:r>
            <a:r>
              <a:rPr lang="fr-CH" sz="2800" dirty="0">
                <a:solidFill>
                  <a:srgbClr val="4A0505"/>
                </a:solidFill>
              </a:rPr>
              <a:t>ainsi que des </a:t>
            </a:r>
            <a:r>
              <a:rPr lang="fr-CH" sz="2800" b="1" dirty="0">
                <a:solidFill>
                  <a:srgbClr val="4A0505"/>
                </a:solidFill>
              </a:rPr>
              <a:t>vins triés </a:t>
            </a:r>
            <a:r>
              <a:rPr lang="fr-CH" sz="2800" dirty="0">
                <a:solidFill>
                  <a:srgbClr val="4A0505"/>
                </a:solidFill>
              </a:rPr>
              <a:t>sur le volet </a:t>
            </a:r>
          </a:p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Le </a:t>
            </a:r>
            <a:r>
              <a:rPr lang="fr-CH" sz="2800" b="1" dirty="0">
                <a:solidFill>
                  <a:srgbClr val="4A0505"/>
                </a:solidFill>
              </a:rPr>
              <a:t>service</a:t>
            </a:r>
            <a:r>
              <a:rPr lang="fr-CH" sz="2800" dirty="0">
                <a:solidFill>
                  <a:srgbClr val="4A0505"/>
                </a:solidFill>
              </a:rPr>
              <a:t> répond à un </a:t>
            </a:r>
            <a:r>
              <a:rPr lang="fr-CH" sz="2800" b="1" dirty="0">
                <a:solidFill>
                  <a:srgbClr val="4A0505"/>
                </a:solidFill>
              </a:rPr>
              <a:t>haut niveau d’exigence </a:t>
            </a:r>
            <a:r>
              <a:rPr lang="fr-CH" sz="2800" dirty="0">
                <a:solidFill>
                  <a:srgbClr val="4A0505"/>
                </a:solidFill>
              </a:rPr>
              <a:t>et souvent, le chef cuisine lui-même</a:t>
            </a:r>
          </a:p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Les </a:t>
            </a:r>
            <a:r>
              <a:rPr lang="fr-CH" sz="2800" b="1" dirty="0">
                <a:solidFill>
                  <a:srgbClr val="4A0505"/>
                </a:solidFill>
              </a:rPr>
              <a:t>prix</a:t>
            </a:r>
            <a:r>
              <a:rPr lang="fr-CH" sz="2800" dirty="0">
                <a:solidFill>
                  <a:srgbClr val="4A0505"/>
                </a:solidFill>
              </a:rPr>
              <a:t> sont fixés en conséquence</a:t>
            </a:r>
            <a:endParaRPr lang="fr-FR" dirty="0">
              <a:solidFill>
                <a:srgbClr val="4A0505"/>
              </a:solidFill>
            </a:endParaRPr>
          </a:p>
        </p:txBody>
      </p:sp>
      <p:pic>
        <p:nvPicPr>
          <p:cNvPr id="5" name="Espace réservé du contenu 4" descr="Crissier.pn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19" b="-531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0252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Restaurants à thème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19628"/>
            <a:ext cx="4038600" cy="4681728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L’accent est autant mis sur les </a:t>
            </a:r>
            <a:r>
              <a:rPr lang="fr-CH" sz="2800" b="1" dirty="0">
                <a:solidFill>
                  <a:srgbClr val="4A0505"/>
                </a:solidFill>
              </a:rPr>
              <a:t>plats</a:t>
            </a:r>
            <a:r>
              <a:rPr lang="fr-CH" sz="2800" dirty="0">
                <a:solidFill>
                  <a:srgbClr val="4A0505"/>
                </a:solidFill>
              </a:rPr>
              <a:t> que sur leur </a:t>
            </a:r>
            <a:r>
              <a:rPr lang="fr-CH" sz="2800" b="1" dirty="0">
                <a:solidFill>
                  <a:srgbClr val="4A0505"/>
                </a:solidFill>
              </a:rPr>
              <a:t>présentation</a:t>
            </a:r>
          </a:p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La cuisine, parfois ouverte, permet aux clients d’assister à la préparation de leur menu</a:t>
            </a:r>
          </a:p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Le côté </a:t>
            </a:r>
            <a:r>
              <a:rPr lang="fr-CH" sz="2800" b="1" dirty="0">
                <a:solidFill>
                  <a:srgbClr val="4A0505"/>
                </a:solidFill>
              </a:rPr>
              <a:t>spectacle</a:t>
            </a:r>
            <a:r>
              <a:rPr lang="fr-CH" sz="2800" dirty="0">
                <a:solidFill>
                  <a:srgbClr val="4A0505"/>
                </a:solidFill>
              </a:rPr>
              <a:t> tient une place importante </a:t>
            </a:r>
          </a:p>
          <a:p>
            <a:endParaRPr lang="fr-FR" dirty="0"/>
          </a:p>
        </p:txBody>
      </p:sp>
      <p:pic>
        <p:nvPicPr>
          <p:cNvPr id="5" name="Espace réservé du contenu 4" descr="thème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380" b="-373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914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Restaurants ethniques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58328"/>
            <a:ext cx="4038600" cy="4681728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Ces restaurants sont spécialisés dans la cuisine d’un </a:t>
            </a:r>
            <a:r>
              <a:rPr lang="fr-CH" sz="2800" b="1" dirty="0">
                <a:solidFill>
                  <a:srgbClr val="4A0505"/>
                </a:solidFill>
              </a:rPr>
              <a:t>pays étranger</a:t>
            </a:r>
            <a:r>
              <a:rPr lang="fr-CH" sz="2800" dirty="0">
                <a:solidFill>
                  <a:srgbClr val="4A0505"/>
                </a:solidFill>
              </a:rPr>
              <a:t> (chinoise, indienne, mexicaine ou turque p. ex.) </a:t>
            </a:r>
          </a:p>
          <a:p>
            <a:pPr marL="571500" indent="-5715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Le service, la tenue du personnel, la décoration et éventuellement la musique sont adaptés au pays choisi</a:t>
            </a:r>
            <a:r>
              <a:rPr lang="fr-CH" sz="3200" dirty="0">
                <a:solidFill>
                  <a:srgbClr val="4A0505"/>
                </a:solidFill>
              </a:rPr>
              <a:t> </a:t>
            </a:r>
          </a:p>
        </p:txBody>
      </p:sp>
      <p:pic>
        <p:nvPicPr>
          <p:cNvPr id="5" name="Espace réservé du contenu 4" descr="Chinois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323" b="-383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7418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Pizzerias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2376635"/>
            <a:ext cx="4038600" cy="2843314"/>
          </a:xfrm>
        </p:spPr>
        <p:txBody>
          <a:bodyPr/>
          <a:lstStyle/>
          <a:p>
            <a:r>
              <a:rPr lang="fr-CH" sz="2800" dirty="0">
                <a:solidFill>
                  <a:srgbClr val="4A0505"/>
                </a:solidFill>
              </a:rPr>
              <a:t>On y trouve principalement des </a:t>
            </a:r>
            <a:r>
              <a:rPr lang="fr-CH" sz="2800" b="1" dirty="0">
                <a:solidFill>
                  <a:srgbClr val="4A0505"/>
                </a:solidFill>
              </a:rPr>
              <a:t>boissons</a:t>
            </a:r>
            <a:r>
              <a:rPr lang="fr-CH" sz="2800" dirty="0">
                <a:solidFill>
                  <a:srgbClr val="4A0505"/>
                </a:solidFill>
              </a:rPr>
              <a:t> et des </a:t>
            </a:r>
            <a:r>
              <a:rPr lang="fr-CH" sz="2800" b="1" dirty="0">
                <a:solidFill>
                  <a:srgbClr val="4A0505"/>
                </a:solidFill>
              </a:rPr>
              <a:t>plats italiens</a:t>
            </a:r>
            <a:r>
              <a:rPr lang="fr-CH" sz="2800" dirty="0">
                <a:solidFill>
                  <a:srgbClr val="4A0505"/>
                </a:solidFill>
              </a:rPr>
              <a:t>, en particulier pâtes et pizzas </a:t>
            </a:r>
          </a:p>
          <a:p>
            <a:endParaRPr lang="fr-FR" dirty="0"/>
          </a:p>
        </p:txBody>
      </p:sp>
      <p:pic>
        <p:nvPicPr>
          <p:cNvPr id="5" name="Espace réservé du contenu 4" descr="pizzeria-il-brigante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377" b="-273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3203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Rôtisseries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81956"/>
            <a:ext cx="4038600" cy="46817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Elles disposent en général d’une </a:t>
            </a:r>
            <a:r>
              <a:rPr lang="fr-CH" sz="2800" b="1" dirty="0">
                <a:solidFill>
                  <a:srgbClr val="4A0505"/>
                </a:solidFill>
              </a:rPr>
              <a:t>cuisine</a:t>
            </a:r>
            <a:r>
              <a:rPr lang="fr-CH" sz="2800" dirty="0">
                <a:solidFill>
                  <a:srgbClr val="4A0505"/>
                </a:solidFill>
              </a:rPr>
              <a:t> ou d’un </a:t>
            </a:r>
            <a:r>
              <a:rPr lang="fr-CH" sz="2800" b="1" dirty="0">
                <a:solidFill>
                  <a:srgbClr val="4A0505"/>
                </a:solidFill>
              </a:rPr>
              <a:t>gril ouverts </a:t>
            </a:r>
          </a:p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Leur spécialité les viandes cuites à la </a:t>
            </a:r>
            <a:r>
              <a:rPr lang="fr-CH" sz="2800" b="1" dirty="0">
                <a:solidFill>
                  <a:srgbClr val="4A0505"/>
                </a:solidFill>
              </a:rPr>
              <a:t>broche</a:t>
            </a:r>
            <a:r>
              <a:rPr lang="fr-CH" sz="2800" dirty="0">
                <a:solidFill>
                  <a:srgbClr val="4A0505"/>
                </a:solidFill>
              </a:rPr>
              <a:t>, que ce soit au four ou au barbecue</a:t>
            </a:r>
          </a:p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L’offre s’agrémente aussi, la plupart du temps, d’un service de qualité et d’une décoration soignée</a:t>
            </a:r>
          </a:p>
          <a:p>
            <a:endParaRPr lang="fr-FR" dirty="0">
              <a:solidFill>
                <a:srgbClr val="4A0505"/>
              </a:solidFill>
            </a:endParaRPr>
          </a:p>
        </p:txBody>
      </p:sp>
      <p:pic>
        <p:nvPicPr>
          <p:cNvPr id="5" name="Espace réservé du contenu 4" descr="201105-w-top-bbq-mercado-del-puerto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30" b="-188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7061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Bistros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37521"/>
            <a:ext cx="4038600" cy="4222315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Le mot bistro vient du </a:t>
            </a:r>
            <a:r>
              <a:rPr lang="fr-CH" sz="2800" b="1" dirty="0">
                <a:solidFill>
                  <a:srgbClr val="4A0505"/>
                </a:solidFill>
              </a:rPr>
              <a:t>russe « rapide »</a:t>
            </a:r>
          </a:p>
          <a:p>
            <a:pPr marL="457200" indent="-457200">
              <a:buFont typeface="Arial"/>
              <a:buChar char="•"/>
            </a:pPr>
            <a:r>
              <a:rPr lang="fr-CH" sz="2800" dirty="0">
                <a:solidFill>
                  <a:srgbClr val="4A0505"/>
                </a:solidFill>
              </a:rPr>
              <a:t>De nos jours, on entend par là un </a:t>
            </a:r>
            <a:r>
              <a:rPr lang="fr-CH" sz="2800" b="1" dirty="0">
                <a:solidFill>
                  <a:srgbClr val="4A0505"/>
                </a:solidFill>
              </a:rPr>
              <a:t>petit restaurant français typique</a:t>
            </a:r>
            <a:r>
              <a:rPr lang="fr-CH" sz="2800" dirty="0">
                <a:solidFill>
                  <a:srgbClr val="4A0505"/>
                </a:solidFill>
              </a:rPr>
              <a:t> proposant une cuisine innovante ou traditionnelle </a:t>
            </a:r>
          </a:p>
          <a:p>
            <a:endParaRPr lang="fr-FR" dirty="0"/>
          </a:p>
        </p:txBody>
      </p:sp>
      <p:pic>
        <p:nvPicPr>
          <p:cNvPr id="5" name="Espace réservé du contenu 4" descr="paris-bistro-des-dames-6599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186" b="-371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5700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Brasseries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2353262"/>
            <a:ext cx="4038600" cy="2804359"/>
          </a:xfrm>
        </p:spPr>
        <p:txBody>
          <a:bodyPr/>
          <a:lstStyle/>
          <a:p>
            <a:r>
              <a:rPr lang="fr-CH" sz="2800" dirty="0">
                <a:solidFill>
                  <a:srgbClr val="4A0505"/>
                </a:solidFill>
              </a:rPr>
              <a:t>Tous les plats doivent pouvoir être accompagnés de </a:t>
            </a:r>
            <a:r>
              <a:rPr lang="fr-CH" sz="2800" b="1" dirty="0">
                <a:solidFill>
                  <a:srgbClr val="4A0505"/>
                </a:solidFill>
              </a:rPr>
              <a:t>bière</a:t>
            </a:r>
            <a:r>
              <a:rPr lang="fr-CH" sz="2800" dirty="0">
                <a:solidFill>
                  <a:srgbClr val="4A0505"/>
                </a:solidFill>
              </a:rPr>
              <a:t>, sur laquelle repose le concept de ces restaurants </a:t>
            </a:r>
          </a:p>
          <a:p>
            <a:endParaRPr lang="fr-FR" dirty="0"/>
          </a:p>
        </p:txBody>
      </p:sp>
      <p:pic>
        <p:nvPicPr>
          <p:cNvPr id="5" name="Espace réservé du contenu 4" descr="Restaurant-London-96.jpe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125" b="-371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4632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90</TotalTime>
  <Words>496</Words>
  <Application>Microsoft Office PowerPoint</Application>
  <PresentationFormat>Affichage à l'écran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Civic</vt:lpstr>
      <vt:lpstr>Type et concept d’entreprise</vt:lpstr>
      <vt:lpstr>Restaurants</vt:lpstr>
      <vt:lpstr>Restaurants gastronomiques</vt:lpstr>
      <vt:lpstr>Restaurants à thème</vt:lpstr>
      <vt:lpstr>Restaurants ethniques</vt:lpstr>
      <vt:lpstr>Pizzerias</vt:lpstr>
      <vt:lpstr>Rôtisseries</vt:lpstr>
      <vt:lpstr>Bistros</vt:lpstr>
      <vt:lpstr>Brasseries</vt:lpstr>
      <vt:lpstr>Restaurants végétariens</vt:lpstr>
      <vt:lpstr>Cafétérias et salons de thé</vt:lpstr>
      <vt:lpstr>Restaurations rapides (Fastfood)</vt:lpstr>
      <vt:lpstr>Restaurations mobiles</vt:lpstr>
      <vt:lpstr>Etablissements de divertissement</vt:lpstr>
      <vt:lpstr>Vinothèques</vt:lpstr>
      <vt:lpstr>Traiteurs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en concept d’entreprise</dc:title>
  <dc:creator>Cardinaux Yan</dc:creator>
  <cp:lastModifiedBy>cardinaux</cp:lastModifiedBy>
  <cp:revision>19</cp:revision>
  <dcterms:created xsi:type="dcterms:W3CDTF">2014-09-29T16:43:49Z</dcterms:created>
  <dcterms:modified xsi:type="dcterms:W3CDTF">2014-09-30T07:53:59Z</dcterms:modified>
</cp:coreProperties>
</file>