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5"/>
  </p:notesMasterIdLst>
  <p:sldIdLst>
    <p:sldId id="258" r:id="rId2"/>
    <p:sldId id="257" r:id="rId3"/>
    <p:sldId id="262" r:id="rId4"/>
    <p:sldId id="259" r:id="rId5"/>
    <p:sldId id="263" r:id="rId6"/>
    <p:sldId id="260" r:id="rId7"/>
    <p:sldId id="261" r:id="rId8"/>
    <p:sldId id="256" r:id="rId9"/>
    <p:sldId id="265" r:id="rId10"/>
    <p:sldId id="264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9" r:id="rId22"/>
    <p:sldId id="290" r:id="rId23"/>
    <p:sldId id="282" r:id="rId24"/>
    <p:sldId id="283" r:id="rId25"/>
    <p:sldId id="284" r:id="rId26"/>
    <p:sldId id="285" r:id="rId27"/>
    <p:sldId id="286" r:id="rId28"/>
    <p:sldId id="276" r:id="rId29"/>
    <p:sldId id="279" r:id="rId30"/>
    <p:sldId id="281" r:id="rId31"/>
    <p:sldId id="280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8" autoAdjust="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391C-BD24-944C-845F-E6232E473033}" type="datetimeFigureOut">
              <a:rPr lang="fr-FR" smtClean="0"/>
              <a:t>29/09/2014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E0E8-9A74-A24D-84BC-3EF9204ED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9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743323" y="6352550"/>
            <a:ext cx="5120640" cy="505450"/>
          </a:xfrm>
        </p:spPr>
        <p:txBody>
          <a:bodyPr>
            <a:normAutofit/>
          </a:bodyPr>
          <a:lstStyle/>
          <a:p>
            <a:pPr algn="ctr"/>
            <a:r>
              <a:rPr lang="fr-FR" sz="1600" i="1" dirty="0" smtClean="0"/>
              <a:t>CARDINAUX YAN</a:t>
            </a:r>
            <a:endParaRPr lang="fr-FR" sz="16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4630432"/>
            <a:ext cx="5120640" cy="9235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HERBES, FLEURS ET EPICES / </a:t>
            </a:r>
            <a:r>
              <a:rPr lang="fr-FR" b="1" dirty="0" smtClean="0">
                <a:solidFill>
                  <a:schemeClr val="accent4"/>
                </a:solidFill>
              </a:rPr>
              <a:t>FLEURS</a:t>
            </a:r>
            <a:endParaRPr lang="fr-FR" b="1" dirty="0">
              <a:solidFill>
                <a:schemeClr val="accent4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533" y="800402"/>
            <a:ext cx="4800250" cy="33669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4" y="5778708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92" y="6227177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POIVRE / PFEFFER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2942697" cy="52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Ne moudre les grains de poivre qu’au moment de les utiliser, car moulu il perd assez vite son arôme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Nombreuses possibilités, mais </a:t>
            </a:r>
            <a:r>
              <a:rPr lang="fr-FR" b="1" dirty="0" smtClean="0">
                <a:solidFill>
                  <a:schemeClr val="accent4"/>
                </a:solidFill>
              </a:rPr>
              <a:t>doser différemment les différentes variétés de poivre</a:t>
            </a:r>
          </a:p>
          <a:p>
            <a:r>
              <a:rPr lang="fr-FR" dirty="0" smtClean="0"/>
              <a:t>Cuire les grains de poivre écrasés dans le sachet d’épices</a:t>
            </a:r>
            <a:endParaRPr lang="fr-FR" dirty="0"/>
          </a:p>
        </p:txBody>
      </p:sp>
      <p:pic>
        <p:nvPicPr>
          <p:cNvPr id="10" name="Image 9" descr="Poivre de la Jamaïq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4" y="1372147"/>
            <a:ext cx="2433198" cy="2099419"/>
          </a:xfrm>
          <a:prstGeom prst="rect">
            <a:avLst/>
          </a:prstGeom>
        </p:spPr>
      </p:pic>
      <p:pic>
        <p:nvPicPr>
          <p:cNvPr id="11" name="Image 10" descr="Poivre long ou à que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5" y="4083358"/>
            <a:ext cx="2433198" cy="1824898"/>
          </a:xfrm>
          <a:prstGeom prst="rect">
            <a:avLst/>
          </a:prstGeom>
        </p:spPr>
      </p:pic>
      <p:pic>
        <p:nvPicPr>
          <p:cNvPr id="12" name="Image 11" descr="Poivre ros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97" y="1298447"/>
            <a:ext cx="1636905" cy="3190401"/>
          </a:xfrm>
          <a:prstGeom prst="rect">
            <a:avLst/>
          </a:prstGeom>
        </p:spPr>
      </p:pic>
      <p:pic>
        <p:nvPicPr>
          <p:cNvPr id="13" name="Image 12" descr="Poivre Sichua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41" y="4809815"/>
            <a:ext cx="1964765" cy="1693287"/>
          </a:xfrm>
          <a:prstGeom prst="rect">
            <a:avLst/>
          </a:prstGeo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715264" y="3471566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Poivre d</a:t>
            </a:r>
            <a:r>
              <a:rPr lang="fr-CH" b="1" dirty="0" smtClean="0">
                <a:solidFill>
                  <a:srgbClr val="000000"/>
                </a:solidFill>
                <a:latin typeface="+mj-lt"/>
                <a:cs typeface="Arial" charset="0"/>
              </a:rPr>
              <a:t>e la Jamaïque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715264" y="5908256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Poivre long ou à queue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086102" y="4488848"/>
            <a:ext cx="1468492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Poivre rose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848198" y="6503102"/>
            <a:ext cx="1793304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Poivre Sichuan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POIVRE DE CAYENNE / CAYENNE-PFEFFER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867744"/>
            <a:ext cx="4604172" cy="4117156"/>
          </a:xfrm>
        </p:spPr>
        <p:txBody>
          <a:bodyPr>
            <a:normAutofit/>
          </a:bodyPr>
          <a:lstStyle/>
          <a:p>
            <a:r>
              <a:rPr lang="fr-FR" dirty="0" smtClean="0"/>
              <a:t>Poudre extraite du </a:t>
            </a:r>
            <a:r>
              <a:rPr lang="fr-FR" b="1" dirty="0" smtClean="0">
                <a:solidFill>
                  <a:srgbClr val="834736"/>
                </a:solidFill>
              </a:rPr>
              <a:t>piment oiseau </a:t>
            </a:r>
            <a:r>
              <a:rPr lang="fr-FR" dirty="0" smtClean="0"/>
              <a:t>particulièrement piquant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Utiliser très modérément cette épice extraordinaire piquante</a:t>
            </a:r>
          </a:p>
          <a:p>
            <a:r>
              <a:rPr lang="fr-FR" dirty="0" smtClean="0"/>
              <a:t>Sous sa forme liquide, le poivre de Cayenne est appelé </a:t>
            </a:r>
            <a:r>
              <a:rPr lang="fr-FR" b="1" dirty="0" err="1" smtClean="0">
                <a:solidFill>
                  <a:srgbClr val="834736"/>
                </a:solidFill>
              </a:rPr>
              <a:t>tabasco</a:t>
            </a:r>
            <a:endParaRPr lang="fr-FR" b="1" dirty="0" smtClean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sauces piquantes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sauce Cumberland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potages</a:t>
            </a:r>
            <a:r>
              <a:rPr lang="fr-FR" dirty="0" smtClean="0"/>
              <a:t> froids et chauds, </a:t>
            </a:r>
            <a:r>
              <a:rPr lang="fr-FR" b="1" dirty="0" smtClean="0">
                <a:solidFill>
                  <a:srgbClr val="834736"/>
                </a:solidFill>
              </a:rPr>
              <a:t>mets exotiques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Poivre de Cayenne:Piment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57" b="-19957"/>
          <a:stretch>
            <a:fillRect/>
          </a:stretch>
        </p:blipFill>
        <p:spPr>
          <a:xfrm>
            <a:off x="4931491" y="569295"/>
            <a:ext cx="3733411" cy="4335574"/>
          </a:xfrm>
        </p:spPr>
      </p:pic>
      <p:pic>
        <p:nvPicPr>
          <p:cNvPr id="8" name="Image 7" descr="Poivre de Cayenne:Piment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91" y="4404152"/>
            <a:ext cx="3781505" cy="23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PAPRIKA / PAPRIKA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884268" cy="546740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Poivron séché et moulu</a:t>
            </a:r>
          </a:p>
          <a:p>
            <a:r>
              <a:rPr lang="fr-FR" dirty="0" smtClean="0"/>
              <a:t>Selon la qualité et la variété, sa saveur va de douce à très piquante</a:t>
            </a:r>
          </a:p>
          <a:p>
            <a:r>
              <a:rPr lang="fr-FR" dirty="0" smtClean="0"/>
              <a:t>Dans le commerce : </a:t>
            </a:r>
            <a:r>
              <a:rPr lang="fr-FR" b="1" dirty="0" smtClean="0">
                <a:solidFill>
                  <a:srgbClr val="834736"/>
                </a:solidFill>
              </a:rPr>
              <a:t>paprika piquant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délicatesse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hongrois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rose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doux</a:t>
            </a:r>
            <a:r>
              <a:rPr lang="fr-FR" dirty="0" smtClean="0"/>
              <a:t> </a:t>
            </a:r>
          </a:p>
          <a:p>
            <a:r>
              <a:rPr lang="fr-FR" dirty="0" smtClean="0"/>
              <a:t>La substance forte se nomme « </a:t>
            </a:r>
            <a:r>
              <a:rPr lang="fr-FR" b="1" dirty="0" smtClean="0">
                <a:solidFill>
                  <a:srgbClr val="834736"/>
                </a:solidFill>
              </a:rPr>
              <a:t>capsaïsine</a:t>
            </a:r>
            <a:r>
              <a:rPr lang="fr-FR" dirty="0" smtClean="0"/>
              <a:t> » et se trouve dans les graines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Conserver au frais et au sec dans un récipient bien fermé</a:t>
            </a:r>
          </a:p>
          <a:p>
            <a:r>
              <a:rPr lang="fr-FR" dirty="0" smtClean="0"/>
              <a:t>La poudre de paprika perd vite son arôme et devient brune</a:t>
            </a:r>
          </a:p>
          <a:p>
            <a:r>
              <a:rPr lang="fr-FR" dirty="0" smtClean="0"/>
              <a:t>On renforce sa saveur en le faisant </a:t>
            </a:r>
            <a:r>
              <a:rPr lang="fr-FR" b="1" dirty="0" smtClean="0">
                <a:solidFill>
                  <a:srgbClr val="834736"/>
                </a:solidFill>
              </a:rPr>
              <a:t>étuver</a:t>
            </a:r>
            <a:r>
              <a:rPr lang="fr-FR" dirty="0" smtClean="0"/>
              <a:t> avec le mets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Ne jamais faire colorer</a:t>
            </a:r>
            <a:r>
              <a:rPr lang="fr-FR" dirty="0" smtClean="0"/>
              <a:t>, car cela caraméliserait le sucre qu’il contient, lui conférant une saveur amère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Avant tout pour les </a:t>
            </a:r>
            <a:r>
              <a:rPr lang="fr-FR" b="1" dirty="0" smtClean="0">
                <a:solidFill>
                  <a:srgbClr val="834736"/>
                </a:solidFill>
              </a:rPr>
              <a:t>mets hongrois et espagnols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mets de viande et de volaille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mélanges de beurre </a:t>
            </a:r>
            <a:r>
              <a:rPr lang="fr-FR" dirty="0" smtClean="0"/>
              <a:t>et de </a:t>
            </a:r>
            <a:r>
              <a:rPr lang="fr-FR" b="1" dirty="0" smtClean="0">
                <a:solidFill>
                  <a:srgbClr val="834736"/>
                </a:solidFill>
              </a:rPr>
              <a:t>fromage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Paprika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18" b="-37018"/>
          <a:stretch>
            <a:fillRect/>
          </a:stretch>
        </p:blipFill>
        <p:spPr>
          <a:xfrm>
            <a:off x="5295204" y="379529"/>
            <a:ext cx="3572571" cy="4148792"/>
          </a:xfrm>
        </p:spPr>
      </p:pic>
      <p:pic>
        <p:nvPicPr>
          <p:cNvPr id="8" name="Image 7" descr="Paprika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47" y="3725081"/>
            <a:ext cx="1976699" cy="2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CHILI / CHILI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5103243" cy="5467407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Selon leur pays d’origine, les chilis ont une forme, couleur et intensité différente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Lorsqu’on traite des chilis et piments, éviter que la </a:t>
            </a:r>
            <a:r>
              <a:rPr lang="fr-FR" b="1" dirty="0" smtClean="0">
                <a:solidFill>
                  <a:srgbClr val="834736"/>
                </a:solidFill>
              </a:rPr>
              <a:t>capsaïcine (substance piquante) </a:t>
            </a:r>
            <a:r>
              <a:rPr lang="fr-FR" dirty="0" smtClean="0"/>
              <a:t>n’arrive pas dans les yeux</a:t>
            </a:r>
          </a:p>
          <a:p>
            <a:r>
              <a:rPr lang="fr-FR" dirty="0" smtClean="0"/>
              <a:t>On peut diminuer l’effet piquant en retirant les semences et les veines des gousses</a:t>
            </a:r>
          </a:p>
          <a:p>
            <a:r>
              <a:rPr lang="fr-FR" dirty="0" smtClean="0"/>
              <a:t>Les chilis se trouvent sur le marché frais, séchés, broyés ou moulus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Avant tout pour les </a:t>
            </a:r>
            <a:r>
              <a:rPr lang="fr-FR" b="1" dirty="0" smtClean="0">
                <a:solidFill>
                  <a:srgbClr val="834736"/>
                </a:solidFill>
              </a:rPr>
              <a:t>mets d’Amérique centrale et du Sud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orientaux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asiatiques</a:t>
            </a:r>
            <a:r>
              <a:rPr lang="fr-FR" dirty="0" smtClean="0"/>
              <a:t>, </a:t>
            </a:r>
            <a:r>
              <a:rPr lang="fr-FR" b="1" dirty="0" err="1" smtClean="0">
                <a:solidFill>
                  <a:srgbClr val="834736"/>
                </a:solidFill>
              </a:rPr>
              <a:t>sambals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salsas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harissa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834736"/>
                </a:solidFill>
              </a:rPr>
              <a:t>curry</a:t>
            </a:r>
            <a:r>
              <a:rPr lang="fr-FR" dirty="0" smtClean="0"/>
              <a:t>, marinades pour les </a:t>
            </a:r>
            <a:r>
              <a:rPr lang="fr-FR" b="1" dirty="0" smtClean="0">
                <a:solidFill>
                  <a:srgbClr val="834736"/>
                </a:solidFill>
              </a:rPr>
              <a:t>fromages doux</a:t>
            </a:r>
            <a:r>
              <a:rPr lang="fr-FR" dirty="0" smtClean="0"/>
              <a:t>, et partout où l’on recherche un piquant caractéristique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Espace réservé du contenu 5" descr="Chili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72" b="-37072"/>
          <a:stretch>
            <a:fillRect/>
          </a:stretch>
        </p:blipFill>
        <p:spPr>
          <a:xfrm>
            <a:off x="5559461" y="816736"/>
            <a:ext cx="3476194" cy="4036870"/>
          </a:xfrm>
        </p:spPr>
      </p:pic>
      <p:pic>
        <p:nvPicPr>
          <p:cNvPr id="7" name="Image 6" descr="Chili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61" y="4223506"/>
            <a:ext cx="3476194" cy="23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MUSCADE / MUSKAT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Elle est la semence dure, enfouie dans la chair du fruit d’un arbre à feuillage toujours vert</a:t>
            </a:r>
          </a:p>
          <a:p>
            <a:r>
              <a:rPr lang="fr-FR" dirty="0" smtClean="0"/>
              <a:t>On trouve dans le commerce l’enveloppe séchée de la noix sous le nom de macis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L’arôme de la noix de muscade fraîchement râpée est plus intense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834736"/>
                </a:solidFill>
              </a:rPr>
              <a:t>macis</a:t>
            </a:r>
            <a:r>
              <a:rPr lang="fr-FR" dirty="0" smtClean="0"/>
              <a:t> est utilisé principalement dans les </a:t>
            </a:r>
            <a:r>
              <a:rPr lang="fr-FR" b="1" dirty="0" smtClean="0">
                <a:solidFill>
                  <a:schemeClr val="accent4"/>
                </a:solidFill>
              </a:rPr>
              <a:t>charcuteries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noix de muscade</a:t>
            </a:r>
            <a:r>
              <a:rPr lang="fr-FR" dirty="0" smtClean="0"/>
              <a:t> fraîchement râpée pour les mets aux </a:t>
            </a:r>
            <a:r>
              <a:rPr lang="fr-FR" b="1" dirty="0" smtClean="0">
                <a:solidFill>
                  <a:srgbClr val="834736"/>
                </a:solidFill>
              </a:rPr>
              <a:t>pommes de terre </a:t>
            </a:r>
            <a:r>
              <a:rPr lang="fr-FR" dirty="0" smtClean="0"/>
              <a:t>et au </a:t>
            </a:r>
            <a:r>
              <a:rPr lang="fr-FR" b="1" dirty="0" smtClean="0">
                <a:solidFill>
                  <a:srgbClr val="834736"/>
                </a:solidFill>
              </a:rPr>
              <a:t>fromage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riz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nouilles</a:t>
            </a:r>
            <a:r>
              <a:rPr lang="fr-FR" dirty="0" smtClean="0"/>
              <a:t>, les mets aux </a:t>
            </a:r>
            <a:r>
              <a:rPr lang="fr-FR" b="1" dirty="0" smtClean="0">
                <a:solidFill>
                  <a:srgbClr val="834736"/>
                </a:solidFill>
              </a:rPr>
              <a:t>œufs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pâtisseries de Noël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834736"/>
                </a:solidFill>
              </a:rPr>
              <a:t>entremets chauds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Muscad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4816069" y="377812"/>
            <a:ext cx="4051706" cy="4705207"/>
          </a:xfrm>
        </p:spPr>
      </p:pic>
      <p:pic>
        <p:nvPicPr>
          <p:cNvPr id="8" name="Image 7" descr="Muscad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14" y="4554377"/>
            <a:ext cx="2432761" cy="2051727"/>
          </a:xfrm>
          <a:prstGeom prst="rect">
            <a:avLst/>
          </a:prstGeom>
        </p:spPr>
      </p:pic>
      <p:pic>
        <p:nvPicPr>
          <p:cNvPr id="9" name="Image 8" descr="Muscade 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58" y="3590939"/>
            <a:ext cx="1554617" cy="30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VANILLE / VANILLE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gousses d’une orchidée obtiennent leur arôme caractéristique et leur couleur noire suite à une </a:t>
            </a:r>
            <a:r>
              <a:rPr lang="fr-FR" b="1" dirty="0" smtClean="0">
                <a:solidFill>
                  <a:srgbClr val="834736"/>
                </a:solidFill>
              </a:rPr>
              <a:t>fermentation spéciale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La meilleure qualité est la vanille </a:t>
            </a:r>
            <a:r>
              <a:rPr lang="fr-FR" b="1" dirty="0" smtClean="0">
                <a:solidFill>
                  <a:srgbClr val="834736"/>
                </a:solidFill>
              </a:rPr>
              <a:t>Bourbon de Madagascar</a:t>
            </a:r>
            <a:r>
              <a:rPr lang="fr-FR" dirty="0" smtClean="0"/>
              <a:t>, des </a:t>
            </a:r>
            <a:r>
              <a:rPr lang="fr-FR" b="1" dirty="0" smtClean="0">
                <a:solidFill>
                  <a:srgbClr val="834736"/>
                </a:solidFill>
              </a:rPr>
              <a:t>Comores</a:t>
            </a:r>
            <a:r>
              <a:rPr lang="fr-FR" dirty="0" smtClean="0"/>
              <a:t> et de la </a:t>
            </a:r>
            <a:r>
              <a:rPr lang="fr-FR" b="1" dirty="0" smtClean="0">
                <a:solidFill>
                  <a:srgbClr val="834736"/>
                </a:solidFill>
              </a:rPr>
              <a:t>Réunion</a:t>
            </a:r>
          </a:p>
          <a:p>
            <a:r>
              <a:rPr lang="fr-FR" dirty="0" smtClean="0"/>
              <a:t>Pour obtenir un plein arôme, couper les gousses en deux, en extraire la pulpe et l’ajouter aux mets</a:t>
            </a:r>
          </a:p>
          <a:p>
            <a:r>
              <a:rPr lang="fr-FR" dirty="0" smtClean="0"/>
              <a:t>Ne cuire que brièvement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crèmes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glaces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chocolats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compotes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Vanill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5" b="-8065"/>
          <a:stretch>
            <a:fillRect/>
          </a:stretch>
        </p:blipFill>
        <p:spPr>
          <a:xfrm>
            <a:off x="6141337" y="3563151"/>
            <a:ext cx="2837231" cy="3294849"/>
          </a:xfrm>
        </p:spPr>
      </p:pic>
      <p:pic>
        <p:nvPicPr>
          <p:cNvPr id="8" name="Image 7" descr="Vanill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32" y="1298447"/>
            <a:ext cx="2499036" cy="33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GENIEVRE / WACHOLDER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baies mûres sont bleu foncé</a:t>
            </a:r>
          </a:p>
          <a:p>
            <a:r>
              <a:rPr lang="fr-FR" dirty="0" smtClean="0"/>
              <a:t>On les trouve fraîches ou séchées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Les baies séchées sont les plus aromatiques et ont une saveur de résineux douce-amère</a:t>
            </a:r>
          </a:p>
          <a:p>
            <a:r>
              <a:rPr lang="fr-FR" dirty="0" smtClean="0"/>
              <a:t>En les écrasant légèrement avant l’utilisation, leur arôme se développe mieux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marinades de viande et de gibier</a:t>
            </a:r>
            <a:r>
              <a:rPr lang="fr-FR" dirty="0" smtClean="0"/>
              <a:t>, mets au </a:t>
            </a:r>
            <a:r>
              <a:rPr lang="fr-FR" b="1" dirty="0" smtClean="0">
                <a:solidFill>
                  <a:srgbClr val="834736"/>
                </a:solidFill>
              </a:rPr>
              <a:t>chou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choucroute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rôtis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pâtés de gibier</a:t>
            </a:r>
          </a:p>
          <a:p>
            <a:r>
              <a:rPr lang="fr-FR" dirty="0" smtClean="0"/>
              <a:t>Alcool : </a:t>
            </a:r>
            <a:r>
              <a:rPr lang="fr-FR" b="1" dirty="0" smtClean="0">
                <a:solidFill>
                  <a:schemeClr val="accent4"/>
                </a:solidFill>
              </a:rPr>
              <a:t>gin</a:t>
            </a:r>
            <a:endParaRPr lang="fr-FR" b="1" dirty="0">
              <a:solidFill>
                <a:schemeClr val="accent4"/>
              </a:solidFill>
            </a:endParaRPr>
          </a:p>
        </p:txBody>
      </p:sp>
      <p:pic>
        <p:nvPicPr>
          <p:cNvPr id="5" name="Espace réservé du contenu 4" descr="Genièvr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374926" y="489009"/>
            <a:ext cx="3456726" cy="4014262"/>
          </a:xfrm>
        </p:spPr>
      </p:pic>
      <p:pic>
        <p:nvPicPr>
          <p:cNvPr id="8" name="Image 7" descr="Genièvre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26" y="3955873"/>
            <a:ext cx="3492849" cy="27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GRAINES DE MOUTARDE / SENFKÖRNER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2804013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Graines de moutarde </a:t>
            </a:r>
            <a:r>
              <a:rPr lang="fr-FR" b="1" dirty="0" smtClean="0">
                <a:solidFill>
                  <a:srgbClr val="834736"/>
                </a:solidFill>
              </a:rPr>
              <a:t>blanches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noires</a:t>
            </a:r>
            <a:r>
              <a:rPr lang="fr-FR" dirty="0" smtClean="0"/>
              <a:t>, ainsi que </a:t>
            </a:r>
            <a:r>
              <a:rPr lang="fr-FR" b="1" dirty="0" err="1" smtClean="0">
                <a:solidFill>
                  <a:srgbClr val="834736"/>
                </a:solidFill>
              </a:rPr>
              <a:t>sarepta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rgbClr val="834736"/>
                </a:solidFill>
              </a:rPr>
              <a:t>indienne</a:t>
            </a:r>
          </a:p>
          <a:p>
            <a:r>
              <a:rPr lang="fr-FR" dirty="0" smtClean="0"/>
              <a:t>On trouve les trois entières, moulues ou transformées en différentes variétés de moutarde de table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Graines entières pour les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fruits à la moutarde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charcuteries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choucroute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Graine de moutard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97" b="-37097"/>
          <a:stretch>
            <a:fillRect/>
          </a:stretch>
        </p:blipFill>
        <p:spPr>
          <a:xfrm>
            <a:off x="3270659" y="782859"/>
            <a:ext cx="3021200" cy="3508490"/>
          </a:xfrm>
        </p:spPr>
      </p:pic>
      <p:pic>
        <p:nvPicPr>
          <p:cNvPr id="8" name="Image 7" descr="Moutard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59" y="1541467"/>
            <a:ext cx="2738395" cy="2030730"/>
          </a:xfrm>
          <a:prstGeom prst="rect">
            <a:avLst/>
          </a:prstGeom>
        </p:spPr>
      </p:pic>
      <p:pic>
        <p:nvPicPr>
          <p:cNvPr id="9" name="Image 8" descr="Moutarde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13" y="3731768"/>
            <a:ext cx="3918937" cy="2939203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83880" y="3471566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Graines blanches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68545" y="3471566"/>
            <a:ext cx="2299230" cy="228600"/>
          </a:xfrm>
          <a:prstGeom prst="rect">
            <a:avLst/>
          </a:prstGeom>
          <a:solidFill>
            <a:srgbClr val="FFBE3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b="1" dirty="0" smtClean="0">
                <a:solidFill>
                  <a:srgbClr val="000000"/>
                </a:solidFill>
                <a:latin typeface="+mj-lt"/>
                <a:cs typeface="Candara"/>
              </a:rPr>
              <a:t>Graines noires</a:t>
            </a:r>
            <a:endParaRPr lang="fr-FR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CARVI (CARUM CARVI)/ KREUZKÜMMEL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799318"/>
            <a:ext cx="3541225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Ces graines en provenance de l’</a:t>
            </a:r>
            <a:r>
              <a:rPr lang="fr-FR" b="1" dirty="0" smtClean="0">
                <a:solidFill>
                  <a:srgbClr val="834736"/>
                </a:solidFill>
              </a:rPr>
              <a:t>Orient</a:t>
            </a:r>
            <a:r>
              <a:rPr lang="fr-FR" dirty="0" smtClean="0"/>
              <a:t> ont une saveur caractéristique relevée et amère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Elément des </a:t>
            </a:r>
            <a:r>
              <a:rPr lang="fr-FR" b="1" dirty="0" smtClean="0">
                <a:solidFill>
                  <a:srgbClr val="834736"/>
                </a:solidFill>
              </a:rPr>
              <a:t>mélanges d’épices indiens</a:t>
            </a:r>
            <a:r>
              <a:rPr lang="fr-FR" dirty="0" smtClean="0"/>
              <a:t>, pour les </a:t>
            </a:r>
            <a:r>
              <a:rPr lang="fr-FR" b="1" dirty="0" smtClean="0">
                <a:solidFill>
                  <a:srgbClr val="834736"/>
                </a:solidFill>
              </a:rPr>
              <a:t>currys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couscous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chili con carne</a:t>
            </a:r>
            <a:r>
              <a:rPr lang="fr-FR" dirty="0" smtClean="0"/>
              <a:t>, spécialités de </a:t>
            </a:r>
            <a:r>
              <a:rPr lang="fr-FR" b="1" dirty="0" smtClean="0">
                <a:solidFill>
                  <a:srgbClr val="834736"/>
                </a:solidFill>
              </a:rPr>
              <a:t>fromage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sauces à base de tomates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arvi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81" b="-27581"/>
          <a:stretch>
            <a:fillRect/>
          </a:stretch>
        </p:blipFill>
        <p:spPr>
          <a:xfrm>
            <a:off x="4710703" y="228601"/>
            <a:ext cx="4251960" cy="4937760"/>
          </a:xfrm>
        </p:spPr>
      </p:pic>
      <p:pic>
        <p:nvPicPr>
          <p:cNvPr id="8" name="Image 7" descr="Carvi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72" y="4364978"/>
            <a:ext cx="1910710" cy="2363765"/>
          </a:xfrm>
          <a:prstGeom prst="rect">
            <a:avLst/>
          </a:prstGeom>
        </p:spPr>
      </p:pic>
      <p:pic>
        <p:nvPicPr>
          <p:cNvPr id="9" name="Image 8" descr="Carvi 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58" y="4742568"/>
            <a:ext cx="2378605" cy="19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CUMIN / KÜMMEL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graines séchées, de brun clair à brun foncé, légèrement courbes, ont un arôme caractéristique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Une </a:t>
            </a:r>
            <a:r>
              <a:rPr lang="fr-FR" b="1" dirty="0" smtClean="0">
                <a:solidFill>
                  <a:srgbClr val="834736"/>
                </a:solidFill>
              </a:rPr>
              <a:t>infusion de cumin </a:t>
            </a:r>
            <a:r>
              <a:rPr lang="fr-FR" dirty="0" smtClean="0"/>
              <a:t>(recouvrir le cumin d’eau bouillante et filtrer) permet de donner l’arôme de cumin aux mets sans y ajouter les graines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la </a:t>
            </a:r>
            <a:r>
              <a:rPr lang="fr-FR" b="1" dirty="0" smtClean="0">
                <a:solidFill>
                  <a:srgbClr val="834736"/>
                </a:solidFill>
              </a:rPr>
              <a:t>choucroute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chou-rouge et blanc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salade</a:t>
            </a:r>
            <a:r>
              <a:rPr lang="fr-FR" dirty="0" smtClean="0"/>
              <a:t> de </a:t>
            </a:r>
            <a:r>
              <a:rPr lang="fr-FR" b="1" dirty="0" smtClean="0">
                <a:solidFill>
                  <a:srgbClr val="834736"/>
                </a:solidFill>
              </a:rPr>
              <a:t>betteraves rouges</a:t>
            </a:r>
            <a:r>
              <a:rPr lang="fr-FR" dirty="0" smtClean="0"/>
              <a:t>, les mets aux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potées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tripes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goulache</a:t>
            </a:r>
            <a:r>
              <a:rPr lang="fr-FR" dirty="0" smtClean="0"/>
              <a:t>, le rôti de </a:t>
            </a:r>
            <a:r>
              <a:rPr lang="fr-FR" b="1" dirty="0" smtClean="0">
                <a:solidFill>
                  <a:srgbClr val="834736"/>
                </a:solidFill>
              </a:rPr>
              <a:t>porc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fromage</a:t>
            </a:r>
            <a:r>
              <a:rPr lang="fr-FR" dirty="0" smtClean="0"/>
              <a:t> et les petites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umi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xfrm>
            <a:off x="5075660" y="524264"/>
            <a:ext cx="3843892" cy="4463874"/>
          </a:xfrm>
        </p:spPr>
      </p:pic>
      <p:pic>
        <p:nvPicPr>
          <p:cNvPr id="8" name="Image 7" descr="Cumin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4" y="4391136"/>
            <a:ext cx="1802220" cy="2292225"/>
          </a:xfrm>
          <a:prstGeom prst="rect">
            <a:avLst/>
          </a:prstGeom>
        </p:spPr>
      </p:pic>
      <p:pic>
        <p:nvPicPr>
          <p:cNvPr id="9" name="Image 8" descr="Cumin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55" y="4391136"/>
            <a:ext cx="2085887" cy="22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6197"/>
          </a:xfrm>
        </p:spPr>
        <p:txBody>
          <a:bodyPr/>
          <a:lstStyle/>
          <a:p>
            <a:pPr algn="ctr"/>
            <a:r>
              <a:rPr lang="fr-FR" b="1" u="sng" dirty="0" smtClean="0"/>
              <a:t>EGLANTINE / HECKENROSE</a:t>
            </a:r>
            <a:endParaRPr lang="fr-FR" b="1" u="sng" dirty="0"/>
          </a:p>
        </p:txBody>
      </p:sp>
      <p:pic>
        <p:nvPicPr>
          <p:cNvPr id="12" name="Espace réservé du contenu 11" descr="Eglantin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81" b="-22581"/>
          <a:stretch>
            <a:fillRect/>
          </a:stretch>
        </p:blipFill>
        <p:spPr>
          <a:xfrm>
            <a:off x="5203789" y="620386"/>
            <a:ext cx="3440587" cy="3995520"/>
          </a:xfrm>
        </p:spPr>
      </p:pic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276224" y="1868456"/>
            <a:ext cx="4636097" cy="4367751"/>
          </a:xfrm>
        </p:spPr>
        <p:txBody>
          <a:bodyPr/>
          <a:lstStyle/>
          <a:p>
            <a:r>
              <a:rPr lang="fr-FR" dirty="0" smtClean="0"/>
              <a:t>Petites fleurs ouvertes et odorantes, de blanc et rose à rouge foncé, en passant par rouge clair</a:t>
            </a:r>
          </a:p>
          <a:p>
            <a:r>
              <a:rPr lang="fr-FR" dirty="0" smtClean="0"/>
              <a:t>Fruit : le </a:t>
            </a:r>
            <a:r>
              <a:rPr lang="fr-FR" b="1" dirty="0" smtClean="0">
                <a:solidFill>
                  <a:schemeClr val="accent4"/>
                </a:solidFill>
              </a:rPr>
              <a:t>cynorrhodon rouge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UTILISATION</a:t>
            </a:r>
          </a:p>
          <a:p>
            <a:r>
              <a:rPr lang="fr-FR" dirty="0" smtClean="0"/>
              <a:t>Fleurs fraîches pour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confites</a:t>
            </a:r>
            <a:r>
              <a:rPr lang="fr-FR" dirty="0" smtClean="0"/>
              <a:t> pour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18" name="Image 17" descr="Cynorrhod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89" y="4131699"/>
            <a:ext cx="3440586" cy="26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CORIANDRE / KORIANDER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Graines séchées rondes de la taille d’un grain de poivre, à la saveur douceâtre rappelant légèrement l’</a:t>
            </a:r>
            <a:r>
              <a:rPr lang="fr-FR" b="1" dirty="0" smtClean="0">
                <a:solidFill>
                  <a:schemeClr val="accent4"/>
                </a:solidFill>
              </a:rPr>
              <a:t>anis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En plus des feuilles fraîches et séchées et des racines fraîches, on trouve les graines entières ou moulues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charcuteries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834736"/>
                </a:solidFill>
              </a:rPr>
              <a:t>salami</a:t>
            </a:r>
            <a:r>
              <a:rPr lang="fr-FR" dirty="0" smtClean="0"/>
              <a:t>), la fabrication de la </a:t>
            </a:r>
            <a:r>
              <a:rPr lang="fr-FR" b="1" dirty="0" smtClean="0">
                <a:solidFill>
                  <a:srgbClr val="834736"/>
                </a:solidFill>
              </a:rPr>
              <a:t>moutarde</a:t>
            </a:r>
            <a:r>
              <a:rPr lang="fr-FR" dirty="0" smtClean="0"/>
              <a:t>, la préparation de la </a:t>
            </a:r>
            <a:r>
              <a:rPr lang="fr-FR" b="1" dirty="0" smtClean="0">
                <a:solidFill>
                  <a:srgbClr val="834736"/>
                </a:solidFill>
              </a:rPr>
              <a:t>choucroute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betteraves rouges </a:t>
            </a:r>
            <a:r>
              <a:rPr lang="fr-FR" dirty="0" smtClean="0"/>
              <a:t>et le </a:t>
            </a:r>
            <a:r>
              <a:rPr lang="fr-FR" b="1" dirty="0" smtClean="0">
                <a:solidFill>
                  <a:srgbClr val="834736"/>
                </a:solidFill>
              </a:rPr>
              <a:t>chou-rouge</a:t>
            </a:r>
          </a:p>
          <a:p>
            <a:r>
              <a:rPr lang="fr-FR" dirty="0" smtClean="0"/>
              <a:t>Pour mariner le </a:t>
            </a:r>
            <a:r>
              <a:rPr lang="fr-FR" b="1" dirty="0" smtClean="0">
                <a:solidFill>
                  <a:srgbClr val="834736"/>
                </a:solidFill>
              </a:rPr>
              <a:t>jambon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gibier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volaille</a:t>
            </a:r>
            <a:r>
              <a:rPr lang="fr-FR" dirty="0" smtClean="0"/>
              <a:t> et pour les </a:t>
            </a:r>
            <a:r>
              <a:rPr lang="fr-FR" b="1" dirty="0" smtClean="0">
                <a:solidFill>
                  <a:srgbClr val="834736"/>
                </a:solidFill>
              </a:rPr>
              <a:t>pains d’épices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oriandre 01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90" b="-7990"/>
          <a:stretch>
            <a:fillRect/>
          </a:stretch>
        </p:blipFill>
        <p:spPr>
          <a:xfrm>
            <a:off x="4823791" y="1102098"/>
            <a:ext cx="2513982" cy="2919463"/>
          </a:xfrm>
        </p:spPr>
      </p:pic>
      <p:pic>
        <p:nvPicPr>
          <p:cNvPr id="8" name="Image 7" descr="Coriandre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18" y="1298448"/>
            <a:ext cx="1669820" cy="2533348"/>
          </a:xfrm>
          <a:prstGeom prst="rect">
            <a:avLst/>
          </a:prstGeom>
        </p:spPr>
      </p:pic>
      <p:pic>
        <p:nvPicPr>
          <p:cNvPr id="9" name="Image 8" descr="Coriandre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1" y="3904783"/>
            <a:ext cx="3561743" cy="26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FENOUIL / FENCHEL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900661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Pour épicer, on utilise les fanes et les graines</a:t>
            </a:r>
          </a:p>
          <a:p>
            <a:r>
              <a:rPr lang="fr-FR" dirty="0" smtClean="0"/>
              <a:t>Les feuilles filiformes rappellent les pointes d’aneth</a:t>
            </a:r>
          </a:p>
          <a:p>
            <a:r>
              <a:rPr lang="fr-FR" dirty="0" smtClean="0"/>
              <a:t>Les fanes ont une saveur aromatique agréable, douceâtre et légèrement piquante qui rappelle l’</a:t>
            </a:r>
            <a:r>
              <a:rPr lang="fr-FR" b="1" dirty="0" smtClean="0">
                <a:solidFill>
                  <a:schemeClr val="accent4"/>
                </a:solidFill>
              </a:rPr>
              <a:t>anis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mollusques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 et mélanges de fines herbes, les graines pour les </a:t>
            </a:r>
            <a:r>
              <a:rPr lang="fr-FR" b="1" dirty="0" smtClean="0">
                <a:solidFill>
                  <a:srgbClr val="834736"/>
                </a:solidFill>
              </a:rPr>
              <a:t>pains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Image 5" descr="Fenouil 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4" y="1900661"/>
            <a:ext cx="1875879" cy="1875879"/>
          </a:xfrm>
          <a:prstGeom prst="rect">
            <a:avLst/>
          </a:prstGeom>
        </p:spPr>
      </p:pic>
      <p:pic>
        <p:nvPicPr>
          <p:cNvPr id="7" name="Image 6" descr="Fenouil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09" y="1900661"/>
            <a:ext cx="2203178" cy="1875879"/>
          </a:xfrm>
          <a:prstGeom prst="rect">
            <a:avLst/>
          </a:prstGeom>
        </p:spPr>
      </p:pic>
      <p:pic>
        <p:nvPicPr>
          <p:cNvPr id="10" name="Image 9" descr="Fenouil 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65" y="4152935"/>
            <a:ext cx="3285612" cy="24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ANETH / DILL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utilise aussi bien les pointes que les graines de l’aneth</a:t>
            </a:r>
            <a:endParaRPr lang="fr-FR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Utiliser les pointes d’aneth fraîches</a:t>
            </a:r>
          </a:p>
          <a:p>
            <a:r>
              <a:rPr lang="fr-FR" dirty="0" smtClean="0"/>
              <a:t>Séchées, elles perdent leur arôme et il faut en utiliser d’autant plus</a:t>
            </a:r>
          </a:p>
          <a:p>
            <a:r>
              <a:rPr lang="fr-FR" dirty="0" smtClean="0"/>
              <a:t>Comme le fenouil, les pointes d’aneth ont une saveur doucereuse</a:t>
            </a:r>
          </a:p>
          <a:p>
            <a:r>
              <a:rPr lang="fr-FR" dirty="0" smtClean="0"/>
              <a:t>Les graines rappellent plutôt le </a:t>
            </a:r>
            <a:r>
              <a:rPr lang="fr-FR" b="1" dirty="0" smtClean="0">
                <a:solidFill>
                  <a:srgbClr val="834736"/>
                </a:solidFill>
              </a:rPr>
              <a:t>cumin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Les pointes sont utilisées pour le </a:t>
            </a:r>
            <a:r>
              <a:rPr lang="fr-FR" b="1" dirty="0" smtClean="0">
                <a:solidFill>
                  <a:srgbClr val="834736"/>
                </a:solidFill>
              </a:rPr>
              <a:t>saumon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harengs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834736"/>
                </a:solidFill>
              </a:rPr>
              <a:t>marinés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salade de concombre</a:t>
            </a:r>
            <a:r>
              <a:rPr lang="fr-FR" dirty="0" smtClean="0"/>
              <a:t>, diverses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pour le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légumes</a:t>
            </a:r>
            <a:r>
              <a:rPr lang="fr-FR" dirty="0" smtClean="0"/>
              <a:t>, les mets aux </a:t>
            </a:r>
            <a:r>
              <a:rPr lang="fr-FR" b="1" dirty="0" smtClean="0">
                <a:solidFill>
                  <a:srgbClr val="834736"/>
                </a:solidFill>
              </a:rPr>
              <a:t>pommes de terre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séré</a:t>
            </a:r>
            <a:r>
              <a:rPr lang="fr-FR" dirty="0" smtClean="0"/>
              <a:t> aux herbes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Espace réservé du contenu 5" descr="Aneth 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17709"/>
          <a:stretch>
            <a:fillRect/>
          </a:stretch>
        </p:blipFill>
        <p:spPr>
          <a:xfrm>
            <a:off x="4880397" y="1467030"/>
            <a:ext cx="1808318" cy="2099982"/>
          </a:xfrm>
        </p:spPr>
      </p:pic>
      <p:pic>
        <p:nvPicPr>
          <p:cNvPr id="7" name="Image 6" descr="Aneth 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8" y="3815167"/>
            <a:ext cx="3135818" cy="2843142"/>
          </a:xfrm>
          <a:prstGeom prst="rect">
            <a:avLst/>
          </a:prstGeom>
        </p:spPr>
      </p:pic>
      <p:pic>
        <p:nvPicPr>
          <p:cNvPr id="10" name="Image 9" descr="Aneth 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97" y="1467030"/>
            <a:ext cx="2099982" cy="20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FUNEGREC / BOCKSHORNKLEE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2064805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Ces graines méditerranéennes sont utilisées séchées et rôties</a:t>
            </a:r>
          </a:p>
          <a:p>
            <a:r>
              <a:rPr lang="fr-FR" dirty="0" smtClean="0"/>
              <a:t>En raison de leur saveur amère, seules les très jeunes feuilles tendres peuvent être consommées fraîches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Elément du </a:t>
            </a:r>
            <a:r>
              <a:rPr lang="fr-FR" b="1" dirty="0" smtClean="0">
                <a:solidFill>
                  <a:srgbClr val="834736"/>
                </a:solidFill>
              </a:rPr>
              <a:t>curry</a:t>
            </a:r>
            <a:r>
              <a:rPr lang="fr-FR" dirty="0" smtClean="0"/>
              <a:t>, pour des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, en </a:t>
            </a:r>
            <a:r>
              <a:rPr lang="fr-FR" b="1" dirty="0" smtClean="0">
                <a:solidFill>
                  <a:srgbClr val="834736"/>
                </a:solidFill>
              </a:rPr>
              <a:t>pousses</a:t>
            </a:r>
            <a:r>
              <a:rPr lang="fr-FR" dirty="0" smtClean="0"/>
              <a:t>, et les feuilles tendres pour des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condiment du </a:t>
            </a:r>
            <a:r>
              <a:rPr lang="fr-FR" b="1" dirty="0" smtClean="0">
                <a:solidFill>
                  <a:srgbClr val="834736"/>
                </a:solidFill>
              </a:rPr>
              <a:t>fromage </a:t>
            </a:r>
            <a:r>
              <a:rPr lang="fr-FR" b="1" dirty="0" err="1" smtClean="0">
                <a:solidFill>
                  <a:srgbClr val="834736"/>
                </a:solidFill>
              </a:rPr>
              <a:t>schabziger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Fenugrec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50" b="-29250"/>
          <a:stretch>
            <a:fillRect/>
          </a:stretch>
        </p:blipFill>
        <p:spPr>
          <a:xfrm>
            <a:off x="5462516" y="737163"/>
            <a:ext cx="3289748" cy="3820353"/>
          </a:xfrm>
        </p:spPr>
      </p:pic>
      <p:pic>
        <p:nvPicPr>
          <p:cNvPr id="8" name="Image 7" descr="Fenugrec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16" y="4122071"/>
            <a:ext cx="3289748" cy="24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ANIS / ANIS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4957261" cy="534333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graines brunes à jaunâtres, nervurées et velues, sont la partie la plus aromatique de la plante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L’anis moulu perd rapidement son arôme, il convient donc de n’en acheter que de petites quantités</a:t>
            </a:r>
          </a:p>
          <a:p>
            <a:r>
              <a:rPr lang="fr-FR" dirty="0" smtClean="0"/>
              <a:t>Préférer les graines entières et moudre selon les besoins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Il est utilisé avant tout dans les </a:t>
            </a:r>
            <a:r>
              <a:rPr lang="fr-FR" b="1" dirty="0" smtClean="0">
                <a:solidFill>
                  <a:schemeClr val="accent4"/>
                </a:solidFill>
              </a:rPr>
              <a:t>entremets</a:t>
            </a:r>
            <a:r>
              <a:rPr lang="fr-FR" dirty="0" smtClean="0"/>
              <a:t> ainsi que pour les </a:t>
            </a:r>
            <a:r>
              <a:rPr lang="fr-FR" b="1" dirty="0" smtClean="0">
                <a:solidFill>
                  <a:srgbClr val="834736"/>
                </a:solidFill>
              </a:rPr>
              <a:t>gâteaux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petites pâtisseries</a:t>
            </a:r>
            <a:r>
              <a:rPr lang="fr-FR" dirty="0" smtClean="0"/>
              <a:t> et le </a:t>
            </a:r>
            <a:r>
              <a:rPr lang="fr-FR" b="1" dirty="0" smtClean="0">
                <a:solidFill>
                  <a:srgbClr val="834736"/>
                </a:solidFill>
              </a:rPr>
              <a:t>pain</a:t>
            </a:r>
          </a:p>
          <a:p>
            <a:r>
              <a:rPr lang="fr-FR" dirty="0" smtClean="0"/>
              <a:t>Il convient aussi pour les </a:t>
            </a:r>
            <a:r>
              <a:rPr lang="fr-FR" b="1" dirty="0" smtClean="0">
                <a:solidFill>
                  <a:srgbClr val="834736"/>
                </a:solidFill>
              </a:rPr>
              <a:t>conserves de cornichons</a:t>
            </a:r>
          </a:p>
          <a:p>
            <a:r>
              <a:rPr lang="fr-FR" dirty="0" smtClean="0"/>
              <a:t>Sous forme de </a:t>
            </a:r>
            <a:r>
              <a:rPr lang="fr-FR" b="1" dirty="0" smtClean="0">
                <a:solidFill>
                  <a:srgbClr val="834736"/>
                </a:solidFill>
              </a:rPr>
              <a:t>pastis</a:t>
            </a:r>
            <a:r>
              <a:rPr lang="fr-FR" dirty="0" smtClean="0"/>
              <a:t> (dénomination générale pour diverses boissons à l’anis), on l’utilise aussi pour le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Anis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432637" y="378309"/>
            <a:ext cx="3617617" cy="4201104"/>
          </a:xfrm>
        </p:spPr>
      </p:pic>
      <p:pic>
        <p:nvPicPr>
          <p:cNvPr id="8" name="Image 7" descr="Anis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25" y="3993920"/>
            <a:ext cx="3608329" cy="27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ANIS ETOILE / STERNANIS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904235"/>
            <a:ext cx="4227346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Fruit en forme d’étoile d’un arbre asiatique, séché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 </a:t>
            </a:r>
            <a:r>
              <a:rPr lang="fr-FR" b="1" dirty="0" smtClean="0">
                <a:solidFill>
                  <a:srgbClr val="834736"/>
                </a:solidFill>
              </a:rPr>
              <a:t>vin chaud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834736"/>
                </a:solidFill>
              </a:rPr>
              <a:t>pâtisseries de Noël</a:t>
            </a:r>
          </a:p>
          <a:p>
            <a:r>
              <a:rPr lang="fr-FR" dirty="0" smtClean="0"/>
              <a:t>Fait partie de la préparation </a:t>
            </a:r>
            <a:r>
              <a:rPr lang="fr-FR" b="1" dirty="0" smtClean="0">
                <a:solidFill>
                  <a:srgbClr val="834736"/>
                </a:solidFill>
              </a:rPr>
              <a:t>« cinq épices »</a:t>
            </a:r>
            <a:r>
              <a:rPr lang="fr-FR" dirty="0" smtClean="0"/>
              <a:t> de la cuisine extrême-orientale</a:t>
            </a:r>
          </a:p>
        </p:txBody>
      </p:sp>
      <p:pic>
        <p:nvPicPr>
          <p:cNvPr id="5" name="Espace réservé du contenu 4" descr="Anis étoilé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4985314" y="352879"/>
            <a:ext cx="3882461" cy="4226534"/>
          </a:xfrm>
        </p:spPr>
      </p:pic>
      <p:pic>
        <p:nvPicPr>
          <p:cNvPr id="8" name="Image 7" descr="Anis étoilé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15" y="3963101"/>
            <a:ext cx="3882460" cy="2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CARDAMONE / KARDAMOM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618769"/>
            <a:ext cx="4190850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La plante de type roseau porte des petits fruits verts en forme de capsule</a:t>
            </a:r>
          </a:p>
          <a:p>
            <a:r>
              <a:rPr lang="fr-FR" dirty="0" smtClean="0"/>
              <a:t>A l’intérieur se trouvent les graines au parfum épicé légèrement </a:t>
            </a:r>
            <a:r>
              <a:rPr lang="fr-FR" b="1" dirty="0" smtClean="0">
                <a:solidFill>
                  <a:schemeClr val="accent4"/>
                </a:solidFill>
              </a:rPr>
              <a:t>citronné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Elément du mélange de </a:t>
            </a:r>
            <a:r>
              <a:rPr lang="fr-FR" b="1" dirty="0" smtClean="0">
                <a:solidFill>
                  <a:srgbClr val="834736"/>
                </a:solidFill>
              </a:rPr>
              <a:t>curry</a:t>
            </a:r>
            <a:r>
              <a:rPr lang="fr-FR" dirty="0" smtClean="0"/>
              <a:t>, pour les </a:t>
            </a:r>
            <a:r>
              <a:rPr lang="fr-FR" b="1" dirty="0" smtClean="0">
                <a:solidFill>
                  <a:srgbClr val="834736"/>
                </a:solidFill>
              </a:rPr>
              <a:t>pains d’épices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pains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charcuteries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pâtés</a:t>
            </a:r>
            <a:r>
              <a:rPr lang="fr-FR" dirty="0" smtClean="0"/>
              <a:t>, avec les </a:t>
            </a:r>
            <a:r>
              <a:rPr lang="fr-FR" b="1" dirty="0" smtClean="0">
                <a:solidFill>
                  <a:srgbClr val="834736"/>
                </a:solidFill>
              </a:rPr>
              <a:t>poires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pommes</a:t>
            </a:r>
            <a:r>
              <a:rPr lang="fr-FR" dirty="0" smtClean="0"/>
              <a:t> pochées, pour le </a:t>
            </a:r>
            <a:r>
              <a:rPr lang="fr-FR" b="1" dirty="0" smtClean="0">
                <a:solidFill>
                  <a:srgbClr val="834736"/>
                </a:solidFill>
              </a:rPr>
              <a:t>punch</a:t>
            </a:r>
            <a:r>
              <a:rPr lang="fr-FR" dirty="0" smtClean="0"/>
              <a:t> et le </a:t>
            </a:r>
            <a:r>
              <a:rPr lang="fr-FR" b="1" dirty="0" smtClean="0">
                <a:solidFill>
                  <a:srgbClr val="834736"/>
                </a:solidFill>
              </a:rPr>
              <a:t>vin chaud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ardamome 0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043"/>
          <a:stretch>
            <a:fillRect/>
          </a:stretch>
        </p:blipFill>
        <p:spPr>
          <a:xfrm>
            <a:off x="5090260" y="1166958"/>
            <a:ext cx="3033685" cy="3110055"/>
          </a:xfrm>
        </p:spPr>
      </p:pic>
      <p:pic>
        <p:nvPicPr>
          <p:cNvPr id="8" name="Image 7" descr="Cardamom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60" y="4465908"/>
            <a:ext cx="3033685" cy="22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PAVOT / MOHN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451718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Les graines mûres du pavot somnifères ont une saveur qui rappelle la noix et sont agréablement croustillantes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Rôtir légèrement les graines de pavot avant de les utiliser renforce leur arôme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chemeClr val="accent4"/>
                </a:solidFill>
              </a:rPr>
              <a:t>pains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pâtisseries feuilletées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currys</a:t>
            </a:r>
            <a:r>
              <a:rPr lang="fr-FR" dirty="0" smtClean="0"/>
              <a:t>, certaines spécialités régionales et pour assaisonner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Pavot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81" b="-31781"/>
          <a:stretch>
            <a:fillRect/>
          </a:stretch>
        </p:blipFill>
        <p:spPr>
          <a:xfrm>
            <a:off x="5433319" y="3761154"/>
            <a:ext cx="3143173" cy="3650137"/>
          </a:xfrm>
        </p:spPr>
      </p:pic>
      <p:pic>
        <p:nvPicPr>
          <p:cNvPr id="8" name="Image 7" descr="Pavot 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19" y="1145889"/>
            <a:ext cx="3143173" cy="31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743323" y="5778708"/>
            <a:ext cx="5120640" cy="505450"/>
          </a:xfrm>
        </p:spPr>
        <p:txBody>
          <a:bodyPr>
            <a:normAutofit/>
          </a:bodyPr>
          <a:lstStyle/>
          <a:p>
            <a:pPr algn="ctr"/>
            <a:r>
              <a:rPr lang="fr-FR" sz="1600" i="1" dirty="0" smtClean="0"/>
              <a:t>CARDINAUX YAN</a:t>
            </a:r>
            <a:endParaRPr lang="fr-FR" sz="16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4630432"/>
            <a:ext cx="5120640" cy="9235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HERBES, FLEURS ET EPICES / </a:t>
            </a:r>
            <a:r>
              <a:rPr lang="fr-FR" b="1" dirty="0" smtClean="0">
                <a:solidFill>
                  <a:schemeClr val="accent4"/>
                </a:solidFill>
              </a:rPr>
              <a:t>RACINES</a:t>
            </a:r>
            <a:endParaRPr lang="fr-FR" b="1" dirty="0"/>
          </a:p>
        </p:txBody>
      </p:sp>
      <p:pic>
        <p:nvPicPr>
          <p:cNvPr id="5" name="Image 4" descr="Gingem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13" y="227651"/>
            <a:ext cx="49784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GINGEMBRE / INGWER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5059448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Racine tubéreuse, ramifiée, blanchâtre ou brun-jaune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Il devrait avoir une chair ferme et non fibreuse</a:t>
            </a:r>
          </a:p>
          <a:p>
            <a:r>
              <a:rPr lang="fr-FR" dirty="0" smtClean="0"/>
              <a:t>Les gingembres </a:t>
            </a:r>
            <a:r>
              <a:rPr lang="fr-FR" b="1" dirty="0" smtClean="0">
                <a:solidFill>
                  <a:srgbClr val="834736"/>
                </a:solidFill>
              </a:rPr>
              <a:t>indien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jamaïcain</a:t>
            </a:r>
            <a:r>
              <a:rPr lang="fr-FR" dirty="0" smtClean="0"/>
              <a:t>, avec leur arôme citronné et piquant, sont considérés comme les </a:t>
            </a:r>
            <a:r>
              <a:rPr lang="fr-FR" b="1" dirty="0" smtClean="0">
                <a:solidFill>
                  <a:srgbClr val="834736"/>
                </a:solidFill>
              </a:rPr>
              <a:t>meilleures variétés</a:t>
            </a:r>
          </a:p>
          <a:p>
            <a:r>
              <a:rPr lang="fr-FR" dirty="0" smtClean="0"/>
              <a:t>Il se conserve au frais</a:t>
            </a:r>
          </a:p>
          <a:p>
            <a:r>
              <a:rPr lang="fr-FR" dirty="0" smtClean="0"/>
              <a:t>Ne peler chaque fois que la quantité strictement nécessaire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Fraîchement râpé, séché, moulu ou confit pour des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et des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dans le </a:t>
            </a:r>
            <a:r>
              <a:rPr lang="fr-FR" b="1" dirty="0" smtClean="0">
                <a:solidFill>
                  <a:srgbClr val="834736"/>
                </a:solidFill>
              </a:rPr>
              <a:t>curry</a:t>
            </a:r>
            <a:r>
              <a:rPr lang="fr-FR" dirty="0" smtClean="0"/>
              <a:t>, pour des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Gingembr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52" b="-21352"/>
          <a:stretch>
            <a:fillRect/>
          </a:stretch>
        </p:blipFill>
        <p:spPr>
          <a:xfrm>
            <a:off x="5471392" y="518205"/>
            <a:ext cx="3014746" cy="3630587"/>
          </a:xfrm>
        </p:spPr>
      </p:pic>
      <p:pic>
        <p:nvPicPr>
          <p:cNvPr id="8" name="Image 7" descr="Gingembr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92" y="3736912"/>
            <a:ext cx="3014746" cy="30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PÂQUERETTE / GÄNSEBLÜMCHEN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860445"/>
            <a:ext cx="4074064" cy="4168246"/>
          </a:xfrm>
        </p:spPr>
        <p:txBody>
          <a:bodyPr>
            <a:normAutofit/>
          </a:bodyPr>
          <a:lstStyle/>
          <a:p>
            <a:r>
              <a:rPr lang="fr-FR" dirty="0" smtClean="0"/>
              <a:t>Fleurons jaunes entourés d’une couronne de pétales blancs et roses plus au moins foncé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N’utiliser que les fleurs de plantes </a:t>
            </a:r>
            <a:r>
              <a:rPr lang="fr-FR" b="1" dirty="0" smtClean="0">
                <a:solidFill>
                  <a:schemeClr val="accent4"/>
                </a:solidFill>
              </a:rPr>
              <a:t>sans fertilisant</a:t>
            </a:r>
          </a:p>
          <a:p>
            <a:r>
              <a:rPr lang="fr-FR" dirty="0" smtClean="0"/>
              <a:t>L’intérieur, le fleuron jaune, a une saveur qui rappelle la </a:t>
            </a:r>
            <a:r>
              <a:rPr lang="fr-FR" b="1" dirty="0" smtClean="0">
                <a:solidFill>
                  <a:srgbClr val="834736"/>
                </a:solidFill>
              </a:rPr>
              <a:t>noix</a:t>
            </a:r>
            <a:endParaRPr lang="fr-FR" b="1" dirty="0">
              <a:solidFill>
                <a:srgbClr val="834736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les </a:t>
            </a:r>
            <a:r>
              <a:rPr lang="fr-FR" b="1" dirty="0" smtClean="0">
                <a:solidFill>
                  <a:srgbClr val="834736"/>
                </a:solidFill>
              </a:rPr>
              <a:t>salades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épinards</a:t>
            </a:r>
            <a:r>
              <a:rPr lang="fr-FR" dirty="0" smtClean="0"/>
              <a:t> et dans les </a:t>
            </a:r>
            <a:r>
              <a:rPr lang="fr-FR" b="1" dirty="0" smtClean="0">
                <a:solidFill>
                  <a:srgbClr val="834736"/>
                </a:solidFill>
              </a:rPr>
              <a:t>marinades au vinaigre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Pâquerett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4615815" y="1298447"/>
            <a:ext cx="4251960" cy="4937760"/>
          </a:xfrm>
        </p:spPr>
      </p:pic>
    </p:spTree>
    <p:extLst>
      <p:ext uri="{BB962C8B-B14F-4D97-AF65-F5344CB8AC3E}">
        <p14:creationId xmlns:p14="http://schemas.microsoft.com/office/powerpoint/2010/main" val="40801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RAIFORT / MEERRETICH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758284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La racine de cette plante s’enfonce profondément dans la terre et sa saveur est forte et piquante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Peut être stocké quelques semaines au frais et à l’humidité, enfoui dans du sable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Râpé avec du </a:t>
            </a:r>
            <a:r>
              <a:rPr lang="fr-FR" b="1" dirty="0" smtClean="0">
                <a:solidFill>
                  <a:srgbClr val="834736"/>
                </a:solidFill>
              </a:rPr>
              <a:t>poisson fumé</a:t>
            </a:r>
            <a:r>
              <a:rPr lang="fr-FR" dirty="0" smtClean="0"/>
              <a:t>, des </a:t>
            </a:r>
            <a:r>
              <a:rPr lang="fr-FR" b="1" dirty="0" smtClean="0">
                <a:solidFill>
                  <a:srgbClr val="834736"/>
                </a:solidFill>
              </a:rPr>
              <a:t>saucisses</a:t>
            </a:r>
            <a:r>
              <a:rPr lang="fr-FR" dirty="0" smtClean="0"/>
              <a:t> chaudes, de la </a:t>
            </a:r>
            <a:r>
              <a:rPr lang="fr-FR" b="1" dirty="0" smtClean="0">
                <a:solidFill>
                  <a:srgbClr val="834736"/>
                </a:solidFill>
              </a:rPr>
              <a:t>viande bouillie</a:t>
            </a:r>
            <a:r>
              <a:rPr lang="fr-FR" dirty="0" smtClean="0"/>
              <a:t>, pour des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 froides et chaudes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Raifort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5" b="-8065"/>
          <a:stretch>
            <a:fillRect/>
          </a:stretch>
        </p:blipFill>
        <p:spPr>
          <a:xfrm>
            <a:off x="5331130" y="1072902"/>
            <a:ext cx="3194813" cy="3331343"/>
          </a:xfrm>
        </p:spPr>
      </p:pic>
      <p:pic>
        <p:nvPicPr>
          <p:cNvPr id="8" name="Image 7" descr="Raifort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30" y="4348514"/>
            <a:ext cx="3194813" cy="23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CURCUMA / KURKUMA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675613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Cette plante qui ressemble au </a:t>
            </a:r>
            <a:r>
              <a:rPr lang="fr-FR" b="1" dirty="0" smtClean="0">
                <a:solidFill>
                  <a:srgbClr val="834736"/>
                </a:solidFill>
              </a:rPr>
              <a:t>gingembre</a:t>
            </a:r>
            <a:r>
              <a:rPr lang="fr-FR" dirty="0" smtClean="0"/>
              <a:t> est aussi appelée </a:t>
            </a:r>
            <a:r>
              <a:rPr lang="fr-FR" b="1" dirty="0" err="1" smtClean="0">
                <a:solidFill>
                  <a:srgbClr val="834736"/>
                </a:solidFill>
              </a:rPr>
              <a:t>tuméric</a:t>
            </a:r>
            <a:endParaRPr lang="fr-FR" b="1" dirty="0" smtClean="0">
              <a:solidFill>
                <a:srgbClr val="834736"/>
              </a:solidFill>
            </a:endParaRPr>
          </a:p>
          <a:p>
            <a:r>
              <a:rPr lang="fr-FR" dirty="0" smtClean="0"/>
              <a:t>Pelé, séché et moulu, le curcuma est une poudre d’une couleur jaune intense à la saveur aromatique ressemblant au gingembre, légèrement amère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Elément du </a:t>
            </a:r>
            <a:r>
              <a:rPr lang="fr-FR" b="1" dirty="0" smtClean="0">
                <a:solidFill>
                  <a:srgbClr val="834736"/>
                </a:solidFill>
              </a:rPr>
              <a:t>curry</a:t>
            </a:r>
            <a:r>
              <a:rPr lang="fr-FR" dirty="0" smtClean="0"/>
              <a:t>, de la </a:t>
            </a:r>
            <a:r>
              <a:rPr lang="fr-FR" b="1" dirty="0" smtClean="0">
                <a:solidFill>
                  <a:srgbClr val="834736"/>
                </a:solidFill>
              </a:rPr>
              <a:t>moutarde</a:t>
            </a:r>
            <a:r>
              <a:rPr lang="fr-FR" dirty="0" smtClean="0"/>
              <a:t> et de la </a:t>
            </a:r>
            <a:r>
              <a:rPr lang="fr-FR" b="1" dirty="0" smtClean="0">
                <a:solidFill>
                  <a:srgbClr val="834736"/>
                </a:solidFill>
              </a:rPr>
              <a:t>sauce Worcestershire</a:t>
            </a:r>
            <a:r>
              <a:rPr lang="fr-FR" dirty="0" smtClean="0"/>
              <a:t>, utilisé pour les </a:t>
            </a:r>
            <a:r>
              <a:rPr lang="fr-FR" b="1" dirty="0" smtClean="0">
                <a:solidFill>
                  <a:srgbClr val="834736"/>
                </a:solidFill>
              </a:rPr>
              <a:t>légumes à la moutarde </a:t>
            </a:r>
            <a:r>
              <a:rPr lang="fr-FR" dirty="0" smtClean="0"/>
              <a:t>anglais, les </a:t>
            </a:r>
            <a:r>
              <a:rPr lang="fr-FR" b="1" dirty="0" smtClean="0">
                <a:solidFill>
                  <a:srgbClr val="834736"/>
                </a:solidFill>
              </a:rPr>
              <a:t>chutneys</a:t>
            </a:r>
            <a:r>
              <a:rPr lang="fr-FR" dirty="0" smtClean="0"/>
              <a:t>, les </a:t>
            </a:r>
            <a:r>
              <a:rPr lang="fr-FR" b="1" dirty="0" smtClean="0">
                <a:solidFill>
                  <a:srgbClr val="834736"/>
                </a:solidFill>
              </a:rPr>
              <a:t>poissons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urcuma 01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44" b="-21244"/>
          <a:stretch>
            <a:fillRect/>
          </a:stretch>
        </p:blipFill>
        <p:spPr>
          <a:xfrm>
            <a:off x="5418720" y="532800"/>
            <a:ext cx="3289156" cy="3819664"/>
          </a:xfrm>
        </p:spPr>
      </p:pic>
      <p:pic>
        <p:nvPicPr>
          <p:cNvPr id="8" name="Image 7" descr="Curcuma 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50" y="3897800"/>
            <a:ext cx="2065490" cy="28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743323" y="5778708"/>
            <a:ext cx="5120640" cy="505450"/>
          </a:xfrm>
        </p:spPr>
        <p:txBody>
          <a:bodyPr>
            <a:normAutofit/>
          </a:bodyPr>
          <a:lstStyle/>
          <a:p>
            <a:pPr algn="ctr"/>
            <a:r>
              <a:rPr lang="fr-FR" sz="1600" i="1" dirty="0" smtClean="0"/>
              <a:t>CARDINAUX YAN</a:t>
            </a:r>
            <a:endParaRPr lang="fr-FR" sz="16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4630432"/>
            <a:ext cx="5120640" cy="9235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HERBES, FLEURS ET EPICES / </a:t>
            </a:r>
            <a:r>
              <a:rPr lang="fr-FR" b="1" dirty="0" smtClean="0">
                <a:solidFill>
                  <a:schemeClr val="accent4"/>
                </a:solidFill>
              </a:rPr>
              <a:t>ECORCES</a:t>
            </a:r>
            <a:endParaRPr lang="fr-FR" b="1" dirty="0"/>
          </a:p>
        </p:txBody>
      </p:sp>
      <p:pic>
        <p:nvPicPr>
          <p:cNvPr id="4" name="Image 3" descr="Cannel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3" y="459700"/>
            <a:ext cx="5193956" cy="36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CANNELLE / ZIMT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En séchant, l’écorce intérieure extraite des jeunes canneliers s’enroule sur elle-même</a:t>
            </a:r>
          </a:p>
          <a:p>
            <a:r>
              <a:rPr lang="fr-FR" dirty="0" smtClean="0"/>
              <a:t>On la trouve sous forme de bâtons, de miettes ou moulue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La véritable </a:t>
            </a:r>
            <a:r>
              <a:rPr lang="fr-FR" b="1" dirty="0" smtClean="0">
                <a:solidFill>
                  <a:srgbClr val="834736"/>
                </a:solidFill>
              </a:rPr>
              <a:t>cannelle de Ceylan</a:t>
            </a:r>
            <a:r>
              <a:rPr lang="fr-FR" dirty="0" smtClean="0"/>
              <a:t>, très fine et cassable, est </a:t>
            </a:r>
            <a:r>
              <a:rPr lang="fr-FR" b="1" dirty="0" smtClean="0">
                <a:solidFill>
                  <a:srgbClr val="834736"/>
                </a:solidFill>
              </a:rPr>
              <a:t>enroulée des deux côtés</a:t>
            </a:r>
            <a:r>
              <a:rPr lang="fr-FR" dirty="0" smtClean="0"/>
              <a:t>, la </a:t>
            </a:r>
            <a:r>
              <a:rPr lang="fr-FR" b="1" dirty="0" smtClean="0">
                <a:solidFill>
                  <a:srgbClr val="834736"/>
                </a:solidFill>
              </a:rPr>
              <a:t>cannelle Cassia</a:t>
            </a:r>
            <a:r>
              <a:rPr lang="fr-FR" dirty="0" smtClean="0"/>
              <a:t> est plus épaisse, plus foncée, et </a:t>
            </a:r>
            <a:r>
              <a:rPr lang="fr-FR" b="1" dirty="0" smtClean="0">
                <a:solidFill>
                  <a:srgbClr val="834736"/>
                </a:solidFill>
              </a:rPr>
              <a:t>enroulée d’un seul côté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Pour des mets de </a:t>
            </a:r>
            <a:r>
              <a:rPr lang="fr-FR" b="1" dirty="0" smtClean="0">
                <a:solidFill>
                  <a:srgbClr val="834736"/>
                </a:solidFill>
              </a:rPr>
              <a:t>viande</a:t>
            </a:r>
            <a:r>
              <a:rPr lang="fr-FR" dirty="0" smtClean="0"/>
              <a:t> et au </a:t>
            </a:r>
            <a:r>
              <a:rPr lang="fr-FR" b="1" dirty="0" smtClean="0">
                <a:solidFill>
                  <a:srgbClr val="834736"/>
                </a:solidFill>
              </a:rPr>
              <a:t>curry</a:t>
            </a:r>
            <a:r>
              <a:rPr lang="fr-FR" dirty="0" smtClean="0"/>
              <a:t>, mais surtout pour les </a:t>
            </a:r>
            <a:r>
              <a:rPr lang="fr-FR" b="1" dirty="0" smtClean="0">
                <a:solidFill>
                  <a:srgbClr val="834736"/>
                </a:solidFill>
              </a:rPr>
              <a:t>entremets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r>
              <a:rPr lang="fr-FR" dirty="0" smtClean="0"/>
              <a:t> et le </a:t>
            </a:r>
            <a:r>
              <a:rPr lang="fr-FR" b="1" dirty="0" smtClean="0">
                <a:solidFill>
                  <a:srgbClr val="834736"/>
                </a:solidFill>
              </a:rPr>
              <a:t>vin chaud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annell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67" b="-32167"/>
          <a:stretch>
            <a:fillRect/>
          </a:stretch>
        </p:blipFill>
        <p:spPr>
          <a:xfrm>
            <a:off x="5090259" y="306542"/>
            <a:ext cx="3717125" cy="4316661"/>
          </a:xfrm>
        </p:spPr>
      </p:pic>
      <p:pic>
        <p:nvPicPr>
          <p:cNvPr id="8" name="Image 7" descr="Cannell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9" y="3883781"/>
            <a:ext cx="3717125" cy="27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SOUCI / RINGELBLUME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945291"/>
            <a:ext cx="4139756" cy="3922829"/>
          </a:xfrm>
        </p:spPr>
        <p:txBody>
          <a:bodyPr>
            <a:normAutofit/>
          </a:bodyPr>
          <a:lstStyle/>
          <a:p>
            <a:r>
              <a:rPr lang="fr-FR" dirty="0" smtClean="0"/>
              <a:t>Les jeunes soucis ont des fleurs jaune-ocre très fournies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Mélanger les pétales effilés ou finement hachés aux </a:t>
            </a:r>
            <a:r>
              <a:rPr lang="fr-FR" b="1" dirty="0" smtClean="0">
                <a:solidFill>
                  <a:schemeClr val="accent4"/>
                </a:solidFill>
              </a:rPr>
              <a:t>omelettes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fromage frais </a:t>
            </a:r>
            <a:r>
              <a:rPr lang="fr-FR" dirty="0" smtClean="0"/>
              <a:t>ou </a:t>
            </a:r>
            <a:r>
              <a:rPr lang="fr-FR" b="1" dirty="0" smtClean="0">
                <a:solidFill>
                  <a:srgbClr val="834736"/>
                </a:solidFill>
              </a:rPr>
              <a:t>mets de légumes</a:t>
            </a:r>
          </a:p>
          <a:p>
            <a:r>
              <a:rPr lang="fr-FR" dirty="0" smtClean="0"/>
              <a:t>Leur arôme s’accorde bien avec la </a:t>
            </a:r>
            <a:r>
              <a:rPr lang="fr-FR" b="1" dirty="0" smtClean="0">
                <a:solidFill>
                  <a:srgbClr val="834736"/>
                </a:solidFill>
              </a:rPr>
              <a:t>ciboulette</a:t>
            </a:r>
            <a:r>
              <a:rPr lang="fr-FR" dirty="0" smtClean="0"/>
              <a:t> et l’</a:t>
            </a:r>
            <a:r>
              <a:rPr lang="fr-FR" b="1" dirty="0" smtClean="0">
                <a:solidFill>
                  <a:srgbClr val="834736"/>
                </a:solidFill>
              </a:rPr>
              <a:t>aneth</a:t>
            </a:r>
          </a:p>
          <a:p>
            <a:r>
              <a:rPr lang="fr-FR" dirty="0" smtClean="0"/>
              <a:t>Pour </a:t>
            </a:r>
            <a:r>
              <a:rPr lang="fr-FR" b="1" dirty="0" smtClean="0">
                <a:solidFill>
                  <a:srgbClr val="834736"/>
                </a:solidFill>
              </a:rPr>
              <a:t>décorer</a:t>
            </a:r>
            <a:r>
              <a:rPr lang="fr-FR" dirty="0" smtClean="0"/>
              <a:t> les terrines de légumes et colorer les mets</a:t>
            </a:r>
            <a:endParaRPr lang="fr-FR" dirty="0"/>
          </a:p>
        </p:txBody>
      </p:sp>
      <p:pic>
        <p:nvPicPr>
          <p:cNvPr id="9" name="Espace réservé du contenu 8" descr="Souci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59" b="-27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7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SAFRAN / SAFRAN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7"/>
            <a:ext cx="4604172" cy="520465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Pistils de fleur séchés disponibles entiers ou finement moulus</a:t>
            </a:r>
          </a:p>
          <a:p>
            <a:r>
              <a:rPr lang="fr-FR" dirty="0" smtClean="0"/>
              <a:t>Saveur légèrement amère et relevée</a:t>
            </a:r>
          </a:p>
          <a:p>
            <a:r>
              <a:rPr lang="fr-FR" dirty="0" smtClean="0"/>
              <a:t>Avec un liquide, sa couleur rouge-orange devient jaune brillant</a:t>
            </a:r>
          </a:p>
          <a:p>
            <a:r>
              <a:rPr lang="fr-FR" dirty="0" smtClean="0"/>
              <a:t>Pour cette épice, la plus chère sur le marché, 1 kg représente environ </a:t>
            </a:r>
            <a:r>
              <a:rPr lang="fr-FR" b="1" dirty="0" smtClean="0">
                <a:solidFill>
                  <a:schemeClr val="accent4"/>
                </a:solidFill>
              </a:rPr>
              <a:t>240000 pistils</a:t>
            </a:r>
            <a:r>
              <a:rPr lang="fr-FR" dirty="0" smtClean="0"/>
              <a:t>, </a:t>
            </a:r>
            <a:r>
              <a:rPr lang="fr-FR" dirty="0" err="1" smtClean="0"/>
              <a:t>resp</a:t>
            </a:r>
            <a:r>
              <a:rPr lang="fr-FR" dirty="0" smtClean="0"/>
              <a:t>. </a:t>
            </a:r>
            <a:r>
              <a:rPr lang="fr-FR" b="1" dirty="0" smtClean="0">
                <a:solidFill>
                  <a:srgbClr val="834736"/>
                </a:solidFill>
              </a:rPr>
              <a:t>80000 fleurs de crocus</a:t>
            </a:r>
          </a:p>
          <a:p>
            <a:r>
              <a:rPr lang="fr-FR" dirty="0" smtClean="0"/>
              <a:t>En Suisse, on cultive du safran à </a:t>
            </a:r>
            <a:r>
              <a:rPr lang="fr-FR" dirty="0" err="1" smtClean="0"/>
              <a:t>Mund</a:t>
            </a:r>
            <a:r>
              <a:rPr lang="fr-FR" dirty="0" smtClean="0"/>
              <a:t> (Valais)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Pour s’assurer de l’authenticité du safran, on préfèrera les pistils séchés à la poudre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Mets typiques au safran :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834736"/>
                </a:solidFill>
              </a:rPr>
              <a:t>bouillabaisse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paella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risotto milanaise</a:t>
            </a:r>
          </a:p>
          <a:p>
            <a:r>
              <a:rPr lang="fr-FR" dirty="0" smtClean="0"/>
              <a:t>Convient aussi pour les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mets de </a:t>
            </a:r>
            <a:r>
              <a:rPr lang="fr-FR" b="1" dirty="0" smtClean="0">
                <a:solidFill>
                  <a:srgbClr val="834736"/>
                </a:solidFill>
              </a:rPr>
              <a:t>poisson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crustacés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pâtisseries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6" name="Espace réservé du contenu 5" descr="Safra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49" b="-35749"/>
          <a:stretch>
            <a:fillRect/>
          </a:stretch>
        </p:blipFill>
        <p:spPr>
          <a:xfrm>
            <a:off x="5056376" y="284648"/>
            <a:ext cx="3811399" cy="4426141"/>
          </a:xfrm>
        </p:spPr>
      </p:pic>
      <p:pic>
        <p:nvPicPr>
          <p:cNvPr id="7" name="Image 6" descr="Safran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76" y="3948964"/>
            <a:ext cx="3811399" cy="26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CLOU DE GIROFLE / GEWÜRZNELKEN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460942"/>
            <a:ext cx="4606901" cy="5204655"/>
          </a:xfrm>
        </p:spPr>
        <p:txBody>
          <a:bodyPr>
            <a:normAutofit/>
          </a:bodyPr>
          <a:lstStyle/>
          <a:p>
            <a:r>
              <a:rPr lang="fr-FR" dirty="0" smtClean="0"/>
              <a:t>Boutons séchés des fleurs du </a:t>
            </a:r>
            <a:r>
              <a:rPr lang="fr-FR" b="1" dirty="0" smtClean="0">
                <a:solidFill>
                  <a:srgbClr val="834736"/>
                </a:solidFill>
              </a:rPr>
              <a:t>giroflier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EN CUISINE</a:t>
            </a:r>
          </a:p>
          <a:p>
            <a:r>
              <a:rPr lang="fr-FR" dirty="0" smtClean="0"/>
              <a:t>Leur arôme typique ne se déploie que sous l’effet de la chaleur</a:t>
            </a:r>
          </a:p>
          <a:p>
            <a:r>
              <a:rPr lang="fr-FR" dirty="0" smtClean="0"/>
              <a:t>Moulus, ils perdent rapidement leur arôme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b="1" dirty="0" smtClean="0">
                <a:solidFill>
                  <a:srgbClr val="834736"/>
                </a:solidFill>
              </a:rPr>
              <a:t>Oignons piqués</a:t>
            </a:r>
            <a:r>
              <a:rPr lang="fr-FR" dirty="0" smtClean="0"/>
              <a:t>, dans un </a:t>
            </a:r>
            <a:r>
              <a:rPr lang="fr-FR" b="1" dirty="0" smtClean="0">
                <a:solidFill>
                  <a:srgbClr val="834736"/>
                </a:solidFill>
              </a:rPr>
              <a:t>sachet d’épices</a:t>
            </a:r>
            <a:r>
              <a:rPr lang="fr-FR" dirty="0" smtClean="0"/>
              <a:t>, pour les bases de </a:t>
            </a:r>
            <a:r>
              <a:rPr lang="fr-FR" b="1" dirty="0" smtClean="0">
                <a:solidFill>
                  <a:srgbClr val="834736"/>
                </a:solidFill>
              </a:rPr>
              <a:t>bouillons</a:t>
            </a:r>
            <a:r>
              <a:rPr lang="fr-FR" dirty="0" smtClean="0"/>
              <a:t> et de </a:t>
            </a:r>
            <a:r>
              <a:rPr lang="fr-FR" b="1" dirty="0" smtClean="0">
                <a:solidFill>
                  <a:srgbClr val="834736"/>
                </a:solidFill>
              </a:rPr>
              <a:t>sauces</a:t>
            </a:r>
            <a:r>
              <a:rPr lang="fr-FR" dirty="0" smtClean="0"/>
              <a:t>, dans les mets de viande tels que </a:t>
            </a:r>
            <a:r>
              <a:rPr lang="fr-FR" b="1" dirty="0" smtClean="0">
                <a:solidFill>
                  <a:srgbClr val="834736"/>
                </a:solidFill>
              </a:rPr>
              <a:t>ragoûts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834736"/>
                </a:solidFill>
              </a:rPr>
              <a:t>civets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daubes</a:t>
            </a:r>
            <a:r>
              <a:rPr lang="fr-FR" dirty="0" smtClean="0"/>
              <a:t>, dans les </a:t>
            </a:r>
            <a:r>
              <a:rPr lang="fr-FR" b="1" dirty="0" smtClean="0">
                <a:solidFill>
                  <a:srgbClr val="834736"/>
                </a:solidFill>
              </a:rPr>
              <a:t>marinades</a:t>
            </a:r>
            <a:r>
              <a:rPr lang="fr-FR" dirty="0" smtClean="0"/>
              <a:t> de </a:t>
            </a:r>
            <a:r>
              <a:rPr lang="fr-FR" b="1" dirty="0" smtClean="0">
                <a:solidFill>
                  <a:srgbClr val="834736"/>
                </a:solidFill>
              </a:rPr>
              <a:t>gibier</a:t>
            </a:r>
            <a:r>
              <a:rPr lang="fr-FR" dirty="0" smtClean="0"/>
              <a:t>, le </a:t>
            </a:r>
            <a:r>
              <a:rPr lang="fr-FR" b="1" dirty="0" smtClean="0">
                <a:solidFill>
                  <a:srgbClr val="834736"/>
                </a:solidFill>
              </a:rPr>
              <a:t>vin chaud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rgbClr val="834736"/>
                </a:solidFill>
              </a:rPr>
              <a:t>compotes</a:t>
            </a:r>
            <a:endParaRPr lang="fr-FR" b="1" dirty="0">
              <a:solidFill>
                <a:srgbClr val="834736"/>
              </a:solidFill>
            </a:endParaRPr>
          </a:p>
        </p:txBody>
      </p:sp>
      <p:pic>
        <p:nvPicPr>
          <p:cNvPr id="5" name="Espace réservé du contenu 4" descr="Clou de girofl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9" b="-27419"/>
          <a:stretch>
            <a:fillRect/>
          </a:stretch>
        </p:blipFill>
        <p:spPr>
          <a:xfrm>
            <a:off x="5141353" y="524789"/>
            <a:ext cx="3504051" cy="4069221"/>
          </a:xfrm>
        </p:spPr>
      </p:pic>
      <p:pic>
        <p:nvPicPr>
          <p:cNvPr id="8" name="Image 7" descr="Clou de girofl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54" y="4063270"/>
            <a:ext cx="3504050" cy="26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CÂPRES / KAPERN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606901" cy="52046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Ce n’est pas que dans le sel que ces boutons de fleurs fades développent leur saveur âpre et relevée</a:t>
            </a:r>
          </a:p>
          <a:p>
            <a:r>
              <a:rPr lang="fr-FR" dirty="0" smtClean="0"/>
              <a:t>Ils sont commercialisés selon la grosseur et la dénomination correspondante : plus ils sont grands, plus la saveur est forte, plus ils sont petits, plus elle est fine</a:t>
            </a:r>
          </a:p>
          <a:p>
            <a:r>
              <a:rPr lang="fr-FR" b="1" i="1" dirty="0" smtClean="0">
                <a:solidFill>
                  <a:srgbClr val="0000FF"/>
                </a:solidFill>
              </a:rPr>
              <a:t>Petites : nonpareilles / Moyennes : surfines / Grosses : capucines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BC300A"/>
                </a:solidFill>
              </a:rPr>
              <a:t>UTILISATION</a:t>
            </a:r>
          </a:p>
          <a:p>
            <a:r>
              <a:rPr lang="fr-FR" dirty="0" smtClean="0"/>
              <a:t>Principalement dans les mets froids comme </a:t>
            </a:r>
            <a:r>
              <a:rPr lang="fr-FR" b="1" dirty="0" smtClean="0">
                <a:solidFill>
                  <a:schemeClr val="accent4"/>
                </a:solidFill>
              </a:rPr>
              <a:t>sauces ravigote </a:t>
            </a:r>
            <a:r>
              <a:rPr lang="fr-FR" dirty="0" smtClean="0"/>
              <a:t>ou </a:t>
            </a:r>
            <a:r>
              <a:rPr lang="fr-FR" b="1" dirty="0" smtClean="0">
                <a:solidFill>
                  <a:srgbClr val="834736"/>
                </a:solidFill>
              </a:rPr>
              <a:t>rémoulade</a:t>
            </a:r>
            <a:r>
              <a:rPr lang="fr-FR" dirty="0" smtClean="0"/>
              <a:t>, pour </a:t>
            </a:r>
            <a:r>
              <a:rPr lang="fr-FR" b="1" dirty="0" smtClean="0">
                <a:solidFill>
                  <a:srgbClr val="834736"/>
                </a:solidFill>
              </a:rPr>
              <a:t>décorer</a:t>
            </a:r>
            <a:r>
              <a:rPr lang="fr-FR" dirty="0" smtClean="0"/>
              <a:t> les mets froids, </a:t>
            </a:r>
            <a:r>
              <a:rPr lang="fr-FR" b="1" dirty="0" smtClean="0">
                <a:solidFill>
                  <a:srgbClr val="834736"/>
                </a:solidFill>
              </a:rPr>
              <a:t>vitello </a:t>
            </a:r>
            <a:r>
              <a:rPr lang="fr-FR" b="1" dirty="0" err="1" smtClean="0">
                <a:solidFill>
                  <a:srgbClr val="834736"/>
                </a:solidFill>
              </a:rPr>
              <a:t>tonnato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834736"/>
                </a:solidFill>
              </a:rPr>
              <a:t>tartare</a:t>
            </a:r>
          </a:p>
          <a:p>
            <a:r>
              <a:rPr lang="fr-FR" dirty="0" smtClean="0"/>
              <a:t>Dans les mets chauds, n’ajouter les câpres qu’à la fin car ils ne supportent pas la cuisson</a:t>
            </a:r>
            <a:endParaRPr lang="fr-FR" dirty="0"/>
          </a:p>
        </p:txBody>
      </p:sp>
      <p:pic>
        <p:nvPicPr>
          <p:cNvPr id="6" name="Espace réservé du contenu 5" descr="Câpr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97" b="-37097"/>
          <a:stretch>
            <a:fillRect/>
          </a:stretch>
        </p:blipFill>
        <p:spPr>
          <a:xfrm>
            <a:off x="4883126" y="228601"/>
            <a:ext cx="4027719" cy="4677351"/>
          </a:xfrm>
        </p:spPr>
      </p:pic>
      <p:pic>
        <p:nvPicPr>
          <p:cNvPr id="7" name="Image 6" descr="Câpre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26" y="4078957"/>
            <a:ext cx="3984649" cy="26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743323" y="5778708"/>
            <a:ext cx="5120640" cy="505450"/>
          </a:xfrm>
        </p:spPr>
        <p:txBody>
          <a:bodyPr>
            <a:normAutofit/>
          </a:bodyPr>
          <a:lstStyle/>
          <a:p>
            <a:pPr algn="ctr"/>
            <a:r>
              <a:rPr lang="fr-FR" sz="1600" i="1" dirty="0" smtClean="0"/>
              <a:t>CARDINAUX YAN</a:t>
            </a:r>
            <a:endParaRPr lang="fr-FR" sz="1600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39896" y="4630432"/>
            <a:ext cx="5120640" cy="9235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HERBES, FLEURS ET EPICES / </a:t>
            </a:r>
            <a:r>
              <a:rPr lang="fr-FR" b="1" dirty="0" smtClean="0">
                <a:solidFill>
                  <a:schemeClr val="accent4"/>
                </a:solidFill>
              </a:rPr>
              <a:t>GRAINES</a:t>
            </a:r>
            <a:endParaRPr lang="fr-FR" b="1" dirty="0"/>
          </a:p>
        </p:txBody>
      </p:sp>
      <p:pic>
        <p:nvPicPr>
          <p:cNvPr id="7" name="Image 6" descr="Poiv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48" y="308921"/>
            <a:ext cx="4832563" cy="39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44301"/>
          </a:xfrm>
        </p:spPr>
        <p:txBody>
          <a:bodyPr/>
          <a:lstStyle/>
          <a:p>
            <a:pPr algn="ctr"/>
            <a:r>
              <a:rPr lang="fr-FR" b="1" u="sng" dirty="0" smtClean="0"/>
              <a:t>POIVRE / PFEFFER</a:t>
            </a:r>
            <a:endParaRPr lang="fr-FR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5015653" cy="67219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véritables variétés de poivre sont les fruits d’une plante grimpante tropicale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07092329"/>
              </p:ext>
            </p:extLst>
          </p:nvPr>
        </p:nvGraphicFramePr>
        <p:xfrm>
          <a:off x="218924" y="2086832"/>
          <a:ext cx="5459808" cy="2021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67178"/>
                <a:gridCol w="399263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Véritables variétés de poivre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Poivre vert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Cueilli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="1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avant maturité </a:t>
                      </a:r>
                      <a:r>
                        <a:rPr lang="fr-FR" baseline="0" dirty="0" smtClean="0"/>
                        <a:t>(vert), puis séché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Poivre noir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Cueilli</a:t>
                      </a:r>
                      <a:r>
                        <a:rPr lang="fr-FR" baseline="0" dirty="0" smtClean="0"/>
                        <a:t> aussi </a:t>
                      </a:r>
                      <a:r>
                        <a:rPr lang="fr-FR" b="1" baseline="0" dirty="0" smtClean="0">
                          <a:solidFill>
                            <a:srgbClr val="BC300A"/>
                          </a:solidFill>
                        </a:rPr>
                        <a:t>avant maturité </a:t>
                      </a:r>
                      <a:r>
                        <a:rPr lang="fr-FR" baseline="0" dirty="0" smtClean="0"/>
                        <a:t>(vert), puis séché à l’air (fermentation)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Poivre blanc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Cueilli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="1" baseline="0" dirty="0" smtClean="0">
                          <a:solidFill>
                            <a:srgbClr val="BC300A"/>
                          </a:solidFill>
                        </a:rPr>
                        <a:t>mûr</a:t>
                      </a:r>
                      <a:r>
                        <a:rPr lang="fr-FR" baseline="0" dirty="0" smtClean="0"/>
                        <a:t> (rouge), fermenté pour lui retirer sa peau rouge, puis séché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681342"/>
              </p:ext>
            </p:extLst>
          </p:nvPr>
        </p:nvGraphicFramePr>
        <p:xfrm>
          <a:off x="218922" y="4108672"/>
          <a:ext cx="5459809" cy="256539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69520"/>
                <a:gridCol w="349028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Plantes</a:t>
                      </a:r>
                      <a:r>
                        <a:rPr lang="fr-FR" baseline="0" dirty="0" smtClean="0"/>
                        <a:t> semblables au poivre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Poivre rose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Fruit du </a:t>
                      </a:r>
                      <a:r>
                        <a:rPr lang="fr-FR" b="1" dirty="0" smtClean="0">
                          <a:solidFill>
                            <a:srgbClr val="BC300A"/>
                          </a:solidFill>
                        </a:rPr>
                        <a:t>poivrier d’Amérique </a:t>
                      </a:r>
                      <a:r>
                        <a:rPr lang="fr-FR" dirty="0" smtClean="0"/>
                        <a:t>(ou faux poivrier), cueillis</a:t>
                      </a:r>
                      <a:r>
                        <a:rPr lang="fr-FR" baseline="0" dirty="0" smtClean="0"/>
                        <a:t> mûrs, puis séchés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Poivre de Sichuan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Baies séchées du </a:t>
                      </a:r>
                      <a:r>
                        <a:rPr lang="fr-FR" b="1" dirty="0" smtClean="0">
                          <a:solidFill>
                            <a:srgbClr val="BC300A"/>
                          </a:solidFill>
                        </a:rPr>
                        <a:t>fustet</a:t>
                      </a:r>
                      <a:r>
                        <a:rPr lang="fr-FR" dirty="0" smtClean="0"/>
                        <a:t> ou bois jaune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Poivre</a:t>
                      </a:r>
                      <a:r>
                        <a:rPr lang="fr-FR" b="1" baseline="0" dirty="0" smtClean="0"/>
                        <a:t> ou piment de la Jamaïque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Baies vertes séchées du </a:t>
                      </a:r>
                      <a:r>
                        <a:rPr lang="fr-FR" b="1" dirty="0" smtClean="0">
                          <a:solidFill>
                            <a:srgbClr val="BC300A"/>
                          </a:solidFill>
                        </a:rPr>
                        <a:t>pimenta </a:t>
                      </a:r>
                      <a:r>
                        <a:rPr lang="fr-FR" b="1" dirty="0" err="1" smtClean="0">
                          <a:solidFill>
                            <a:srgbClr val="BC300A"/>
                          </a:solidFill>
                        </a:rPr>
                        <a:t>officinalis</a:t>
                      </a:r>
                      <a:endParaRPr lang="fr-FR" b="1" dirty="0">
                        <a:solidFill>
                          <a:srgbClr val="BC300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 descr="Poiv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25" y="1554030"/>
            <a:ext cx="3272309" cy="2647499"/>
          </a:xfrm>
          <a:prstGeom prst="rect">
            <a:avLst/>
          </a:prstGeom>
        </p:spPr>
      </p:pic>
      <p:pic>
        <p:nvPicPr>
          <p:cNvPr id="6" name="Image 5" descr="Poivre 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25" y="4298907"/>
            <a:ext cx="3272309" cy="24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E">
  <a:themeElements>
    <a:clrScheme name="Feuille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PME.thmx</Template>
  <TotalTime>1723</TotalTime>
  <Words>2064</Words>
  <Application>Microsoft Office PowerPoint</Application>
  <PresentationFormat>Affichage à l'écran (4:3)</PresentationFormat>
  <Paragraphs>224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PME</vt:lpstr>
      <vt:lpstr>HERBES, FLEURS ET EPICES / FLEURS</vt:lpstr>
      <vt:lpstr>EGLANTINE / HECKENROSE</vt:lpstr>
      <vt:lpstr>PÂQUERETTE / GÄNSEBLÜMCHEN</vt:lpstr>
      <vt:lpstr>SOUCI / RINGELBLUME</vt:lpstr>
      <vt:lpstr>SAFRAN / SAFRAN</vt:lpstr>
      <vt:lpstr>CLOU DE GIROFLE / GEWÜRZNELKEN</vt:lpstr>
      <vt:lpstr>CÂPRES / KAPERN</vt:lpstr>
      <vt:lpstr>HERBES, FLEURS ET EPICES / GRAINES</vt:lpstr>
      <vt:lpstr>POIVRE / PFEFFER</vt:lpstr>
      <vt:lpstr>POIVRE / PFEFFER</vt:lpstr>
      <vt:lpstr>POIVRE DE CAYENNE / CAYENNE-PFEFFER</vt:lpstr>
      <vt:lpstr>PAPRIKA / PAPRIKA</vt:lpstr>
      <vt:lpstr>CHILI / CHILI</vt:lpstr>
      <vt:lpstr>MUSCADE / MUSKAT</vt:lpstr>
      <vt:lpstr>VANILLE / VANILLE</vt:lpstr>
      <vt:lpstr>GENIEVRE / WACHOLDER</vt:lpstr>
      <vt:lpstr>GRAINES DE MOUTARDE / SENFKÖRNER</vt:lpstr>
      <vt:lpstr>CARVI (CARUM CARVI)/ KREUZKÜMMEL</vt:lpstr>
      <vt:lpstr>CUMIN / KÜMMEL</vt:lpstr>
      <vt:lpstr>CORIANDRE / KORIANDER</vt:lpstr>
      <vt:lpstr>FENOUIL / FENCHEL</vt:lpstr>
      <vt:lpstr>ANETH / DILL</vt:lpstr>
      <vt:lpstr>FUNEGREC / BOCKSHORNKLEE</vt:lpstr>
      <vt:lpstr>ANIS / ANIS</vt:lpstr>
      <vt:lpstr>ANIS ETOILE / STERNANIS</vt:lpstr>
      <vt:lpstr>CARDAMONE / KARDAMOM</vt:lpstr>
      <vt:lpstr>PAVOT / MOHN</vt:lpstr>
      <vt:lpstr>HERBES, FLEURS ET EPICES / RACINES</vt:lpstr>
      <vt:lpstr>GINGEMBRE / INGWER</vt:lpstr>
      <vt:lpstr>RAIFORT / MEERRETICH</vt:lpstr>
      <vt:lpstr>CURCUMA / KURKUMA</vt:lpstr>
      <vt:lpstr>HERBES, FLEURS ET EPICES / ECORCES</vt:lpstr>
      <vt:lpstr>CANNELLE / ZIMT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HERBES, FLEURS ET EPICES</dc:title>
  <dc:creator>Cardinaux Yan</dc:creator>
  <cp:lastModifiedBy>cardinaux</cp:lastModifiedBy>
  <cp:revision>120</cp:revision>
  <dcterms:created xsi:type="dcterms:W3CDTF">2013-09-28T07:29:22Z</dcterms:created>
  <dcterms:modified xsi:type="dcterms:W3CDTF">2014-09-29T07:47:31Z</dcterms:modified>
</cp:coreProperties>
</file>