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7234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670F8-FE62-487C-9720-F4005664B74B}" type="datetimeFigureOut">
              <a:rPr lang="fr-CH" smtClean="0"/>
              <a:t>25.09.2010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8538" y="728663"/>
            <a:ext cx="4860925" cy="3646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8633"/>
            <a:ext cx="5486400" cy="43755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35578"/>
            <a:ext cx="2971800" cy="48617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900CAF-BE73-460E-9517-07426FACDE53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571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E39E5-9B40-4FDB-B5FC-FBAD4396B01E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7883A-774A-4393-BDA1-996055B50C7D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907DE-74AD-444D-B6E2-4F60546793CB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7D319-672D-4D33-9E9D-41EFEA16AC27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32B34-EBBE-4C6C-9234-020217A2AE3D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EB141-66A2-4219-87E1-7CA4DCE8CD26}" type="datetime1">
              <a:rPr lang="fr-FR" smtClean="0"/>
              <a:t>25/09/2010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789B-65CF-4D9B-91F8-F9315BFB08B1}" type="datetime1">
              <a:rPr lang="fr-FR" smtClean="0"/>
              <a:t>25/09/2010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2AAF8-E0D3-4BCF-AB32-B0B61F936F35}" type="datetime1">
              <a:rPr lang="fr-FR" smtClean="0"/>
              <a:t>25/09/2010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0D4E-1C5F-44DB-AD32-AD3206F26404}" type="datetime1">
              <a:rPr lang="fr-FR" smtClean="0"/>
              <a:t>25/09/2010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E8973-3C47-44C8-A28A-C658E75EE307}" type="datetime1">
              <a:rPr lang="fr-FR" smtClean="0"/>
              <a:t>25/09/2010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645FF-86F4-4067-9E42-FBFDE7503DFB}" type="datetime1">
              <a:rPr lang="fr-FR" smtClean="0"/>
              <a:t>25/09/2010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18DBC-AAD0-4B25-9948-77F82A7026AB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/>
              <a:t>F.LDX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Radical_(chimie)" TargetMode="Externa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fr.wikipedia.org/wiki/Hormone" TargetMode="External"/><Relationship Id="rId4" Type="http://schemas.openxmlformats.org/officeDocument/2006/relationships/hyperlink" Target="http://fr.wikipedia.org/wiki/Enzym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Vitamine" TargetMode="External"/><Relationship Id="rId2" Type="http://schemas.openxmlformats.org/officeDocument/2006/relationships/hyperlink" Target="http://fr.wikipedia.org/wiki/Provitam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5589240"/>
            <a:ext cx="3744416" cy="79208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C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oft Sugar plain" pitchFamily="2" charset="0"/>
              </a:rPr>
              <a:t>LES VITAMINES</a:t>
            </a:r>
            <a:endParaRPr lang="fr-CH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oft Sugar plain" pitchFamily="2" charset="0"/>
            </a:endParaRPr>
          </a:p>
        </p:txBody>
      </p:sp>
      <p:pic>
        <p:nvPicPr>
          <p:cNvPr id="1026" name="Picture 2" descr="http://www.migros.ch/DE/Supermarkt/Markenwelt/Actilife/PublishingImages/ct_actilife_1068_424_VitaminD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57250" cy="20002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migros.ch/DE/Supermarkt/Markenwelt/Actilife/PublishingImages/ct_actilife_antio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636" y="1366848"/>
            <a:ext cx="857250" cy="20002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0" descr="http://image.mabulle.com/m/mi/miammiam.mabulle.com/vitamin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503379">
            <a:off x="1691384" y="1651050"/>
            <a:ext cx="3770757" cy="2945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t3.gstatic.com/images?q=tbn:ANd9GcTtWjeWs1oIFGqo3YUYfdmhqAitWkhDC7qZENA31V-3jfz1PBE&amp;t=1&amp;usg=__tnXaWH4uEQC0kZk_3k1MnjikSWE=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4839">
            <a:off x="4894210" y="3880930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50C54-709C-44E6-9505-273406080675}" type="datetime1">
              <a:rPr lang="fr-FR" smtClean="0"/>
              <a:t>25/09/2010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131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smtClean="0"/>
              <a:t>Qu’est-ce qu’une vitamine ?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Blip>
                <a:blip r:embed="rId2"/>
              </a:buBlip>
            </a:pPr>
            <a:r>
              <a:rPr lang="fr-CH" sz="2000" dirty="0"/>
              <a:t>Une </a:t>
            </a:r>
            <a:r>
              <a:rPr lang="fr-CH" sz="2000" b="1" dirty="0"/>
              <a:t>vitamine</a:t>
            </a:r>
            <a:r>
              <a:rPr lang="fr-CH" sz="2000" dirty="0"/>
              <a:t> est une substance organique nécessaire (en dose allant du microgramme à plusieurs milligrammes par jour) au métabolisme des organismes vivants et donc de l'homme. </a:t>
            </a:r>
            <a:endParaRPr lang="fr-CH" sz="2000" dirty="0" smtClean="0"/>
          </a:p>
          <a:p>
            <a:pPr>
              <a:buBlip>
                <a:blip r:embed="rId2"/>
              </a:buBlip>
            </a:pPr>
            <a:r>
              <a:rPr lang="fr-CH" sz="2000" dirty="0" smtClean="0"/>
              <a:t>Les </a:t>
            </a:r>
            <a:r>
              <a:rPr lang="fr-CH" sz="2000" dirty="0"/>
              <a:t>vitamines sont des compléments indispensables aux échanges vitaux. Molécule organique, la vitamine est un coenzyme (molécule qui participe au site actif d'une enzyme) qui renferme un ou plusieurs </a:t>
            </a:r>
            <a:r>
              <a:rPr lang="fr-CH" sz="2000" dirty="0">
                <a:hlinkClick r:id="rId3" tooltip="Radical (chimie)"/>
              </a:rPr>
              <a:t>radicaux</a:t>
            </a:r>
            <a:r>
              <a:rPr lang="fr-CH" sz="2000" dirty="0"/>
              <a:t> indispensables à la synthèse d'une </a:t>
            </a:r>
            <a:r>
              <a:rPr lang="fr-CH" sz="2000" dirty="0">
                <a:hlinkClick r:id="rId4" tooltip="Enzyme"/>
              </a:rPr>
              <a:t>enzyme</a:t>
            </a:r>
            <a:r>
              <a:rPr lang="fr-CH" sz="2000" dirty="0"/>
              <a:t> ou d'une </a:t>
            </a:r>
            <a:r>
              <a:rPr lang="fr-CH" sz="2000" dirty="0">
                <a:hlinkClick r:id="rId5" tooltip="Hormone"/>
              </a:rPr>
              <a:t>hormone</a:t>
            </a:r>
            <a:r>
              <a:rPr lang="fr-CH" sz="2000" dirty="0" smtClean="0"/>
              <a:t>.</a:t>
            </a:r>
          </a:p>
          <a:p>
            <a:pPr>
              <a:buBlip>
                <a:blip r:embed="rId2"/>
              </a:buBlip>
            </a:pPr>
            <a:r>
              <a:rPr lang="fr-CH" sz="2000" dirty="0" smtClean="0"/>
              <a:t> </a:t>
            </a:r>
            <a:r>
              <a:rPr lang="fr-CH" sz="2000" dirty="0"/>
              <a:t>Si l'organisme n'est pas capable de les synthétiser, ou en quantité insuffisante, elles doivent être apportées régulièrement et en quantité suffisante par l'alimentation. </a:t>
            </a:r>
            <a:endParaRPr lang="fr-CH" sz="2000" dirty="0" smtClean="0"/>
          </a:p>
          <a:p>
            <a:pPr>
              <a:buBlip>
                <a:blip r:embed="rId2"/>
              </a:buBlip>
            </a:pPr>
            <a:r>
              <a:rPr lang="fr-CH" sz="2000" dirty="0" smtClean="0"/>
              <a:t>Chez </a:t>
            </a:r>
            <a:r>
              <a:rPr lang="fr-CH" sz="2000" dirty="0"/>
              <a:t>l'être humain, seules trois vitamines sont synthétisées par des bactéries intestinales : les vitamines K, B</a:t>
            </a:r>
            <a:r>
              <a:rPr lang="fr-CH" sz="2000" baseline="-25000" dirty="0"/>
              <a:t>12</a:t>
            </a:r>
            <a:r>
              <a:rPr lang="fr-CH" sz="2000" dirty="0"/>
              <a:t> et H.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5943-D622-4607-A351-31F721CDD3B3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776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cience-et-vie.net/temp/img/illustrations/C/cristaux-vitamine-c-470p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5946985" cy="39604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5" name="ZoneTexte 4"/>
          <p:cNvSpPr txBox="1"/>
          <p:nvPr/>
        </p:nvSpPr>
        <p:spPr>
          <a:xfrm>
            <a:off x="2578465" y="4906536"/>
            <a:ext cx="4896544" cy="707886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H" sz="4000" dirty="0" smtClean="0"/>
              <a:t>Cristaux de vitamine C</a:t>
            </a:r>
            <a:endParaRPr lang="fr-CH" sz="4000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3EFDA-B2D1-4458-80D5-749B93FBAFB4}" type="datetime1">
              <a:rPr lang="fr-FR" smtClean="0"/>
              <a:t>25/09/2010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4693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3" y="188640"/>
            <a:ext cx="4968552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2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existe 2 grands types de vitamines:</a:t>
            </a:r>
            <a:endParaRPr lang="fr-CH" sz="24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9593" y="1098167"/>
            <a:ext cx="4280146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Hydrosolubles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93" y="3688192"/>
            <a:ext cx="374653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Liposolubles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292080" y="1375166"/>
            <a:ext cx="345638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ELLES SONT SOLUBLES DANS L’EAU</a:t>
            </a:r>
            <a:endParaRPr lang="fr-CH" dirty="0"/>
          </a:p>
        </p:txBody>
      </p:sp>
      <p:sp>
        <p:nvSpPr>
          <p:cNvPr id="9" name="ZoneTexte 8"/>
          <p:cNvSpPr txBox="1"/>
          <p:nvPr/>
        </p:nvSpPr>
        <p:spPr>
          <a:xfrm>
            <a:off x="4860032" y="4050495"/>
            <a:ext cx="41044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ELLES SONT SOLUBLES DANS LA GRAISSE</a:t>
            </a:r>
            <a:endParaRPr lang="fr-CH" dirty="0"/>
          </a:p>
        </p:txBody>
      </p:sp>
      <p:sp>
        <p:nvSpPr>
          <p:cNvPr id="10" name="Rectangle 9"/>
          <p:cNvSpPr/>
          <p:nvPr/>
        </p:nvSpPr>
        <p:spPr>
          <a:xfrm>
            <a:off x="1871407" y="2322303"/>
            <a:ext cx="505548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B1/B2/B6/B12/C/Biotine/Niacine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/</a:t>
            </a:r>
          </a:p>
          <a:p>
            <a:pPr algn="ctr"/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Acide folique/ Acide panthonétique</a:t>
            </a:r>
            <a:endParaRPr lang="fr-F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Flèche droite 10"/>
          <p:cNvSpPr/>
          <p:nvPr/>
        </p:nvSpPr>
        <p:spPr>
          <a:xfrm>
            <a:off x="4173905" y="4192509"/>
            <a:ext cx="576064" cy="853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Flèche droite 11"/>
          <p:cNvSpPr/>
          <p:nvPr/>
        </p:nvSpPr>
        <p:spPr>
          <a:xfrm>
            <a:off x="4665557" y="1517180"/>
            <a:ext cx="576064" cy="85304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3" name="Rectangle 12"/>
          <p:cNvSpPr/>
          <p:nvPr/>
        </p:nvSpPr>
        <p:spPr>
          <a:xfrm>
            <a:off x="1822148" y="5130615"/>
            <a:ext cx="509011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A/D/E/K/</a:t>
            </a:r>
            <a:r>
              <a:rPr lang="fr-FR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Bétacarotène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hlinkClick r:id="rId2"/>
              </a:rPr>
              <a:t>provitamine</a:t>
            </a:r>
            <a:r>
              <a:rPr lang="fr-F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fr-FR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ZoneTexte 13">
            <a:hlinkClick r:id="rId3"/>
          </p:cNvPr>
          <p:cNvSpPr txBox="1"/>
          <p:nvPr/>
        </p:nvSpPr>
        <p:spPr>
          <a:xfrm>
            <a:off x="6876256" y="6365386"/>
            <a:ext cx="208823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Wikipédia vitamines</a:t>
            </a:r>
            <a:endParaRPr lang="fr-CH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3CCB-39D2-4B12-A9EA-ED8F88144E53}" type="datetime1">
              <a:rPr lang="fr-FR" smtClean="0"/>
              <a:t>25/09/2010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526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6048672" cy="70609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dirty="0" smtClean="0"/>
              <a:t>Provenance des vitamines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H" sz="2000" dirty="0" smtClean="0"/>
              <a:t>On trouve des vitamines dans toutes les denrées alimentaires.</a:t>
            </a:r>
          </a:p>
          <a:p>
            <a:pPr marL="0" indent="0">
              <a:buNone/>
            </a:pPr>
            <a:endParaRPr lang="fr-CH" sz="2000" dirty="0" smtClean="0"/>
          </a:p>
          <a:p>
            <a:r>
              <a:rPr lang="fr-CH" sz="2000" dirty="0" smtClean="0"/>
              <a:t>Chaque aliment sa propre palette de vitamines (Mozzarella: A </a:t>
            </a:r>
            <a:r>
              <a:rPr lang="fr-CH" sz="2000" dirty="0" err="1" smtClean="0"/>
              <a:t>bétacarotène</a:t>
            </a:r>
            <a:r>
              <a:rPr lang="fr-CH" sz="2000" dirty="0" smtClean="0"/>
              <a:t>, D, E, B2. etc.)</a:t>
            </a:r>
          </a:p>
          <a:p>
            <a:pPr marL="0" indent="0">
              <a:buNone/>
            </a:pPr>
            <a:endParaRPr lang="fr-CH" sz="2000" dirty="0" smtClean="0"/>
          </a:p>
          <a:p>
            <a:r>
              <a:rPr lang="fr-CH" sz="2000" dirty="0" smtClean="0"/>
              <a:t>Les vitamines peuvent aussi être ajoutées aux aliments sous forme solide (pulvérisée) ou liquide(solution).</a:t>
            </a:r>
          </a:p>
          <a:p>
            <a:endParaRPr lang="fr-CH" sz="2000" dirty="0"/>
          </a:p>
          <a:p>
            <a:r>
              <a:rPr lang="fr-CH" sz="2000" dirty="0" smtClean="0"/>
              <a:t>Elle sont extraite à partir de matière animale ou végétale</a:t>
            </a:r>
          </a:p>
          <a:p>
            <a:r>
              <a:rPr lang="fr-CH" sz="2000" dirty="0" smtClean="0"/>
              <a:t>Elles sont produites par des micro organismes. (bactéries)</a:t>
            </a:r>
          </a:p>
          <a:p>
            <a:endParaRPr lang="fr-CH" sz="2000" dirty="0"/>
          </a:p>
          <a:p>
            <a:r>
              <a:rPr lang="fr-CH" sz="2000" dirty="0" smtClean="0"/>
              <a:t>Elles sont synthétisées: même structure chimique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6700B-F39B-442A-8B4B-D4F4F0DCA79F}" type="datetime1">
              <a:rPr lang="fr-FR" smtClean="0"/>
              <a:t>25/09/2010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4135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1800200" cy="63408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CH" dirty="0" smtClean="0"/>
              <a:t>Besoins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3600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CH" sz="2000" dirty="0"/>
              <a:t>Ils sont difficiles à établir car ils varient </a:t>
            </a:r>
            <a:r>
              <a:rPr lang="fr-CH" sz="2000" dirty="0" smtClean="0"/>
              <a:t>selon différents critères:</a:t>
            </a:r>
          </a:p>
          <a:p>
            <a:pPr marL="0" indent="0">
              <a:buNone/>
            </a:pPr>
            <a:endParaRPr lang="fr-CH" sz="2000" dirty="0"/>
          </a:p>
          <a:p>
            <a:pPr>
              <a:buBlip>
                <a:blip r:embed="rId2"/>
              </a:buBlip>
            </a:pPr>
            <a:r>
              <a:rPr lang="fr-CH" sz="2000" dirty="0" smtClean="0"/>
              <a:t>l'âge </a:t>
            </a:r>
            <a:endParaRPr lang="fr-CH" sz="2000" dirty="0"/>
          </a:p>
          <a:p>
            <a:pPr>
              <a:buBlip>
                <a:blip r:embed="rId2"/>
              </a:buBlip>
            </a:pPr>
            <a:r>
              <a:rPr lang="fr-CH" sz="2000" dirty="0" smtClean="0"/>
              <a:t>la taille</a:t>
            </a:r>
          </a:p>
          <a:p>
            <a:pPr>
              <a:buBlip>
                <a:blip r:embed="rId2"/>
              </a:buBlip>
            </a:pPr>
            <a:r>
              <a:rPr lang="fr-CH" sz="2000" dirty="0" smtClean="0"/>
              <a:t>le sexe</a:t>
            </a:r>
          </a:p>
          <a:p>
            <a:pPr>
              <a:buBlip>
                <a:blip r:embed="rId2"/>
              </a:buBlip>
            </a:pPr>
            <a:r>
              <a:rPr lang="fr-CH" sz="2000" dirty="0" smtClean="0"/>
              <a:t>l'activité </a:t>
            </a:r>
            <a:r>
              <a:rPr lang="fr-CH" sz="2000" dirty="0"/>
              <a:t>musculaire</a:t>
            </a:r>
            <a:r>
              <a:rPr lang="fr-CH" sz="2000" dirty="0" smtClean="0"/>
              <a:t>.</a:t>
            </a:r>
          </a:p>
          <a:p>
            <a:pPr>
              <a:buBlip>
                <a:blip r:embed="rId2"/>
              </a:buBlip>
            </a:pPr>
            <a:endParaRPr lang="fr-CH" sz="2000" dirty="0"/>
          </a:p>
          <a:p>
            <a:pPr marL="0" indent="0">
              <a:buNone/>
            </a:pPr>
            <a:r>
              <a:rPr lang="fr-CH" sz="2000" dirty="0" smtClean="0"/>
              <a:t> </a:t>
            </a:r>
            <a:r>
              <a:rPr lang="fr-CH" sz="2000" dirty="0"/>
              <a:t>Ils augmentent durant la croissance, pendant les maladies et les états fébriles, et en ce qui concerne les femmes, pendant la grossesse et l'allaitement.</a:t>
            </a:r>
          </a:p>
        </p:txBody>
      </p:sp>
      <p:sp>
        <p:nvSpPr>
          <p:cNvPr id="4" name="Rectangle 3"/>
          <p:cNvSpPr/>
          <p:nvPr/>
        </p:nvSpPr>
        <p:spPr>
          <a:xfrm>
            <a:off x="539552" y="4581128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/>
              <a:t> La liste des effets dans le corps est très longue : défenses immunitaires, réduction du processus de cataracte...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3DF6C-21F1-4860-9871-BC95BCC48ABF}" type="datetime1">
              <a:rPr lang="fr-FR" smtClean="0"/>
              <a:t>25/09/2010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/>
              <a:t>F.LDX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4296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184</Words>
  <Application>Microsoft Office PowerPoint</Application>
  <PresentationFormat>Affichage à l'écran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LES VITAMINES</vt:lpstr>
      <vt:lpstr>Qu’est-ce qu’une vitamine ?</vt:lpstr>
      <vt:lpstr>Présentation PowerPoint</vt:lpstr>
      <vt:lpstr>Présentation PowerPoint</vt:lpstr>
      <vt:lpstr>Provenance des vitamines</vt:lpstr>
      <vt:lpstr>Besoins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vitamines</dc:title>
  <dc:creator>F.LDX</dc:creator>
  <cp:lastModifiedBy>RedBvLL</cp:lastModifiedBy>
  <cp:revision>8</cp:revision>
  <cp:lastPrinted>2010-09-25T13:12:47Z</cp:lastPrinted>
  <dcterms:created xsi:type="dcterms:W3CDTF">2010-09-24T17:02:56Z</dcterms:created>
  <dcterms:modified xsi:type="dcterms:W3CDTF">2010-09-25T13:22:53Z</dcterms:modified>
</cp:coreProperties>
</file>