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3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CH"/>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EDF3C0D-45A1-4FD2-A70B-04E10DF052E6}" type="datetimeFigureOut">
              <a:rPr lang="fr-CH"/>
              <a:pPr>
                <a:defRPr/>
              </a:pPr>
              <a:t>01.10.2010</a:t>
            </a:fld>
            <a:endParaRPr lang="fr-CH"/>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CH"/>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042F254-EA3E-4A00-B5E4-E80CBB1F7E13}" type="slidenum">
              <a:rPr lang="fr-CH"/>
              <a:pPr>
                <a:defRPr/>
              </a:pPr>
              <a:t>‹N°›</a:t>
            </a:fld>
            <a:endParaRPr lang="fr-CH"/>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D171514-2AF6-4BF7-9ECE-88E4C4FB9F9B}" type="datetimeFigureOut">
              <a:rPr lang="fr-CH"/>
              <a:pPr>
                <a:defRPr/>
              </a:pPr>
              <a:t>01.10.2010</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H"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H"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BA71A04-8A6F-4B40-9F09-DE9E3324056B}" type="slidenum">
              <a:rPr lang="fr-CH"/>
              <a:pPr>
                <a:defRPr/>
              </a:pPr>
              <a:t>‹N°›</a:t>
            </a:fld>
            <a:endParaRPr lang="fr-CH"/>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CH" smtClean="0"/>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1F163E-5196-4236-A00B-9970CD20D544}" type="slidenum">
              <a:rPr lang="fr-CH"/>
              <a:pPr fontAlgn="base">
                <a:spcBef>
                  <a:spcPct val="0"/>
                </a:spcBef>
                <a:spcAft>
                  <a:spcPct val="0"/>
                </a:spcAft>
              </a:pPr>
              <a:t>1</a:t>
            </a:fld>
            <a:endParaRPr lang="fr-CH"/>
          </a:p>
        </p:txBody>
      </p:sp>
      <p:sp>
        <p:nvSpPr>
          <p:cNvPr id="16388" name="Espace réservé de la date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E7A446D-5302-4FF1-81EA-A53CFA5B2BC0}" type="datetime1">
              <a:rPr lang="fr-CH"/>
              <a:pPr fontAlgn="base">
                <a:spcBef>
                  <a:spcPct val="0"/>
                </a:spcBef>
                <a:spcAft>
                  <a:spcPct val="0"/>
                </a:spcAft>
              </a:pPr>
              <a:t>01.10.2010</a:t>
            </a:fld>
            <a:endParaRPr lang="fr-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74DD77D8-DDDB-4C44-BBCA-5E24892318AB}" type="datetime1">
              <a:rPr lang="fr-FR"/>
              <a:pPr>
                <a:defRPr/>
              </a:pPr>
              <a:t>01/10/2010</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a:t>F.LDX</a:t>
            </a:r>
          </a:p>
        </p:txBody>
      </p:sp>
      <p:sp>
        <p:nvSpPr>
          <p:cNvPr id="6" name="Espace réservé du numéro de diapositive 5"/>
          <p:cNvSpPr>
            <a:spLocks noGrp="1"/>
          </p:cNvSpPr>
          <p:nvPr>
            <p:ph type="sldNum" sz="quarter" idx="12"/>
          </p:nvPr>
        </p:nvSpPr>
        <p:spPr/>
        <p:txBody>
          <a:bodyPr/>
          <a:lstStyle>
            <a:lvl1pPr>
              <a:defRPr/>
            </a:lvl1pPr>
          </a:lstStyle>
          <a:p>
            <a:pPr>
              <a:defRPr/>
            </a:pPr>
            <a:fld id="{A7962D66-E0C0-4D00-AFD2-15BB6AE138B0}"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0D54F881-C251-4F29-9D90-C36B96545646}" type="datetime1">
              <a:rPr lang="fr-FR"/>
              <a:pPr>
                <a:defRPr/>
              </a:pPr>
              <a:t>01/10/2010</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a:t>F.LDX</a:t>
            </a:r>
          </a:p>
        </p:txBody>
      </p:sp>
      <p:sp>
        <p:nvSpPr>
          <p:cNvPr id="6" name="Espace réservé du numéro de diapositive 5"/>
          <p:cNvSpPr>
            <a:spLocks noGrp="1"/>
          </p:cNvSpPr>
          <p:nvPr>
            <p:ph type="sldNum" sz="quarter" idx="12"/>
          </p:nvPr>
        </p:nvSpPr>
        <p:spPr/>
        <p:txBody>
          <a:bodyPr/>
          <a:lstStyle>
            <a:lvl1pPr>
              <a:defRPr/>
            </a:lvl1pPr>
          </a:lstStyle>
          <a:p>
            <a:pPr>
              <a:defRPr/>
            </a:pPr>
            <a:fld id="{3D0C2159-7796-4AC4-B8DF-323229EE613D}"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280A5E49-A557-47FA-A626-B41BAF6BF061}" type="datetime1">
              <a:rPr lang="fr-FR"/>
              <a:pPr>
                <a:defRPr/>
              </a:pPr>
              <a:t>01/10/2010</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a:t>F.LDX</a:t>
            </a:r>
          </a:p>
        </p:txBody>
      </p:sp>
      <p:sp>
        <p:nvSpPr>
          <p:cNvPr id="6" name="Espace réservé du numéro de diapositive 5"/>
          <p:cNvSpPr>
            <a:spLocks noGrp="1"/>
          </p:cNvSpPr>
          <p:nvPr>
            <p:ph type="sldNum" sz="quarter" idx="12"/>
          </p:nvPr>
        </p:nvSpPr>
        <p:spPr/>
        <p:txBody>
          <a:bodyPr/>
          <a:lstStyle>
            <a:lvl1pPr>
              <a:defRPr/>
            </a:lvl1pPr>
          </a:lstStyle>
          <a:p>
            <a:pPr>
              <a:defRPr/>
            </a:pPr>
            <a:fld id="{FF79A18B-D81F-42CB-949A-ECC0379A051A}"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1600F7C9-5653-4683-AADC-A0B7F48A8EEA}" type="datetime1">
              <a:rPr lang="fr-FR"/>
              <a:pPr>
                <a:defRPr/>
              </a:pPr>
              <a:t>01/10/2010</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a:t>F.LDX</a:t>
            </a:r>
          </a:p>
        </p:txBody>
      </p:sp>
      <p:sp>
        <p:nvSpPr>
          <p:cNvPr id="6" name="Espace réservé du numéro de diapositive 5"/>
          <p:cNvSpPr>
            <a:spLocks noGrp="1"/>
          </p:cNvSpPr>
          <p:nvPr>
            <p:ph type="sldNum" sz="quarter" idx="12"/>
          </p:nvPr>
        </p:nvSpPr>
        <p:spPr/>
        <p:txBody>
          <a:bodyPr/>
          <a:lstStyle>
            <a:lvl1pPr>
              <a:defRPr/>
            </a:lvl1pPr>
          </a:lstStyle>
          <a:p>
            <a:pPr>
              <a:defRPr/>
            </a:pPr>
            <a:fld id="{1842C31D-3FD8-4573-B673-02598810C29B}"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69C7B9B-EBC1-4A34-999F-EEEEB2549100}" type="datetime1">
              <a:rPr lang="fr-FR"/>
              <a:pPr>
                <a:defRPr/>
              </a:pPr>
              <a:t>01/10/2010</a:t>
            </a:fld>
            <a:endParaRPr lang="fr-BE"/>
          </a:p>
        </p:txBody>
      </p:sp>
      <p:sp>
        <p:nvSpPr>
          <p:cNvPr id="5" name="Espace réservé du pied de page 4"/>
          <p:cNvSpPr>
            <a:spLocks noGrp="1"/>
          </p:cNvSpPr>
          <p:nvPr>
            <p:ph type="ftr" sz="quarter" idx="11"/>
          </p:nvPr>
        </p:nvSpPr>
        <p:spPr/>
        <p:txBody>
          <a:bodyPr/>
          <a:lstStyle>
            <a:lvl1pPr>
              <a:defRPr/>
            </a:lvl1pPr>
          </a:lstStyle>
          <a:p>
            <a:pPr>
              <a:defRPr/>
            </a:pPr>
            <a:r>
              <a:rPr lang="fr-BE"/>
              <a:t>F.LDX</a:t>
            </a:r>
          </a:p>
        </p:txBody>
      </p:sp>
      <p:sp>
        <p:nvSpPr>
          <p:cNvPr id="6" name="Espace réservé du numéro de diapositive 5"/>
          <p:cNvSpPr>
            <a:spLocks noGrp="1"/>
          </p:cNvSpPr>
          <p:nvPr>
            <p:ph type="sldNum" sz="quarter" idx="12"/>
          </p:nvPr>
        </p:nvSpPr>
        <p:spPr/>
        <p:txBody>
          <a:bodyPr/>
          <a:lstStyle>
            <a:lvl1pPr>
              <a:defRPr/>
            </a:lvl1pPr>
          </a:lstStyle>
          <a:p>
            <a:pPr>
              <a:defRPr/>
            </a:pPr>
            <a:fld id="{79C97D0E-F901-4C5D-9EAC-38601F8FCE6A}"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CD8A9527-96C9-4FD9-937D-533F9227861C}" type="datetime1">
              <a:rPr lang="fr-FR"/>
              <a:pPr>
                <a:defRPr/>
              </a:pPr>
              <a:t>01/10/2010</a:t>
            </a:fld>
            <a:endParaRPr lang="fr-BE"/>
          </a:p>
        </p:txBody>
      </p:sp>
      <p:sp>
        <p:nvSpPr>
          <p:cNvPr id="6" name="Espace réservé du pied de page 4"/>
          <p:cNvSpPr>
            <a:spLocks noGrp="1"/>
          </p:cNvSpPr>
          <p:nvPr>
            <p:ph type="ftr" sz="quarter" idx="11"/>
          </p:nvPr>
        </p:nvSpPr>
        <p:spPr/>
        <p:txBody>
          <a:bodyPr/>
          <a:lstStyle>
            <a:lvl1pPr>
              <a:defRPr/>
            </a:lvl1pPr>
          </a:lstStyle>
          <a:p>
            <a:pPr>
              <a:defRPr/>
            </a:pPr>
            <a:r>
              <a:rPr lang="fr-BE"/>
              <a:t>F.LDX</a:t>
            </a:r>
          </a:p>
        </p:txBody>
      </p:sp>
      <p:sp>
        <p:nvSpPr>
          <p:cNvPr id="7" name="Espace réservé du numéro de diapositive 5"/>
          <p:cNvSpPr>
            <a:spLocks noGrp="1"/>
          </p:cNvSpPr>
          <p:nvPr>
            <p:ph type="sldNum" sz="quarter" idx="12"/>
          </p:nvPr>
        </p:nvSpPr>
        <p:spPr/>
        <p:txBody>
          <a:bodyPr/>
          <a:lstStyle>
            <a:lvl1pPr>
              <a:defRPr/>
            </a:lvl1pPr>
          </a:lstStyle>
          <a:p>
            <a:pPr>
              <a:defRPr/>
            </a:pPr>
            <a:fld id="{CFCA2F66-3ACA-4EFC-8545-388A80EC554D}"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3F2029A6-5E97-4EC5-A57A-51FC7D5273EA}" type="datetime1">
              <a:rPr lang="fr-FR"/>
              <a:pPr>
                <a:defRPr/>
              </a:pPr>
              <a:t>01/10/2010</a:t>
            </a:fld>
            <a:endParaRPr lang="fr-BE"/>
          </a:p>
        </p:txBody>
      </p:sp>
      <p:sp>
        <p:nvSpPr>
          <p:cNvPr id="8" name="Espace réservé du pied de page 4"/>
          <p:cNvSpPr>
            <a:spLocks noGrp="1"/>
          </p:cNvSpPr>
          <p:nvPr>
            <p:ph type="ftr" sz="quarter" idx="11"/>
          </p:nvPr>
        </p:nvSpPr>
        <p:spPr/>
        <p:txBody>
          <a:bodyPr/>
          <a:lstStyle>
            <a:lvl1pPr>
              <a:defRPr/>
            </a:lvl1pPr>
          </a:lstStyle>
          <a:p>
            <a:pPr>
              <a:defRPr/>
            </a:pPr>
            <a:r>
              <a:rPr lang="fr-BE"/>
              <a:t>F.LDX</a:t>
            </a:r>
          </a:p>
        </p:txBody>
      </p:sp>
      <p:sp>
        <p:nvSpPr>
          <p:cNvPr id="9" name="Espace réservé du numéro de diapositive 5"/>
          <p:cNvSpPr>
            <a:spLocks noGrp="1"/>
          </p:cNvSpPr>
          <p:nvPr>
            <p:ph type="sldNum" sz="quarter" idx="12"/>
          </p:nvPr>
        </p:nvSpPr>
        <p:spPr/>
        <p:txBody>
          <a:bodyPr/>
          <a:lstStyle>
            <a:lvl1pPr>
              <a:defRPr/>
            </a:lvl1pPr>
          </a:lstStyle>
          <a:p>
            <a:pPr>
              <a:defRPr/>
            </a:pPr>
            <a:fld id="{90717FA5-2F3C-4C7B-9355-C794C7F2BC94}"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7266AF09-E5C4-4340-ACB5-5034045016DF}" type="datetime1">
              <a:rPr lang="fr-FR"/>
              <a:pPr>
                <a:defRPr/>
              </a:pPr>
              <a:t>01/10/2010</a:t>
            </a:fld>
            <a:endParaRPr lang="fr-BE"/>
          </a:p>
        </p:txBody>
      </p:sp>
      <p:sp>
        <p:nvSpPr>
          <p:cNvPr id="4" name="Espace réservé du pied de page 4"/>
          <p:cNvSpPr>
            <a:spLocks noGrp="1"/>
          </p:cNvSpPr>
          <p:nvPr>
            <p:ph type="ftr" sz="quarter" idx="11"/>
          </p:nvPr>
        </p:nvSpPr>
        <p:spPr/>
        <p:txBody>
          <a:bodyPr/>
          <a:lstStyle>
            <a:lvl1pPr>
              <a:defRPr/>
            </a:lvl1pPr>
          </a:lstStyle>
          <a:p>
            <a:pPr>
              <a:defRPr/>
            </a:pPr>
            <a:r>
              <a:rPr lang="fr-BE"/>
              <a:t>F.LDX</a:t>
            </a:r>
          </a:p>
        </p:txBody>
      </p:sp>
      <p:sp>
        <p:nvSpPr>
          <p:cNvPr id="5" name="Espace réservé du numéro de diapositive 5"/>
          <p:cNvSpPr>
            <a:spLocks noGrp="1"/>
          </p:cNvSpPr>
          <p:nvPr>
            <p:ph type="sldNum" sz="quarter" idx="12"/>
          </p:nvPr>
        </p:nvSpPr>
        <p:spPr/>
        <p:txBody>
          <a:bodyPr/>
          <a:lstStyle>
            <a:lvl1pPr>
              <a:defRPr/>
            </a:lvl1pPr>
          </a:lstStyle>
          <a:p>
            <a:pPr>
              <a:defRPr/>
            </a:pPr>
            <a:fld id="{7B16CC90-CBB1-4A2E-A9BB-66C455AFA920}"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65FE0E8-4FBF-4A5A-9A78-54F28EC4B752}" type="datetime1">
              <a:rPr lang="fr-FR"/>
              <a:pPr>
                <a:defRPr/>
              </a:pPr>
              <a:t>01/10/2010</a:t>
            </a:fld>
            <a:endParaRPr lang="fr-BE"/>
          </a:p>
        </p:txBody>
      </p:sp>
      <p:sp>
        <p:nvSpPr>
          <p:cNvPr id="3" name="Espace réservé du pied de page 4"/>
          <p:cNvSpPr>
            <a:spLocks noGrp="1"/>
          </p:cNvSpPr>
          <p:nvPr>
            <p:ph type="ftr" sz="quarter" idx="11"/>
          </p:nvPr>
        </p:nvSpPr>
        <p:spPr/>
        <p:txBody>
          <a:bodyPr/>
          <a:lstStyle>
            <a:lvl1pPr>
              <a:defRPr/>
            </a:lvl1pPr>
          </a:lstStyle>
          <a:p>
            <a:pPr>
              <a:defRPr/>
            </a:pPr>
            <a:r>
              <a:rPr lang="fr-BE"/>
              <a:t>F.LDX</a:t>
            </a:r>
          </a:p>
        </p:txBody>
      </p:sp>
      <p:sp>
        <p:nvSpPr>
          <p:cNvPr id="4" name="Espace réservé du numéro de diapositive 5"/>
          <p:cNvSpPr>
            <a:spLocks noGrp="1"/>
          </p:cNvSpPr>
          <p:nvPr>
            <p:ph type="sldNum" sz="quarter" idx="12"/>
          </p:nvPr>
        </p:nvSpPr>
        <p:spPr/>
        <p:txBody>
          <a:bodyPr/>
          <a:lstStyle>
            <a:lvl1pPr>
              <a:defRPr/>
            </a:lvl1pPr>
          </a:lstStyle>
          <a:p>
            <a:pPr>
              <a:defRPr/>
            </a:pPr>
            <a:fld id="{2004CAFB-AD84-4DF7-BBF3-7C86CDC2ACC1}"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D4478B3-4840-4AB3-8561-566810B2C387}" type="datetime1">
              <a:rPr lang="fr-FR"/>
              <a:pPr>
                <a:defRPr/>
              </a:pPr>
              <a:t>01/10/2010</a:t>
            </a:fld>
            <a:endParaRPr lang="fr-BE"/>
          </a:p>
        </p:txBody>
      </p:sp>
      <p:sp>
        <p:nvSpPr>
          <p:cNvPr id="6" name="Espace réservé du pied de page 4"/>
          <p:cNvSpPr>
            <a:spLocks noGrp="1"/>
          </p:cNvSpPr>
          <p:nvPr>
            <p:ph type="ftr" sz="quarter" idx="11"/>
          </p:nvPr>
        </p:nvSpPr>
        <p:spPr/>
        <p:txBody>
          <a:bodyPr/>
          <a:lstStyle>
            <a:lvl1pPr>
              <a:defRPr/>
            </a:lvl1pPr>
          </a:lstStyle>
          <a:p>
            <a:pPr>
              <a:defRPr/>
            </a:pPr>
            <a:r>
              <a:rPr lang="fr-BE"/>
              <a:t>F.LDX</a:t>
            </a:r>
          </a:p>
        </p:txBody>
      </p:sp>
      <p:sp>
        <p:nvSpPr>
          <p:cNvPr id="7" name="Espace réservé du numéro de diapositive 5"/>
          <p:cNvSpPr>
            <a:spLocks noGrp="1"/>
          </p:cNvSpPr>
          <p:nvPr>
            <p:ph type="sldNum" sz="quarter" idx="12"/>
          </p:nvPr>
        </p:nvSpPr>
        <p:spPr/>
        <p:txBody>
          <a:bodyPr/>
          <a:lstStyle>
            <a:lvl1pPr>
              <a:defRPr/>
            </a:lvl1pPr>
          </a:lstStyle>
          <a:p>
            <a:pPr>
              <a:defRPr/>
            </a:pPr>
            <a:fld id="{584244EF-C496-470F-9A36-A3071BFB43DE}"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9E80F44-3084-4F94-A36F-FD6AF1DCFDDE}" type="datetime1">
              <a:rPr lang="fr-FR"/>
              <a:pPr>
                <a:defRPr/>
              </a:pPr>
              <a:t>01/10/2010</a:t>
            </a:fld>
            <a:endParaRPr lang="fr-BE"/>
          </a:p>
        </p:txBody>
      </p:sp>
      <p:sp>
        <p:nvSpPr>
          <p:cNvPr id="6" name="Espace réservé du pied de page 4"/>
          <p:cNvSpPr>
            <a:spLocks noGrp="1"/>
          </p:cNvSpPr>
          <p:nvPr>
            <p:ph type="ftr" sz="quarter" idx="11"/>
          </p:nvPr>
        </p:nvSpPr>
        <p:spPr/>
        <p:txBody>
          <a:bodyPr/>
          <a:lstStyle>
            <a:lvl1pPr>
              <a:defRPr/>
            </a:lvl1pPr>
          </a:lstStyle>
          <a:p>
            <a:pPr>
              <a:defRPr/>
            </a:pPr>
            <a:r>
              <a:rPr lang="fr-BE"/>
              <a:t>F.LDX</a:t>
            </a:r>
          </a:p>
        </p:txBody>
      </p:sp>
      <p:sp>
        <p:nvSpPr>
          <p:cNvPr id="7" name="Espace réservé du numéro de diapositive 5"/>
          <p:cNvSpPr>
            <a:spLocks noGrp="1"/>
          </p:cNvSpPr>
          <p:nvPr>
            <p:ph type="sldNum" sz="quarter" idx="12"/>
          </p:nvPr>
        </p:nvSpPr>
        <p:spPr/>
        <p:txBody>
          <a:bodyPr/>
          <a:lstStyle>
            <a:lvl1pPr>
              <a:defRPr/>
            </a:lvl1pPr>
          </a:lstStyle>
          <a:p>
            <a:pPr>
              <a:defRPr/>
            </a:pPr>
            <a:fld id="{6231B596-5901-43ED-B81A-A359004E486C}"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74846DD-CACA-4E84-89A6-71BDFB7E94E5}" type="datetime1">
              <a:rPr lang="fr-FR"/>
              <a:pPr>
                <a:defRPr/>
              </a:pPr>
              <a:t>01/10/2010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fr-BE"/>
              <a:t>F.LDX</a:t>
            </a: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528252-671E-491B-940C-688D256C86D0}"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fr.wikipedia.org/wiki/Chlorophyl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r.wikipedia.org/wiki/Tanin" TargetMode="External"/><Relationship Id="rId2" Type="http://schemas.openxmlformats.org/officeDocument/2006/relationships/hyperlink" Target="http://fr.wikipedia.org/wiki/Flavone_(groupe)" TargetMode="External"/><Relationship Id="rId1" Type="http://schemas.openxmlformats.org/officeDocument/2006/relationships/slideLayout" Target="../slideLayouts/slideLayout2.xml"/><Relationship Id="rId4" Type="http://schemas.openxmlformats.org/officeDocument/2006/relationships/hyperlink" Target="http://fr.wikipedia.org/wiki/Anthocya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pic>
        <p:nvPicPr>
          <p:cNvPr id="1032" name="Picture 8" descr="http://www.chinofrance.net/blog-chine/wp-content/uploads/2009/10/l%C3%A9gume-saut%C3%A9-cuisine-chinoise.jpg"/>
          <p:cNvPicPr>
            <a:picLocks noChangeAspect="1" noChangeArrowheads="1"/>
          </p:cNvPicPr>
          <p:nvPr/>
        </p:nvPicPr>
        <p:blipFill>
          <a:blip r:embed="rId3">
            <a:extLst>
              <a:ext uri="{28A0092B-C50C-407E-A947-70E740481C1C}"/>
            </a:extLst>
          </a:blip>
          <a:srcRect/>
          <a:stretch>
            <a:fillRect/>
          </a:stretch>
        </p:blipFill>
        <p:spPr bwMode="auto">
          <a:xfrm rot="1203544">
            <a:off x="2928935" y="2498725"/>
            <a:ext cx="3183945" cy="2387959"/>
          </a:xfrm>
          <a:prstGeom prst="rect">
            <a:avLst/>
          </a:prstGeom>
          <a:ln>
            <a:noFill/>
          </a:ln>
          <a:effectLst>
            <a:softEdge rad="112500"/>
          </a:effectLst>
        </p:spPr>
        <p:style>
          <a:lnRef idx="2">
            <a:schemeClr val="accent3"/>
          </a:lnRef>
          <a:fillRef idx="1">
            <a:schemeClr val="lt1"/>
          </a:fillRef>
          <a:effectRef idx="0">
            <a:schemeClr val="accent3"/>
          </a:effectRef>
          <a:fontRef idx="minor">
            <a:schemeClr val="dk1"/>
          </a:fontRef>
        </p:style>
      </p:pic>
      <p:pic>
        <p:nvPicPr>
          <p:cNvPr id="1026" name="Picture 2" descr="http://t3.gstatic.com/images?q=tbn:ANd9GcTAkfE35J5ihBNx8bbPqd1CIT1d3GfAUpLcFFeEE_OCi1VvTv0&amp;t=1&amp;usg=__UEyfIIilIfdmOcAAn-_5EsSyG4A="/>
          <p:cNvPicPr>
            <a:picLocks noChangeAspect="1" noChangeArrowheads="1"/>
          </p:cNvPicPr>
          <p:nvPr/>
        </p:nvPicPr>
        <p:blipFill>
          <a:blip r:embed="rId4"/>
          <a:srcRect/>
          <a:stretch>
            <a:fillRect/>
          </a:stretch>
        </p:blipFill>
        <p:spPr bwMode="auto">
          <a:xfrm rot="19017169">
            <a:off x="-38100" y="2857500"/>
            <a:ext cx="3505200" cy="1304925"/>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2" name="Titre 1"/>
          <p:cNvSpPr>
            <a:spLocks noGrp="1"/>
          </p:cNvSpPr>
          <p:nvPr>
            <p:ph type="ctrTitle"/>
          </p:nvPr>
        </p:nvSpPr>
        <p:spPr>
          <a:xfrm>
            <a:off x="635000" y="404813"/>
            <a:ext cx="7772400" cy="1901825"/>
          </a:xfrm>
        </p:spPr>
        <p:style>
          <a:lnRef idx="3">
            <a:schemeClr val="lt1"/>
          </a:lnRef>
          <a:fillRef idx="1">
            <a:schemeClr val="accent3"/>
          </a:fillRef>
          <a:effectRef idx="1">
            <a:schemeClr val="accent3"/>
          </a:effectRef>
          <a:fontRef idx="minor">
            <a:schemeClr val="lt1"/>
          </a:fontRef>
        </p:style>
        <p:txBody>
          <a:bodyPr rtlCol="0">
            <a:normAutofit fontScale="90000"/>
          </a:bodyPr>
          <a:lstStyle/>
          <a:p>
            <a:pPr fontAlgn="auto">
              <a:spcAft>
                <a:spcPts val="0"/>
              </a:spcAft>
              <a:defRPr/>
            </a:pPr>
            <a:r>
              <a:rPr lang="fr-FR" b="1" dirty="0">
                <a:effectLst>
                  <a:outerShdw blurRad="38100" dist="38100" dir="2700000" algn="tl">
                    <a:srgbClr val="000000">
                      <a:alpha val="43137"/>
                    </a:srgbClr>
                  </a:outerShdw>
                </a:effectLst>
              </a:rPr>
              <a:t>Rapport entre les aliments végétaux / méthodes de cuisson / températures</a:t>
            </a:r>
            <a:endParaRPr lang="fr-CH" dirty="0">
              <a:effectLst>
                <a:outerShdw blurRad="38100" dist="38100" dir="2700000" algn="tl">
                  <a:srgbClr val="000000">
                    <a:alpha val="43137"/>
                  </a:srgbClr>
                </a:outerShdw>
              </a:effectLst>
            </a:endParaRPr>
          </a:p>
        </p:txBody>
      </p:sp>
      <p:sp>
        <p:nvSpPr>
          <p:cNvPr id="4" name="Titre 1"/>
          <p:cNvSpPr txBox="1">
            <a:spLocks/>
          </p:cNvSpPr>
          <p:nvPr/>
        </p:nvSpPr>
        <p:spPr>
          <a:xfrm>
            <a:off x="611560" y="5013176"/>
            <a:ext cx="8229600" cy="1143000"/>
          </a:xfrm>
          <a:prstGeom prst="rect">
            <a:avLst/>
          </a:prstGeom>
        </p:spPr>
        <p:style>
          <a:lnRef idx="0">
            <a:schemeClr val="accent3"/>
          </a:lnRef>
          <a:fillRef idx="3">
            <a:schemeClr val="accent3"/>
          </a:fillRef>
          <a:effectRef idx="3">
            <a:schemeClr val="accent3"/>
          </a:effectRef>
          <a:fontRef idx="minor">
            <a:schemeClr val="lt1"/>
          </a:fontRef>
        </p:style>
        <p:txBody>
          <a:bodyPr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fr-FR" b="1" i="1" dirty="0" smtClean="0"/>
              <a:t>Comment éviter la décoloration des légumes verts quand on les cuit ?</a:t>
            </a:r>
            <a:endParaRPr lang="fr-CH" dirty="0"/>
          </a:p>
        </p:txBody>
      </p:sp>
      <p:pic>
        <p:nvPicPr>
          <p:cNvPr id="1030" name="Picture 6" descr="http://www.femina.fr/var/femina/storage/images/cuisine/recettes/assiette-tiede-de-legumes-verts-vinaigrette-au-balsamique-croustilles-au-parmesan/847437-2-fre-FR/assiette_tiede_de_legumes_verts_vinaigrette_au_balsamique_croustilles_au_parmesan_square_home_news.jpg"/>
          <p:cNvPicPr>
            <a:picLocks noChangeAspect="1" noChangeArrowheads="1"/>
          </p:cNvPicPr>
          <p:nvPr/>
        </p:nvPicPr>
        <p:blipFill>
          <a:blip r:embed="rId5"/>
          <a:srcRect/>
          <a:stretch>
            <a:fillRect/>
          </a:stretch>
        </p:blipFill>
        <p:spPr bwMode="auto">
          <a:xfrm>
            <a:off x="6034088" y="2430463"/>
            <a:ext cx="2952750" cy="2524125"/>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3" name="Espace réservé de la date 2"/>
          <p:cNvSpPr>
            <a:spLocks noGrp="1"/>
          </p:cNvSpPr>
          <p:nvPr>
            <p:ph type="dt" sz="quarter" idx="10"/>
          </p:nvPr>
        </p:nvSpPr>
        <p:spPr/>
        <p:txBody>
          <a:bodyPr/>
          <a:lstStyle/>
          <a:p>
            <a:pPr>
              <a:defRPr/>
            </a:pPr>
            <a:fld id="{7DB99338-479B-4A16-98C5-0572242AB7F3}" type="datetime1">
              <a:rPr lang="fr-FR"/>
              <a:pPr>
                <a:defRPr/>
              </a:pPr>
              <a:t>01/10/2010</a:t>
            </a:fld>
            <a:endParaRPr lang="fr-BE"/>
          </a:p>
        </p:txBody>
      </p:sp>
      <p:sp>
        <p:nvSpPr>
          <p:cNvPr id="5" name="Espace réservé du pied de page 4"/>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fr-BE">
                <a:solidFill>
                  <a:srgbClr val="898989"/>
                </a:solidFill>
              </a:rPr>
              <a:t>Cardinaux Yan</a:t>
            </a:r>
          </a:p>
        </p:txBody>
      </p:sp>
      <p:sp>
        <p:nvSpPr>
          <p:cNvPr id="6" name="Espace réservé du numéro de diapositive 5"/>
          <p:cNvSpPr>
            <a:spLocks noGrp="1"/>
          </p:cNvSpPr>
          <p:nvPr>
            <p:ph type="sldNum" sz="quarter" idx="12"/>
          </p:nvPr>
        </p:nvSpPr>
        <p:spPr/>
        <p:txBody>
          <a:bodyPr/>
          <a:lstStyle/>
          <a:p>
            <a:pPr>
              <a:defRPr/>
            </a:pPr>
            <a:fld id="{D99C79CE-8205-4AEA-9CB1-11642A1900FA}" type="slidenum">
              <a:rPr lang="fr-BE"/>
              <a:pPr>
                <a:defRPr/>
              </a:pPr>
              <a:t>1</a:t>
            </a:fld>
            <a:endParaRPr lang="fr-B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5" name="Rectangle 4"/>
          <p:cNvSpPr/>
          <p:nvPr/>
        </p:nvSpPr>
        <p:spPr>
          <a:xfrm>
            <a:off x="307975" y="4176713"/>
            <a:ext cx="8512175" cy="157003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400" dirty="0"/>
              <a:t>La </a:t>
            </a:r>
            <a:r>
              <a:rPr lang="fr-FR" sz="2400" dirty="0"/>
              <a:t>cuisson d'un légume dure généralement plus de quelques secondes : elle </a:t>
            </a:r>
            <a:r>
              <a:rPr lang="fr-FR" sz="2400" dirty="0"/>
              <a:t>fait disparaître </a:t>
            </a:r>
            <a:r>
              <a:rPr lang="fr-FR" sz="2400" dirty="0"/>
              <a:t>l'air qui présentait les légumes sous leur meilleur jour ; des épinards </a:t>
            </a:r>
            <a:r>
              <a:rPr lang="fr-FR" sz="2400" dirty="0"/>
              <a:t>cuits trop </a:t>
            </a:r>
            <a:r>
              <a:rPr lang="fr-FR" sz="2400" dirty="0"/>
              <a:t>longtemps brunissent ; l'oseille également ; les poireaux perdent leur verdeur.</a:t>
            </a:r>
            <a:endParaRPr lang="fr-CH" sz="2400" dirty="0"/>
          </a:p>
        </p:txBody>
      </p:sp>
      <p:sp>
        <p:nvSpPr>
          <p:cNvPr id="6" name="Rectangle 5"/>
          <p:cNvSpPr/>
          <p:nvPr/>
        </p:nvSpPr>
        <p:spPr>
          <a:xfrm>
            <a:off x="323850" y="419100"/>
            <a:ext cx="1571625" cy="52387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fontAlgn="auto">
              <a:spcBef>
                <a:spcPts val="0"/>
              </a:spcBef>
              <a:spcAft>
                <a:spcPts val="0"/>
              </a:spcAft>
              <a:defRPr/>
            </a:pPr>
            <a:r>
              <a:rPr lang="fr-CH" sz="2800" b="1" i="1" u="sng" dirty="0">
                <a:effectLst>
                  <a:outerShdw blurRad="38100" dist="38100" dir="2700000" algn="tl">
                    <a:srgbClr val="000000">
                      <a:alpha val="43137"/>
                    </a:srgbClr>
                  </a:outerShdw>
                </a:effectLst>
              </a:rPr>
              <a:t>Les faits :</a:t>
            </a:r>
          </a:p>
        </p:txBody>
      </p:sp>
      <p:sp>
        <p:nvSpPr>
          <p:cNvPr id="2" name="Rectangle 1"/>
          <p:cNvSpPr/>
          <p:nvPr/>
        </p:nvSpPr>
        <p:spPr>
          <a:xfrm>
            <a:off x="317500" y="1212850"/>
            <a:ext cx="8502650" cy="157003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400" dirty="0"/>
              <a:t>Le vert intense qu'acquièrent les végétaux après quelques secondes de cuisson dans de l'eau bouillante résulte du dégagement de gaz piégés dans les espaces </a:t>
            </a:r>
            <a:r>
              <a:rPr lang="fr-CH" sz="2400" dirty="0"/>
              <a:t>entre les cellules végétales.</a:t>
            </a:r>
          </a:p>
        </p:txBody>
      </p:sp>
      <p:sp>
        <p:nvSpPr>
          <p:cNvPr id="3" name="Rectangle 2"/>
          <p:cNvSpPr/>
          <p:nvPr/>
        </p:nvSpPr>
        <p:spPr>
          <a:xfrm>
            <a:off x="307975" y="3078163"/>
            <a:ext cx="8512175" cy="830262"/>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sz="2400" dirty="0"/>
              <a:t>Généralement ces poches d'air agissent comme des loupes, qui mettent en valeur la </a:t>
            </a:r>
            <a:r>
              <a:rPr lang="fr-CH" sz="2400" dirty="0"/>
              <a:t>couleur verte.</a:t>
            </a:r>
          </a:p>
        </p:txBody>
      </p:sp>
      <p:sp>
        <p:nvSpPr>
          <p:cNvPr id="4" name="Espace réservé de la date 3"/>
          <p:cNvSpPr>
            <a:spLocks noGrp="1"/>
          </p:cNvSpPr>
          <p:nvPr>
            <p:ph type="dt" sz="quarter" idx="10"/>
          </p:nvPr>
        </p:nvSpPr>
        <p:spPr/>
        <p:txBody>
          <a:bodyPr/>
          <a:lstStyle/>
          <a:p>
            <a:pPr>
              <a:defRPr/>
            </a:pPr>
            <a:fld id="{A02ACE78-9E58-493D-B521-1D85111794DA}" type="datetime1">
              <a:rPr lang="fr-FR"/>
              <a:pPr>
                <a:defRPr/>
              </a:pPr>
              <a:t>01/10/2010</a:t>
            </a:fld>
            <a:endParaRPr lang="fr-BE"/>
          </a:p>
        </p:txBody>
      </p:sp>
      <p:sp>
        <p:nvSpPr>
          <p:cNvPr id="7" name="Espace réservé du pied de page 6"/>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fr-BE">
                <a:solidFill>
                  <a:srgbClr val="898989"/>
                </a:solidFill>
              </a:rPr>
              <a:t>Cardinaux Yan</a:t>
            </a:r>
          </a:p>
        </p:txBody>
      </p:sp>
      <p:sp>
        <p:nvSpPr>
          <p:cNvPr id="8" name="Espace réservé du numéro de diapositive 7"/>
          <p:cNvSpPr>
            <a:spLocks noGrp="1"/>
          </p:cNvSpPr>
          <p:nvPr>
            <p:ph type="sldNum" sz="quarter" idx="12"/>
          </p:nvPr>
        </p:nvSpPr>
        <p:spPr/>
        <p:txBody>
          <a:bodyPr/>
          <a:lstStyle/>
          <a:p>
            <a:pPr>
              <a:defRPr/>
            </a:pPr>
            <a:fld id="{B6298DE8-FF16-4B77-811A-06AF0A849E67}" type="slidenum">
              <a:rPr lang="fr-BE"/>
              <a:pPr>
                <a:defRPr/>
              </a:pPr>
              <a:t>2</a:t>
            </a:fld>
            <a:endParaRPr lang="fr-B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4" name="Rectangle 3"/>
          <p:cNvSpPr/>
          <p:nvPr/>
        </p:nvSpPr>
        <p:spPr>
          <a:xfrm>
            <a:off x="282575" y="4292600"/>
            <a:ext cx="8569325" cy="120015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400" dirty="0"/>
              <a:t>Les </a:t>
            </a:r>
            <a:r>
              <a:rPr lang="fr-FR" sz="2400" dirty="0"/>
              <a:t>loupes au lieu de retenir tous les rayonnements lumineux vert, elles </a:t>
            </a:r>
            <a:r>
              <a:rPr lang="fr-FR" sz="2400" dirty="0"/>
              <a:t>réfléchissent un </a:t>
            </a:r>
            <a:r>
              <a:rPr lang="fr-FR" sz="2400" dirty="0"/>
              <a:t>mélange de longueurs d'onde qui donne la sensation d'un abominable brun-gris.</a:t>
            </a:r>
            <a:endParaRPr lang="fr-CH" sz="2400" dirty="0"/>
          </a:p>
        </p:txBody>
      </p:sp>
      <p:sp>
        <p:nvSpPr>
          <p:cNvPr id="5" name="Rectangle 4"/>
          <p:cNvSpPr/>
          <p:nvPr/>
        </p:nvSpPr>
        <p:spPr>
          <a:xfrm>
            <a:off x="314325" y="225425"/>
            <a:ext cx="1779588" cy="52387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fontAlgn="auto">
              <a:spcBef>
                <a:spcPts val="0"/>
              </a:spcBef>
              <a:spcAft>
                <a:spcPts val="0"/>
              </a:spcAft>
              <a:defRPr/>
            </a:pPr>
            <a:r>
              <a:rPr lang="fr-CH" sz="2800" b="1" i="1" u="sng" dirty="0">
                <a:effectLst>
                  <a:outerShdw blurRad="38100" dist="38100" dir="2700000" algn="tl">
                    <a:srgbClr val="000000">
                      <a:alpha val="43137"/>
                    </a:srgbClr>
                  </a:outerShdw>
                </a:effectLst>
              </a:rPr>
              <a:t>Pourquoi</a:t>
            </a:r>
            <a:r>
              <a:rPr lang="fr-CH" sz="2800" b="1" i="1" dirty="0">
                <a:effectLst>
                  <a:outerShdw blurRad="38100" dist="38100" dir="2700000" algn="tl">
                    <a:srgbClr val="000000">
                      <a:alpha val="43137"/>
                    </a:srgbClr>
                  </a:outerShdw>
                </a:effectLst>
              </a:rPr>
              <a:t> ?</a:t>
            </a:r>
          </a:p>
        </p:txBody>
      </p:sp>
      <p:sp>
        <p:nvSpPr>
          <p:cNvPr id="2" name="Rectangle 1"/>
          <p:cNvSpPr/>
          <p:nvPr/>
        </p:nvSpPr>
        <p:spPr>
          <a:xfrm>
            <a:off x="314325" y="1196975"/>
            <a:ext cx="8505825" cy="8302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400" dirty="0"/>
              <a:t>Quand on chauffe un légume vert, certaines de ses cellules éclatent, </a:t>
            </a:r>
            <a:r>
              <a:rPr lang="fr-CH" sz="2400" dirty="0"/>
              <a:t>libérant divers acides organiques.</a:t>
            </a:r>
          </a:p>
        </p:txBody>
      </p:sp>
      <p:sp>
        <p:nvSpPr>
          <p:cNvPr id="3" name="Rectangle 2"/>
          <p:cNvSpPr/>
          <p:nvPr/>
        </p:nvSpPr>
        <p:spPr>
          <a:xfrm>
            <a:off x="314325" y="2349500"/>
            <a:ext cx="8505825" cy="1568450"/>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sz="2400" dirty="0"/>
              <a:t>Ces acides réagissent avec les molécules de chlorophylle (qui donnent aux végétaux verts leur couleur), parce que ces molécules d’hydrogène ont la mauvaise manie de prendre la place des molécules de magnésium.</a:t>
            </a:r>
          </a:p>
        </p:txBody>
      </p:sp>
      <p:sp>
        <p:nvSpPr>
          <p:cNvPr id="6" name="Espace réservé de la date 5"/>
          <p:cNvSpPr>
            <a:spLocks noGrp="1"/>
          </p:cNvSpPr>
          <p:nvPr>
            <p:ph type="dt" sz="quarter" idx="10"/>
          </p:nvPr>
        </p:nvSpPr>
        <p:spPr/>
        <p:txBody>
          <a:bodyPr/>
          <a:lstStyle/>
          <a:p>
            <a:pPr>
              <a:defRPr/>
            </a:pPr>
            <a:fld id="{2D62D052-F2CB-4516-912C-457D9C02F3A0}" type="datetime1">
              <a:rPr lang="fr-FR"/>
              <a:pPr>
                <a:defRPr/>
              </a:pPr>
              <a:t>01/10/2010</a:t>
            </a:fld>
            <a:endParaRPr lang="fr-BE"/>
          </a:p>
        </p:txBody>
      </p:sp>
      <p:sp>
        <p:nvSpPr>
          <p:cNvPr id="7" name="Espace réservé du pied de page 6"/>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fr-BE">
                <a:solidFill>
                  <a:srgbClr val="898989"/>
                </a:solidFill>
              </a:rPr>
              <a:t>Cardinaux Yan</a:t>
            </a:r>
          </a:p>
        </p:txBody>
      </p:sp>
      <p:sp>
        <p:nvSpPr>
          <p:cNvPr id="8" name="Espace réservé du numéro de diapositive 7"/>
          <p:cNvSpPr>
            <a:spLocks noGrp="1"/>
          </p:cNvSpPr>
          <p:nvPr>
            <p:ph type="sldNum" sz="quarter" idx="12"/>
          </p:nvPr>
        </p:nvSpPr>
        <p:spPr/>
        <p:txBody>
          <a:bodyPr/>
          <a:lstStyle/>
          <a:p>
            <a:pPr>
              <a:defRPr/>
            </a:pPr>
            <a:fld id="{4CCE30D1-DCE6-4DB2-968D-115B2A1248F9}" type="slidenum">
              <a:rPr lang="fr-BE"/>
              <a:pPr>
                <a:defRPr/>
              </a:pPr>
              <a:t>3</a:t>
            </a:fld>
            <a:endParaRPr lang="fr-B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4" name="Rectangle 3"/>
          <p:cNvSpPr/>
          <p:nvPr/>
        </p:nvSpPr>
        <p:spPr>
          <a:xfrm>
            <a:off x="207963" y="981075"/>
            <a:ext cx="6454775" cy="461963"/>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fontAlgn="auto">
              <a:spcBef>
                <a:spcPts val="0"/>
              </a:spcBef>
              <a:spcAft>
                <a:spcPts val="0"/>
              </a:spcAft>
              <a:defRPr/>
            </a:pPr>
            <a:r>
              <a:rPr lang="fr-FR" sz="2400" dirty="0"/>
              <a:t>Comment </a:t>
            </a:r>
            <a:r>
              <a:rPr lang="fr-FR" sz="2400" dirty="0"/>
              <a:t>conserver une </a:t>
            </a:r>
            <a:r>
              <a:rPr lang="fr-FR" sz="2400" dirty="0"/>
              <a:t>coloration appétissante ?</a:t>
            </a:r>
            <a:endParaRPr lang="fr-FR" sz="2400" dirty="0"/>
          </a:p>
        </p:txBody>
      </p:sp>
      <p:sp>
        <p:nvSpPr>
          <p:cNvPr id="5" name="Rectangle 4"/>
          <p:cNvSpPr/>
          <p:nvPr/>
        </p:nvSpPr>
        <p:spPr>
          <a:xfrm>
            <a:off x="223838" y="5881688"/>
            <a:ext cx="8653462" cy="461962"/>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sz="2400" dirty="0"/>
              <a:t>On </a:t>
            </a:r>
            <a:r>
              <a:rPr lang="fr-FR" sz="2400" dirty="0"/>
              <a:t>évitera absolument d'ajouter du vinaigre</a:t>
            </a:r>
            <a:endParaRPr lang="fr-CH" sz="2400" dirty="0"/>
          </a:p>
        </p:txBody>
      </p:sp>
      <p:sp>
        <p:nvSpPr>
          <p:cNvPr id="2" name="Rectangle 1"/>
          <p:cNvSpPr/>
          <p:nvPr/>
        </p:nvSpPr>
        <p:spPr>
          <a:xfrm>
            <a:off x="233363" y="250825"/>
            <a:ext cx="1816100" cy="522288"/>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fontAlgn="auto">
              <a:spcBef>
                <a:spcPts val="0"/>
              </a:spcBef>
              <a:spcAft>
                <a:spcPts val="0"/>
              </a:spcAft>
              <a:defRPr/>
            </a:pPr>
            <a:r>
              <a:rPr lang="fr-CH" sz="2800" b="1" i="1" u="sng" dirty="0">
                <a:effectLst>
                  <a:outerShdw blurRad="38100" dist="38100" dir="2700000" algn="tl">
                    <a:srgbClr val="000000">
                      <a:alpha val="43137"/>
                    </a:srgbClr>
                  </a:outerShdw>
                </a:effectLst>
              </a:rPr>
              <a:t>Que faire ?</a:t>
            </a:r>
          </a:p>
        </p:txBody>
      </p:sp>
      <p:sp>
        <p:nvSpPr>
          <p:cNvPr id="3" name="Rectangle 2"/>
          <p:cNvSpPr/>
          <p:nvPr/>
        </p:nvSpPr>
        <p:spPr>
          <a:xfrm>
            <a:off x="223838" y="1628775"/>
            <a:ext cx="2006600" cy="523875"/>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fontAlgn="auto">
              <a:spcBef>
                <a:spcPts val="0"/>
              </a:spcBef>
              <a:spcAft>
                <a:spcPts val="0"/>
              </a:spcAft>
              <a:defRPr/>
            </a:pPr>
            <a:r>
              <a:rPr lang="fr-CH" sz="2800" b="1" i="1" dirty="0">
                <a:effectLst>
                  <a:outerShdw blurRad="38100" dist="38100" dir="2700000" algn="tl">
                    <a:srgbClr val="000000">
                      <a:alpha val="43137"/>
                    </a:srgbClr>
                  </a:outerShdw>
                </a:effectLst>
              </a:rPr>
              <a:t>La solution !</a:t>
            </a:r>
          </a:p>
        </p:txBody>
      </p:sp>
      <p:sp>
        <p:nvSpPr>
          <p:cNvPr id="6" name="Rectangle 5"/>
          <p:cNvSpPr/>
          <p:nvPr/>
        </p:nvSpPr>
        <p:spPr>
          <a:xfrm>
            <a:off x="207963" y="2276475"/>
            <a:ext cx="8669337" cy="120015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400" dirty="0"/>
              <a:t>Ne pas chauffer trop longtemps, mais intensément, et ne pas couvrir le récipient où s'effectue la cuisson, afin que les acides libérés s'évaporent en même temps que la </a:t>
            </a:r>
            <a:r>
              <a:rPr lang="fr-CH" sz="2400" dirty="0"/>
              <a:t>vapeur d'eau.</a:t>
            </a:r>
          </a:p>
        </p:txBody>
      </p:sp>
      <p:sp>
        <p:nvSpPr>
          <p:cNvPr id="8" name="Rectangle 7"/>
          <p:cNvSpPr/>
          <p:nvPr/>
        </p:nvSpPr>
        <p:spPr>
          <a:xfrm>
            <a:off x="207963" y="4743450"/>
            <a:ext cx="8669337" cy="83185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400" dirty="0"/>
              <a:t>Si l'on cuit dans l'eau, on utilisera de grandes quantités d'eau, afin que la concentration en acides soit faible.</a:t>
            </a:r>
          </a:p>
        </p:txBody>
      </p:sp>
      <p:sp>
        <p:nvSpPr>
          <p:cNvPr id="7" name="Rectangle 6"/>
          <p:cNvSpPr/>
          <p:nvPr/>
        </p:nvSpPr>
        <p:spPr>
          <a:xfrm>
            <a:off x="223838" y="3711575"/>
            <a:ext cx="8653462" cy="830263"/>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sz="2400" dirty="0"/>
              <a:t>Préférer la cuisson à la vapeur, où les légumes sont hors de l'eau, ils ne sont pas au </a:t>
            </a:r>
            <a:r>
              <a:rPr lang="fr-CH" sz="2400" dirty="0"/>
              <a:t>contact d’hydrogène.</a:t>
            </a:r>
          </a:p>
        </p:txBody>
      </p:sp>
      <p:sp>
        <p:nvSpPr>
          <p:cNvPr id="9" name="Espace réservé de la date 8"/>
          <p:cNvSpPr>
            <a:spLocks noGrp="1"/>
          </p:cNvSpPr>
          <p:nvPr>
            <p:ph type="dt" sz="quarter" idx="10"/>
          </p:nvPr>
        </p:nvSpPr>
        <p:spPr/>
        <p:txBody>
          <a:bodyPr/>
          <a:lstStyle/>
          <a:p>
            <a:pPr>
              <a:defRPr/>
            </a:pPr>
            <a:fld id="{DF0D1EF6-022A-4E06-8CC9-27915E43002F}" type="datetime1">
              <a:rPr lang="fr-FR"/>
              <a:pPr>
                <a:defRPr/>
              </a:pPr>
              <a:t>01/10/2010</a:t>
            </a:fld>
            <a:endParaRPr lang="fr-BE"/>
          </a:p>
        </p:txBody>
      </p:sp>
      <p:sp>
        <p:nvSpPr>
          <p:cNvPr id="10" name="Espace réservé du pied de page 9"/>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fr-BE">
                <a:solidFill>
                  <a:srgbClr val="898989"/>
                </a:solidFill>
              </a:rPr>
              <a:t>Cardinaux Yan</a:t>
            </a:r>
          </a:p>
        </p:txBody>
      </p:sp>
      <p:sp>
        <p:nvSpPr>
          <p:cNvPr id="11" name="Espace réservé du numéro de diapositive 10"/>
          <p:cNvSpPr>
            <a:spLocks noGrp="1"/>
          </p:cNvSpPr>
          <p:nvPr>
            <p:ph type="sldNum" sz="quarter" idx="12"/>
          </p:nvPr>
        </p:nvSpPr>
        <p:spPr/>
        <p:txBody>
          <a:bodyPr/>
          <a:lstStyle/>
          <a:p>
            <a:pPr>
              <a:defRPr/>
            </a:pPr>
            <a:fld id="{60D1FD07-1D04-4B48-82CC-A1A4107AF0D2}" type="slidenum">
              <a:rPr lang="fr-BE"/>
              <a:pPr>
                <a:defRPr/>
              </a:pPr>
              <a:t>4</a:t>
            </a:fld>
            <a:endParaRPr lang="fr-B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107950" y="962025"/>
            <a:ext cx="6080125" cy="830263"/>
          </a:xfrm>
          <a:prstGeom prst="rect">
            <a:avLst/>
          </a:prstGeom>
          <a:noFill/>
          <a:ln w="9525">
            <a:noFill/>
            <a:miter lim="800000"/>
            <a:headEnd/>
            <a:tailEnd/>
          </a:ln>
        </p:spPr>
        <p:txBody>
          <a:bodyPr>
            <a:spAutoFit/>
          </a:bodyPr>
          <a:lstStyle/>
          <a:p>
            <a:r>
              <a:rPr lang="fr-FR" sz="1600" u="sng">
                <a:latin typeface="Calibri" pitchFamily="34" charset="0"/>
              </a:rPr>
              <a:t>Le principe</a:t>
            </a:r>
            <a:r>
              <a:rPr lang="fr-FR" sz="1600">
                <a:latin typeface="Calibri" pitchFamily="34" charset="0"/>
              </a:rPr>
              <a:t>: cuire dans un volume de liquide un aliment quel qu'il soit.</a:t>
            </a:r>
            <a:br>
              <a:rPr lang="fr-FR" sz="1600">
                <a:latin typeface="Calibri" pitchFamily="34" charset="0"/>
              </a:rPr>
            </a:br>
            <a:r>
              <a:rPr lang="fr-FR" sz="1600" b="1">
                <a:latin typeface="Calibri" pitchFamily="34" charset="0"/>
              </a:rPr>
              <a:t/>
            </a:r>
            <a:br>
              <a:rPr lang="fr-FR" sz="1600" b="1">
                <a:latin typeface="Calibri" pitchFamily="34" charset="0"/>
              </a:rPr>
            </a:br>
            <a:r>
              <a:rPr lang="fr-FR" sz="1600" b="1">
                <a:latin typeface="Calibri" pitchFamily="34" charset="0"/>
              </a:rPr>
              <a:t>Deux types de pochage</a:t>
            </a:r>
            <a:r>
              <a:rPr lang="fr-FR" sz="1600">
                <a:latin typeface="Calibri" pitchFamily="34" charset="0"/>
              </a:rPr>
              <a:t> :</a:t>
            </a:r>
            <a:endParaRPr lang="fr-FR" sz="1600" b="1">
              <a:latin typeface="Calibri" pitchFamily="34" charset="0"/>
            </a:endParaRPr>
          </a:p>
        </p:txBody>
      </p:sp>
      <p:sp>
        <p:nvSpPr>
          <p:cNvPr id="2" name="Rectangle 1"/>
          <p:cNvSpPr/>
          <p:nvPr/>
        </p:nvSpPr>
        <p:spPr>
          <a:xfrm>
            <a:off x="107950" y="250825"/>
            <a:ext cx="6299200" cy="52387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fontAlgn="auto">
              <a:spcBef>
                <a:spcPts val="0"/>
              </a:spcBef>
              <a:spcAft>
                <a:spcPts val="0"/>
              </a:spcAft>
              <a:defRPr/>
            </a:pPr>
            <a:r>
              <a:rPr lang="fr-FR" sz="2800" b="1" i="1" u="sng" dirty="0">
                <a:effectLst>
                  <a:outerShdw blurRad="38100" dist="38100" dir="2700000" algn="tl">
                    <a:srgbClr val="000000">
                      <a:alpha val="43137"/>
                    </a:srgbClr>
                  </a:outerShdw>
                </a:effectLst>
              </a:rPr>
              <a:t>La cuisson dans un liquide ou le pochage.</a:t>
            </a:r>
            <a:endParaRPr lang="fr-CH" sz="2800" b="1" i="1" u="sng" dirty="0">
              <a:effectLst>
                <a:outerShdw blurRad="38100" dist="38100" dir="2700000" algn="tl">
                  <a:srgbClr val="000000">
                    <a:alpha val="43137"/>
                  </a:srgbClr>
                </a:outerShdw>
              </a:effectLst>
            </a:endParaRPr>
          </a:p>
        </p:txBody>
      </p:sp>
      <p:sp>
        <p:nvSpPr>
          <p:cNvPr id="3" name="Rectangle 2"/>
          <p:cNvSpPr/>
          <p:nvPr/>
        </p:nvSpPr>
        <p:spPr>
          <a:xfrm>
            <a:off x="107950" y="1836738"/>
            <a:ext cx="8856663" cy="18161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1600" u="sng" dirty="0">
                <a:effectLst>
                  <a:outerShdw blurRad="38100" dist="38100" dir="2700000" algn="tl">
                    <a:srgbClr val="000000">
                      <a:alpha val="43137"/>
                    </a:srgbClr>
                  </a:outerShdw>
                </a:effectLst>
              </a:rPr>
              <a:t>Départ eau froide </a:t>
            </a:r>
            <a:r>
              <a:rPr lang="fr-FR" sz="1600" dirty="0"/>
              <a:t>= expansion : on est en présence d'une diffusion des principes hydrosolubles nutritifs (vitamines, sels </a:t>
            </a:r>
            <a:r>
              <a:rPr lang="fr-FR" sz="1600" dirty="0"/>
              <a:t>minéraux</a:t>
            </a:r>
            <a:r>
              <a:rPr lang="fr-FR" sz="1600" dirty="0"/>
              <a:t>) et substances sapides solubles contenues dans l'aliment dans le liquide de cuisson. En clair : les nutriments et le gout de l'aliment filent dans l'eau. </a:t>
            </a:r>
          </a:p>
          <a:p>
            <a:pPr fontAlgn="auto">
              <a:spcBef>
                <a:spcPts val="0"/>
              </a:spcBef>
              <a:spcAft>
                <a:spcPts val="0"/>
              </a:spcAft>
              <a:defRPr/>
            </a:pPr>
            <a:r>
              <a:rPr lang="fr-FR" sz="1600" dirty="0"/>
              <a:t> - Obtention d’un aliment fade et appauvri, d’un bouillon nutritif riche et aromatisé</a:t>
            </a:r>
            <a:br>
              <a:rPr lang="fr-FR" sz="1600" dirty="0"/>
            </a:br>
            <a:r>
              <a:rPr lang="fr-FR" sz="1600" dirty="0"/>
              <a:t/>
            </a:r>
            <a:br>
              <a:rPr lang="fr-FR" sz="1600" dirty="0"/>
            </a:br>
            <a:r>
              <a:rPr lang="fr-FR" sz="1600" dirty="0"/>
              <a:t>Indiqué pour : réhydrater les végétaux secs, pour les bouillons, fumets et fonds (en fait quand le liquide est important dans la recette)</a:t>
            </a:r>
          </a:p>
        </p:txBody>
      </p:sp>
      <p:sp>
        <p:nvSpPr>
          <p:cNvPr id="5" name="Rectangle 4"/>
          <p:cNvSpPr/>
          <p:nvPr/>
        </p:nvSpPr>
        <p:spPr>
          <a:xfrm>
            <a:off x="107950" y="3789363"/>
            <a:ext cx="8856663" cy="2800350"/>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sz="1600" u="sng" dirty="0">
                <a:effectLst>
                  <a:outerShdw blurRad="38100" dist="38100" dir="2700000" algn="tl">
                    <a:srgbClr val="000000">
                      <a:alpha val="43137"/>
                    </a:srgbClr>
                  </a:outerShdw>
                </a:effectLst>
              </a:rPr>
              <a:t>Départ eau chaude </a:t>
            </a:r>
            <a:r>
              <a:rPr lang="fr-FR" sz="1600" dirty="0"/>
              <a:t>(eau qui bouillante 100°) = échange mixte. L'aliment subit une dénaturation des protéines de surface immédiate qui s'opposera à la diffusion des substances nutritives et gustatives. </a:t>
            </a:r>
          </a:p>
          <a:p>
            <a:pPr fontAlgn="auto">
              <a:spcBef>
                <a:spcPts val="0"/>
              </a:spcBef>
              <a:spcAft>
                <a:spcPts val="0"/>
              </a:spcAft>
              <a:defRPr/>
            </a:pPr>
            <a:r>
              <a:rPr lang="fr-FR" sz="1600" dirty="0"/>
              <a:t>Une cuisson prolongée altérera cette "pellicule" et finira par laisser échapper les éléments nutritifs de l'aliment. En clair : si l'aliment est "saisi" dans l'eau chaude et que l'on procède à une cuisson courte on a toutes les chances de préserver ses éléments nutritifs qui restent emprisonnés. </a:t>
            </a:r>
          </a:p>
          <a:p>
            <a:pPr fontAlgn="auto">
              <a:spcBef>
                <a:spcPts val="0"/>
              </a:spcBef>
              <a:spcAft>
                <a:spcPts val="0"/>
              </a:spcAft>
              <a:defRPr/>
            </a:pPr>
            <a:r>
              <a:rPr lang="fr-FR" sz="1600" dirty="0"/>
              <a:t>Si cuisson prolongée, on perd cet intérêt et on parfume... le bouillon au détriment de l'aliment, comme pour le départ eau froide!</a:t>
            </a:r>
            <a:br>
              <a:rPr lang="fr-FR" sz="1600" dirty="0"/>
            </a:br>
            <a:r>
              <a:rPr lang="fr-FR" sz="1600" dirty="0"/>
              <a:t/>
            </a:r>
            <a:br>
              <a:rPr lang="fr-FR" sz="1600" dirty="0"/>
            </a:br>
            <a:r>
              <a:rPr lang="fr-FR" sz="1600" dirty="0"/>
              <a:t> - Obtention d’un aliment savoureux mais d’un bouillon </a:t>
            </a:r>
            <a:r>
              <a:rPr lang="fr-FR" sz="1600" dirty="0"/>
              <a:t>fade</a:t>
            </a:r>
          </a:p>
          <a:p>
            <a:pPr fontAlgn="auto">
              <a:spcBef>
                <a:spcPts val="0"/>
              </a:spcBef>
              <a:spcAft>
                <a:spcPts val="0"/>
              </a:spcAft>
              <a:defRPr/>
            </a:pPr>
            <a:endParaRPr lang="fr-FR" sz="1600" dirty="0"/>
          </a:p>
          <a:p>
            <a:pPr fontAlgn="auto">
              <a:spcBef>
                <a:spcPts val="0"/>
              </a:spcBef>
              <a:spcAft>
                <a:spcPts val="0"/>
              </a:spcAft>
              <a:defRPr/>
            </a:pPr>
            <a:r>
              <a:rPr lang="fr-FR" sz="1600" b="1" dirty="0"/>
              <a:t>Indiqué pour : la cuisson des végétaux frais, les potages, les viandes à l'anglaise, riz, pâtes, semoules</a:t>
            </a:r>
            <a:r>
              <a:rPr lang="fr-FR" sz="1600" b="1" dirty="0"/>
              <a:t>...</a:t>
            </a:r>
            <a:endParaRPr lang="fr-CH" sz="1600" dirty="0"/>
          </a:p>
        </p:txBody>
      </p:sp>
      <p:sp>
        <p:nvSpPr>
          <p:cNvPr id="6" name="Espace réservé de la date 5"/>
          <p:cNvSpPr>
            <a:spLocks noGrp="1"/>
          </p:cNvSpPr>
          <p:nvPr>
            <p:ph type="dt" sz="quarter" idx="10"/>
          </p:nvPr>
        </p:nvSpPr>
        <p:spPr/>
        <p:txBody>
          <a:bodyPr/>
          <a:lstStyle/>
          <a:p>
            <a:pPr>
              <a:defRPr/>
            </a:pPr>
            <a:fld id="{AE1C13AB-7672-4A4A-98D4-8AAE7582E546}" type="datetime1">
              <a:rPr lang="fr-FR"/>
              <a:pPr>
                <a:defRPr/>
              </a:pPr>
              <a:t>01/10/2010</a:t>
            </a:fld>
            <a:endParaRPr lang="fr-BE"/>
          </a:p>
        </p:txBody>
      </p:sp>
      <p:sp>
        <p:nvSpPr>
          <p:cNvPr id="7" name="Espace réservé du pied de page 6"/>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fr-BE">
                <a:solidFill>
                  <a:srgbClr val="898989"/>
                </a:solidFill>
              </a:rPr>
              <a:t>Cardinaux Yan</a:t>
            </a:r>
          </a:p>
        </p:txBody>
      </p:sp>
      <p:sp>
        <p:nvSpPr>
          <p:cNvPr id="8" name="Espace réservé du numéro de diapositive 7"/>
          <p:cNvSpPr>
            <a:spLocks noGrp="1"/>
          </p:cNvSpPr>
          <p:nvPr>
            <p:ph type="sldNum" sz="quarter" idx="12"/>
          </p:nvPr>
        </p:nvSpPr>
        <p:spPr/>
        <p:txBody>
          <a:bodyPr/>
          <a:lstStyle/>
          <a:p>
            <a:pPr>
              <a:defRPr/>
            </a:pPr>
            <a:fld id="{348BA8BB-1CF4-4077-AA75-F2681F326696}" type="slidenum">
              <a:rPr lang="fr-BE"/>
              <a:pPr>
                <a:defRPr/>
              </a:pPr>
              <a:t>5</a:t>
            </a:fld>
            <a:endParaRPr lang="fr-B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0188" y="5516563"/>
            <a:ext cx="8589962" cy="1082675"/>
          </a:xfrm>
        </p:spPr>
        <p:style>
          <a:lnRef idx="1">
            <a:schemeClr val="accent3"/>
          </a:lnRef>
          <a:fillRef idx="3">
            <a:schemeClr val="accent3"/>
          </a:fillRef>
          <a:effectRef idx="2">
            <a:schemeClr val="accent3"/>
          </a:effectRef>
          <a:fontRef idx="minor">
            <a:schemeClr val="lt1"/>
          </a:fontRef>
        </p:style>
        <p:txBody>
          <a:bodyPr rtlCol="0">
            <a:normAutofit/>
          </a:bodyPr>
          <a:lstStyle/>
          <a:p>
            <a:pPr marL="0" indent="0" fontAlgn="auto">
              <a:spcAft>
                <a:spcPts val="0"/>
              </a:spcAft>
              <a:buFont typeface="Arial" pitchFamily="34" charset="0"/>
              <a:buNone/>
              <a:defRPr/>
            </a:pPr>
            <a:r>
              <a:rPr lang="fr-FR" sz="2400" b="1" dirty="0" smtClean="0"/>
              <a:t>Vitamines hydrosolubles</a:t>
            </a:r>
            <a:r>
              <a:rPr lang="fr-FR" sz="2400" dirty="0" smtClean="0"/>
              <a:t>: </a:t>
            </a:r>
            <a:r>
              <a:rPr lang="fr-FR" sz="2400" dirty="0"/>
              <a:t>destruction plus ou moins importante carotène, C, B</a:t>
            </a:r>
            <a:r>
              <a:rPr lang="fr-FR" sz="2400" dirty="0" smtClean="0"/>
              <a:t>.</a:t>
            </a:r>
            <a:endParaRPr lang="fr-CH" sz="2400" dirty="0"/>
          </a:p>
        </p:txBody>
      </p:sp>
      <p:sp>
        <p:nvSpPr>
          <p:cNvPr id="2" name="Rectangle 1"/>
          <p:cNvSpPr/>
          <p:nvPr/>
        </p:nvSpPr>
        <p:spPr>
          <a:xfrm>
            <a:off x="179388" y="188913"/>
            <a:ext cx="6408737" cy="522287"/>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fontAlgn="auto">
              <a:spcBef>
                <a:spcPts val="0"/>
              </a:spcBef>
              <a:spcAft>
                <a:spcPts val="0"/>
              </a:spcAft>
              <a:defRPr/>
            </a:pPr>
            <a:r>
              <a:rPr lang="fr-FR" sz="2800" b="1" dirty="0">
                <a:effectLst>
                  <a:outerShdw blurRad="38100" dist="38100" dir="2700000" algn="tl">
                    <a:srgbClr val="000000">
                      <a:alpha val="43137"/>
                    </a:srgbClr>
                  </a:outerShdw>
                </a:effectLst>
              </a:rPr>
              <a:t>Conséquences </a:t>
            </a:r>
            <a:r>
              <a:rPr lang="fr-FR" sz="2800" b="1" dirty="0">
                <a:effectLst>
                  <a:outerShdw blurRad="38100" dist="38100" dir="2700000" algn="tl">
                    <a:srgbClr val="000000">
                      <a:alpha val="43137"/>
                    </a:srgbClr>
                  </a:outerShdw>
                </a:effectLst>
              </a:rPr>
              <a:t>de </a:t>
            </a:r>
            <a:r>
              <a:rPr lang="fr-FR" sz="2800" b="1" dirty="0">
                <a:effectLst>
                  <a:outerShdw blurRad="38100" dist="38100" dir="2700000" algn="tl">
                    <a:srgbClr val="000000">
                      <a:alpha val="43137"/>
                    </a:srgbClr>
                  </a:outerShdw>
                </a:effectLst>
              </a:rPr>
              <a:t>la </a:t>
            </a:r>
            <a:r>
              <a:rPr lang="fr-FR" sz="2800" b="1" dirty="0">
                <a:effectLst>
                  <a:outerShdw blurRad="38100" dist="38100" dir="2700000" algn="tl">
                    <a:srgbClr val="000000">
                      <a:alpha val="43137"/>
                    </a:srgbClr>
                  </a:outerShdw>
                </a:effectLst>
              </a:rPr>
              <a:t>cuisson par pochage:</a:t>
            </a:r>
            <a:endParaRPr lang="fr-FR" sz="2800" dirty="0">
              <a:effectLst>
                <a:outerShdw blurRad="38100" dist="38100" dir="2700000" algn="tl">
                  <a:srgbClr val="000000">
                    <a:alpha val="43137"/>
                  </a:srgbClr>
                </a:outerShdw>
              </a:effectLst>
            </a:endParaRPr>
          </a:p>
        </p:txBody>
      </p:sp>
      <p:sp>
        <p:nvSpPr>
          <p:cNvPr id="4" name="Rectangle 3"/>
          <p:cNvSpPr/>
          <p:nvPr/>
        </p:nvSpPr>
        <p:spPr>
          <a:xfrm>
            <a:off x="179388" y="1044575"/>
            <a:ext cx="8640762" cy="923925"/>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b="1" dirty="0"/>
              <a:t>Sur les protides: </a:t>
            </a:r>
            <a:r>
              <a:rPr lang="fr-FR" dirty="0"/>
              <a:t>dénaturation vers 70° - Hydrolyse des protides par cuisson prolongée  </a:t>
            </a:r>
          </a:p>
          <a:p>
            <a:pPr fontAlgn="auto">
              <a:spcBef>
                <a:spcPts val="0"/>
              </a:spcBef>
              <a:spcAft>
                <a:spcPts val="0"/>
              </a:spcAft>
              <a:defRPr/>
            </a:pPr>
            <a:r>
              <a:rPr lang="fr-FR" dirty="0"/>
              <a:t>Transformation du collagène en gélatine </a:t>
            </a:r>
          </a:p>
          <a:p>
            <a:pPr fontAlgn="auto">
              <a:spcBef>
                <a:spcPts val="0"/>
              </a:spcBef>
              <a:spcAft>
                <a:spcPts val="0"/>
              </a:spcAft>
              <a:defRPr/>
            </a:pPr>
            <a:r>
              <a:rPr lang="fr-FR" dirty="0"/>
              <a:t>Ramollissement des tissus conjonctif des viandes -&gt; mastication et assimilation facilitées</a:t>
            </a:r>
            <a:endParaRPr lang="fr-CH" dirty="0"/>
          </a:p>
        </p:txBody>
      </p:sp>
      <p:sp>
        <p:nvSpPr>
          <p:cNvPr id="5" name="Rectangle 4"/>
          <p:cNvSpPr/>
          <p:nvPr/>
        </p:nvSpPr>
        <p:spPr>
          <a:xfrm>
            <a:off x="179388" y="2344738"/>
            <a:ext cx="8640762" cy="46196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400" b="1" dirty="0"/>
              <a:t>Sur les lipides: </a:t>
            </a:r>
            <a:r>
              <a:rPr lang="fr-FR" sz="2400" dirty="0"/>
              <a:t>fusion -&gt; dégraissage des bouillons</a:t>
            </a:r>
            <a:endParaRPr lang="fr-CH" sz="2400" dirty="0"/>
          </a:p>
        </p:txBody>
      </p:sp>
      <p:sp>
        <p:nvSpPr>
          <p:cNvPr id="6" name="Rectangle 5"/>
          <p:cNvSpPr/>
          <p:nvPr/>
        </p:nvSpPr>
        <p:spPr>
          <a:xfrm>
            <a:off x="206375" y="2997200"/>
            <a:ext cx="8613775" cy="1570038"/>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sz="2400" b="1" dirty="0"/>
              <a:t>Sur les glucides: </a:t>
            </a:r>
            <a:r>
              <a:rPr lang="fr-FR" sz="2400" dirty="0"/>
              <a:t>dissolution des sucres, transformation de l'amidon -&gt; onctuosité, gélatinisation, meilleure digestibilité de l'amidon, onctuosité, amollissement des tissus végétaux = amélioration de la mastication, moins d'irritation intestinale.</a:t>
            </a:r>
            <a:endParaRPr lang="fr-CH" sz="2400" dirty="0"/>
          </a:p>
        </p:txBody>
      </p:sp>
      <p:sp>
        <p:nvSpPr>
          <p:cNvPr id="7" name="Rectangle 6"/>
          <p:cNvSpPr/>
          <p:nvPr/>
        </p:nvSpPr>
        <p:spPr>
          <a:xfrm>
            <a:off x="193675" y="4797425"/>
            <a:ext cx="8626475" cy="4619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400" b="1" dirty="0"/>
              <a:t>Sels minéraux</a:t>
            </a:r>
            <a:r>
              <a:rPr lang="fr-FR" sz="2400" dirty="0"/>
              <a:t>: diffusion plus ou moins prononcée</a:t>
            </a:r>
            <a:endParaRPr lang="fr-CH" sz="2400" dirty="0"/>
          </a:p>
        </p:txBody>
      </p:sp>
      <p:sp>
        <p:nvSpPr>
          <p:cNvPr id="8" name="Espace réservé de la date 7"/>
          <p:cNvSpPr>
            <a:spLocks noGrp="1"/>
          </p:cNvSpPr>
          <p:nvPr>
            <p:ph type="dt" sz="quarter" idx="10"/>
          </p:nvPr>
        </p:nvSpPr>
        <p:spPr/>
        <p:txBody>
          <a:bodyPr/>
          <a:lstStyle/>
          <a:p>
            <a:pPr>
              <a:defRPr/>
            </a:pPr>
            <a:fld id="{FEDA8B6C-6B2A-4C9C-A4DB-BA29D7B4F92E}" type="datetime1">
              <a:rPr lang="fr-FR"/>
              <a:pPr>
                <a:defRPr/>
              </a:pPr>
              <a:t>01/10/2010</a:t>
            </a:fld>
            <a:endParaRPr lang="fr-BE"/>
          </a:p>
        </p:txBody>
      </p:sp>
      <p:sp>
        <p:nvSpPr>
          <p:cNvPr id="9" name="Espace réservé du pied de page 8"/>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fr-BE">
                <a:solidFill>
                  <a:srgbClr val="898989"/>
                </a:solidFill>
              </a:rPr>
              <a:t>Cardinaux Yan</a:t>
            </a:r>
          </a:p>
        </p:txBody>
      </p:sp>
      <p:sp>
        <p:nvSpPr>
          <p:cNvPr id="10" name="Espace réservé du numéro de diapositive 9"/>
          <p:cNvSpPr>
            <a:spLocks noGrp="1"/>
          </p:cNvSpPr>
          <p:nvPr>
            <p:ph type="sldNum" sz="quarter" idx="12"/>
          </p:nvPr>
        </p:nvSpPr>
        <p:spPr/>
        <p:txBody>
          <a:bodyPr/>
          <a:lstStyle/>
          <a:p>
            <a:pPr>
              <a:defRPr/>
            </a:pPr>
            <a:fld id="{AA37A972-7AE0-489E-94F2-3A39A911D539}" type="slidenum">
              <a:rPr lang="fr-BE"/>
              <a:pPr>
                <a:defRPr/>
              </a:pPr>
              <a:t>6</a:t>
            </a:fld>
            <a:endParaRPr lang="fr-B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5738" y="4868863"/>
            <a:ext cx="8778875" cy="1820862"/>
          </a:xfrm>
        </p:spPr>
        <p:style>
          <a:lnRef idx="1">
            <a:schemeClr val="accent3"/>
          </a:lnRef>
          <a:fillRef idx="3">
            <a:schemeClr val="accent3"/>
          </a:fillRef>
          <a:effectRef idx="2">
            <a:schemeClr val="accent3"/>
          </a:effectRef>
          <a:fontRef idx="minor">
            <a:schemeClr val="lt1"/>
          </a:fontRef>
        </p:style>
        <p:txBody>
          <a:bodyPr rtlCol="0">
            <a:noAutofit/>
          </a:bodyPr>
          <a:lstStyle/>
          <a:p>
            <a:pPr marL="0" indent="0" fontAlgn="auto">
              <a:spcAft>
                <a:spcPts val="0"/>
              </a:spcAft>
              <a:buFont typeface="Arial" pitchFamily="34" charset="0"/>
              <a:buNone/>
              <a:defRPr/>
            </a:pPr>
            <a:r>
              <a:rPr lang="fr-FR" sz="2200" dirty="0" smtClean="0"/>
              <a:t>Cuire</a:t>
            </a:r>
            <a:r>
              <a:rPr lang="fr-FR" sz="2200" dirty="0"/>
              <a:t> </a:t>
            </a:r>
            <a:r>
              <a:rPr lang="fr-FR" sz="2200" b="1" dirty="0"/>
              <a:t>à découvert</a:t>
            </a:r>
            <a:r>
              <a:rPr lang="fr-FR" sz="2200" dirty="0"/>
              <a:t> sinon </a:t>
            </a:r>
            <a:r>
              <a:rPr lang="fr-FR" sz="2200" dirty="0" smtClean="0"/>
              <a:t>salut le </a:t>
            </a:r>
            <a:r>
              <a:rPr lang="fr-FR" sz="2200" dirty="0"/>
              <a:t>beau vert.</a:t>
            </a:r>
            <a:br>
              <a:rPr lang="fr-FR" sz="2200" dirty="0"/>
            </a:br>
            <a:r>
              <a:rPr lang="fr-FR" sz="2200" b="1" dirty="0"/>
              <a:t>La </a:t>
            </a:r>
            <a:r>
              <a:rPr lang="fr-FR" sz="2200" b="1" dirty="0">
                <a:effectLst>
                  <a:outerShdw blurRad="38100" dist="38100" dir="2700000" algn="tl">
                    <a:srgbClr val="000000">
                      <a:alpha val="43137"/>
                    </a:srgbClr>
                  </a:outerShdw>
                </a:effectLst>
              </a:rPr>
              <a:t>cuisson doit être aussi courte</a:t>
            </a:r>
            <a:r>
              <a:rPr lang="fr-FR" sz="2200" dirty="0"/>
              <a:t> que possible. Les mangetout : 4 minutes, </a:t>
            </a:r>
            <a:r>
              <a:rPr lang="fr-FR" sz="2200" dirty="0" smtClean="0"/>
              <a:t>le brocoli 3 </a:t>
            </a:r>
            <a:r>
              <a:rPr lang="fr-FR" sz="2200" dirty="0"/>
              <a:t>minutes...</a:t>
            </a:r>
            <a:br>
              <a:rPr lang="fr-FR" sz="2200" dirty="0"/>
            </a:br>
            <a:r>
              <a:rPr lang="fr-FR" sz="2200" dirty="0"/>
              <a:t>Éventuellement </a:t>
            </a:r>
            <a:r>
              <a:rPr lang="fr-FR" sz="2200" b="1" dirty="0"/>
              <a:t>rafraichir</a:t>
            </a:r>
            <a:r>
              <a:rPr lang="fr-FR" sz="2200" dirty="0"/>
              <a:t> </a:t>
            </a:r>
            <a:r>
              <a:rPr lang="fr-FR" sz="2200" dirty="0" smtClean="0"/>
              <a:t> à l’eau glacée les </a:t>
            </a:r>
            <a:r>
              <a:rPr lang="fr-FR" sz="2200" dirty="0"/>
              <a:t>végétaux si ils doivent être </a:t>
            </a:r>
            <a:r>
              <a:rPr lang="fr-FR" sz="2200" dirty="0" smtClean="0"/>
              <a:t>consommés </a:t>
            </a:r>
            <a:r>
              <a:rPr lang="fr-FR" sz="2200" dirty="0"/>
              <a:t>plus tard pour arrêter la cuisson.</a:t>
            </a:r>
          </a:p>
          <a:p>
            <a:pPr fontAlgn="auto">
              <a:spcAft>
                <a:spcPts val="0"/>
              </a:spcAft>
              <a:buFont typeface="Arial" pitchFamily="34" charset="0"/>
              <a:buChar char="•"/>
              <a:defRPr/>
            </a:pPr>
            <a:endParaRPr lang="fr-CH" sz="2200" dirty="0"/>
          </a:p>
        </p:txBody>
      </p:sp>
      <p:sp>
        <p:nvSpPr>
          <p:cNvPr id="4" name="Rectangle 3"/>
          <p:cNvSpPr/>
          <p:nvPr/>
        </p:nvSpPr>
        <p:spPr>
          <a:xfrm>
            <a:off x="360363" y="169863"/>
            <a:ext cx="3054350" cy="430212"/>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fontAlgn="auto">
              <a:spcBef>
                <a:spcPts val="0"/>
              </a:spcBef>
              <a:spcAft>
                <a:spcPts val="0"/>
              </a:spcAft>
              <a:defRPr/>
            </a:pPr>
            <a:r>
              <a:rPr lang="fr-FR" sz="2200" b="1" u="sng" dirty="0">
                <a:effectLst>
                  <a:outerShdw blurRad="38100" dist="38100" dir="2700000" algn="tl">
                    <a:srgbClr val="000000">
                      <a:alpha val="43137"/>
                    </a:srgbClr>
                  </a:outerShdw>
                </a:effectLst>
              </a:rPr>
              <a:t>Modifications </a:t>
            </a:r>
            <a:r>
              <a:rPr lang="fr-FR" sz="2200" b="1" u="sng" dirty="0">
                <a:effectLst>
                  <a:outerShdw blurRad="38100" dist="38100" dir="2700000" algn="tl">
                    <a:srgbClr val="000000">
                      <a:alpha val="43137"/>
                    </a:srgbClr>
                  </a:outerShdw>
                </a:effectLst>
              </a:rPr>
              <a:t>chimiques</a:t>
            </a:r>
            <a:endParaRPr lang="fr-CH" sz="2200" u="sng" dirty="0">
              <a:effectLst>
                <a:outerShdw blurRad="38100" dist="38100" dir="2700000" algn="tl">
                  <a:srgbClr val="000000">
                    <a:alpha val="43137"/>
                  </a:srgbClr>
                </a:outerShdw>
              </a:effectLst>
            </a:endParaRPr>
          </a:p>
        </p:txBody>
      </p:sp>
      <p:sp>
        <p:nvSpPr>
          <p:cNvPr id="2" name="Rectangle 1"/>
          <p:cNvSpPr/>
          <p:nvPr/>
        </p:nvSpPr>
        <p:spPr>
          <a:xfrm>
            <a:off x="185738" y="814388"/>
            <a:ext cx="8778875" cy="178593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200" b="1" dirty="0">
                <a:hlinkClick r:id="rId2"/>
              </a:rPr>
              <a:t>La chlorophylle</a:t>
            </a:r>
            <a:r>
              <a:rPr lang="fr-FR" sz="2200" dirty="0">
                <a:hlinkClick r:id="rId2"/>
              </a:rPr>
              <a:t> : </a:t>
            </a:r>
            <a:endParaRPr lang="fr-FR" sz="2200" dirty="0"/>
          </a:p>
          <a:p>
            <a:pPr fontAlgn="auto">
              <a:spcBef>
                <a:spcPts val="0"/>
              </a:spcBef>
              <a:spcAft>
                <a:spcPts val="0"/>
              </a:spcAft>
              <a:defRPr/>
            </a:pPr>
            <a:r>
              <a:rPr lang="fr-FR" sz="2200" dirty="0"/>
              <a:t>C'est la </a:t>
            </a:r>
            <a:r>
              <a:rPr lang="fr-FR" sz="2200" b="1" dirty="0"/>
              <a:t>responsable</a:t>
            </a:r>
            <a:r>
              <a:rPr lang="fr-FR" sz="2200" dirty="0"/>
              <a:t> de la </a:t>
            </a:r>
            <a:r>
              <a:rPr lang="fr-FR" sz="2200" b="1" dirty="0"/>
              <a:t>couleur verte </a:t>
            </a:r>
            <a:r>
              <a:rPr lang="fr-FR" sz="2200" dirty="0"/>
              <a:t>des végétaux. </a:t>
            </a:r>
            <a:endParaRPr lang="fr-FR" sz="2200" dirty="0"/>
          </a:p>
          <a:p>
            <a:pPr fontAlgn="auto">
              <a:spcBef>
                <a:spcPts val="0"/>
              </a:spcBef>
              <a:spcAft>
                <a:spcPts val="0"/>
              </a:spcAft>
              <a:defRPr/>
            </a:pPr>
            <a:r>
              <a:rPr lang="fr-FR" sz="2200" dirty="0"/>
              <a:t>C'est </a:t>
            </a:r>
            <a:r>
              <a:rPr lang="fr-FR" sz="2200" dirty="0"/>
              <a:t>elle qu'il faut chouchouter si vous voulez des légumes verts vif.</a:t>
            </a:r>
          </a:p>
          <a:p>
            <a:pPr fontAlgn="auto">
              <a:spcBef>
                <a:spcPts val="0"/>
              </a:spcBef>
              <a:spcAft>
                <a:spcPts val="0"/>
              </a:spcAft>
              <a:defRPr/>
            </a:pPr>
            <a:r>
              <a:rPr lang="fr-FR" sz="2200" dirty="0"/>
              <a:t>Elle est sensible aux acides et aux basiques. </a:t>
            </a:r>
          </a:p>
          <a:p>
            <a:pPr fontAlgn="auto">
              <a:spcBef>
                <a:spcPts val="0"/>
              </a:spcBef>
              <a:spcAft>
                <a:spcPts val="0"/>
              </a:spcAft>
              <a:defRPr/>
            </a:pPr>
            <a:r>
              <a:rPr lang="fr-FR" sz="2200" dirty="0"/>
              <a:t>Les acides décolorent en vert jaunâtre, les basiques ternissent en brun. </a:t>
            </a:r>
            <a:endParaRPr lang="fr-CH" sz="2200" dirty="0"/>
          </a:p>
        </p:txBody>
      </p:sp>
      <p:sp>
        <p:nvSpPr>
          <p:cNvPr id="5" name="Rectangle 4"/>
          <p:cNvSpPr/>
          <p:nvPr/>
        </p:nvSpPr>
        <p:spPr>
          <a:xfrm>
            <a:off x="185738" y="2719388"/>
            <a:ext cx="8778875" cy="769937"/>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sz="2200" dirty="0"/>
              <a:t>Cuire dans un </a:t>
            </a:r>
            <a:r>
              <a:rPr lang="fr-FR" sz="2200" b="1" dirty="0">
                <a:effectLst>
                  <a:outerShdw blurRad="38100" dist="38100" dir="2700000" algn="tl">
                    <a:srgbClr val="000000">
                      <a:alpha val="43137"/>
                    </a:srgbClr>
                  </a:outerShdw>
                </a:effectLst>
              </a:rPr>
              <a:t>grand volume d'eau</a:t>
            </a:r>
            <a:r>
              <a:rPr lang="fr-FR" sz="2200" dirty="0"/>
              <a:t> : les légumes ne doivent pas être tassés sinon ils perdront leur couleur verte.</a:t>
            </a:r>
          </a:p>
        </p:txBody>
      </p:sp>
      <p:sp>
        <p:nvSpPr>
          <p:cNvPr id="6" name="Rectangle 5"/>
          <p:cNvSpPr/>
          <p:nvPr/>
        </p:nvSpPr>
        <p:spPr>
          <a:xfrm>
            <a:off x="185738" y="3619500"/>
            <a:ext cx="8778875" cy="110807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sz="2200" dirty="0"/>
              <a:t>L'eau doit être </a:t>
            </a:r>
            <a:r>
              <a:rPr lang="fr-FR" sz="2200" b="1" dirty="0"/>
              <a:t>bouillante</a:t>
            </a:r>
            <a:r>
              <a:rPr lang="fr-FR" sz="2200" dirty="0"/>
              <a:t> et surtout </a:t>
            </a:r>
            <a:r>
              <a:rPr lang="fr-FR" sz="2200" b="1" dirty="0"/>
              <a:t>salée</a:t>
            </a:r>
            <a:r>
              <a:rPr lang="fr-FR" sz="2200" dirty="0"/>
              <a:t> (bicarbonate possible) à raison de 30 g par litre. Cela accroit la couleur verte mais, il y un mais, accélère la destruction des vitamines B.</a:t>
            </a:r>
          </a:p>
        </p:txBody>
      </p:sp>
      <p:pic>
        <p:nvPicPr>
          <p:cNvPr id="1026" name="Picture 2" descr="http://upload.wikimedia.org/wikipedia/commons/thumb/0/05/Clorofila_3.jpg/250px-Clorofila_3.jpg"/>
          <p:cNvPicPr>
            <a:picLocks noChangeAspect="1" noChangeArrowheads="1"/>
          </p:cNvPicPr>
          <p:nvPr/>
        </p:nvPicPr>
        <p:blipFill>
          <a:blip r:embed="rId3"/>
          <a:srcRect/>
          <a:stretch>
            <a:fillRect/>
          </a:stretch>
        </p:blipFill>
        <p:spPr bwMode="auto">
          <a:xfrm>
            <a:off x="6875463" y="152400"/>
            <a:ext cx="1731962" cy="1301750"/>
          </a:xfrm>
          <a:prstGeom prst="rect">
            <a:avLst/>
          </a:prstGeom>
          <a:ln>
            <a:noFill/>
          </a:ln>
          <a:effectLst>
            <a:outerShdw blurRad="292100" dist="139700" dir="2700000" algn="tl" rotWithShape="0">
              <a:srgbClr val="333333">
                <a:alpha val="65000"/>
              </a:srgbClr>
            </a:outerShdw>
          </a:effectLst>
          <a:extLst>
            <a:ext uri="{909E8E84-426E-40DD-AFC4-6F175D3DCCD1}"/>
          </a:extLst>
        </p:spPr>
      </p:pic>
      <p:sp>
        <p:nvSpPr>
          <p:cNvPr id="7" name="Espace réservé de la date 6"/>
          <p:cNvSpPr>
            <a:spLocks noGrp="1"/>
          </p:cNvSpPr>
          <p:nvPr>
            <p:ph type="dt" sz="quarter" idx="10"/>
          </p:nvPr>
        </p:nvSpPr>
        <p:spPr/>
        <p:txBody>
          <a:bodyPr/>
          <a:lstStyle/>
          <a:p>
            <a:pPr>
              <a:defRPr/>
            </a:pPr>
            <a:fld id="{2A44A95F-1B1C-4B4B-AFC4-B128AD6096F2}" type="datetime1">
              <a:rPr lang="fr-FR"/>
              <a:pPr>
                <a:defRPr/>
              </a:pPr>
              <a:t>01/10/2010</a:t>
            </a:fld>
            <a:endParaRPr lang="fr-BE"/>
          </a:p>
        </p:txBody>
      </p:sp>
      <p:sp>
        <p:nvSpPr>
          <p:cNvPr id="8" name="Espace réservé du pied de page 7"/>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fr-BE">
                <a:solidFill>
                  <a:srgbClr val="898989"/>
                </a:solidFill>
              </a:rPr>
              <a:t>Cardinaux Yan</a:t>
            </a:r>
          </a:p>
        </p:txBody>
      </p:sp>
      <p:sp>
        <p:nvSpPr>
          <p:cNvPr id="9" name="Espace réservé du numéro de diapositive 8"/>
          <p:cNvSpPr>
            <a:spLocks noGrp="1"/>
          </p:cNvSpPr>
          <p:nvPr>
            <p:ph type="sldNum" sz="quarter" idx="12"/>
          </p:nvPr>
        </p:nvSpPr>
        <p:spPr/>
        <p:txBody>
          <a:bodyPr/>
          <a:lstStyle/>
          <a:p>
            <a:pPr>
              <a:defRPr/>
            </a:pPr>
            <a:fld id="{16671357-6360-4A35-ACB9-C80AB80C412A}" type="slidenum">
              <a:rPr lang="fr-BE"/>
              <a:pPr>
                <a:defRPr/>
              </a:pPr>
              <a:t>7</a:t>
            </a:fld>
            <a:endParaRPr lang="fr-B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688" y="4292600"/>
            <a:ext cx="8812212" cy="2305050"/>
          </a:xfrm>
        </p:spPr>
        <p:style>
          <a:lnRef idx="1">
            <a:schemeClr val="accent3"/>
          </a:lnRef>
          <a:fillRef idx="3">
            <a:schemeClr val="accent3"/>
          </a:fillRef>
          <a:effectRef idx="2">
            <a:schemeClr val="accent3"/>
          </a:effectRef>
          <a:fontRef idx="minor">
            <a:schemeClr val="lt1"/>
          </a:fontRef>
        </p:style>
        <p:txBody>
          <a:bodyPr rtlCol="0">
            <a:normAutofit/>
          </a:bodyPr>
          <a:lstStyle/>
          <a:p>
            <a:pPr marL="0" indent="0" fontAlgn="auto">
              <a:spcAft>
                <a:spcPts val="0"/>
              </a:spcAft>
              <a:buFont typeface="Arial" pitchFamily="34" charset="0"/>
              <a:buNone/>
              <a:defRPr/>
            </a:pPr>
            <a:r>
              <a:rPr lang="fr-FR" sz="1800" dirty="0" smtClean="0"/>
              <a:t>En </a:t>
            </a:r>
            <a:r>
              <a:rPr lang="fr-FR" sz="1800" dirty="0"/>
              <a:t>conclusion, la cuisson à l'eau modifie les fibres alimentaires végétales, transforme l'amidon en empois donc facilite la digestion. </a:t>
            </a:r>
            <a:endParaRPr lang="fr-FR" sz="1800" dirty="0" smtClean="0"/>
          </a:p>
          <a:p>
            <a:pPr marL="0" indent="0" fontAlgn="auto">
              <a:spcAft>
                <a:spcPts val="0"/>
              </a:spcAft>
              <a:buFont typeface="Arial" pitchFamily="34" charset="0"/>
              <a:buNone/>
              <a:defRPr/>
            </a:pPr>
            <a:r>
              <a:rPr lang="fr-FR" sz="1800" dirty="0" smtClean="0"/>
              <a:t>La </a:t>
            </a:r>
            <a:r>
              <a:rPr lang="fr-FR" sz="1800" dirty="0"/>
              <a:t>cuisson à l'eau induit des pertes en fonction de la surface de contact et de la température initiale de l'eau et de la durée de cuisson.</a:t>
            </a:r>
            <a:br>
              <a:rPr lang="fr-FR" sz="1800" dirty="0"/>
            </a:br>
            <a:r>
              <a:rPr lang="fr-FR" sz="1800" dirty="0"/>
              <a:t>Saler et sucrer l'eau peut contribuer à </a:t>
            </a:r>
            <a:r>
              <a:rPr lang="fr-FR" sz="1800" dirty="0" smtClean="0"/>
              <a:t>limiter </a:t>
            </a:r>
            <a:r>
              <a:rPr lang="fr-FR" sz="1800" dirty="0"/>
              <a:t>les pertes, mais également l'utilisation de légumes non épluchés, peu divisés, en utilisant une température la plus haute possible pendant le temps le plus court.</a:t>
            </a:r>
          </a:p>
        </p:txBody>
      </p:sp>
      <p:sp>
        <p:nvSpPr>
          <p:cNvPr id="2" name="Rectangle 1"/>
          <p:cNvSpPr/>
          <p:nvPr/>
        </p:nvSpPr>
        <p:spPr>
          <a:xfrm>
            <a:off x="166688" y="417513"/>
            <a:ext cx="8785225" cy="92392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b="1" dirty="0">
                <a:hlinkClick r:id="rId2"/>
              </a:rPr>
              <a:t>Les </a:t>
            </a:r>
            <a:r>
              <a:rPr lang="fr-FR" b="1" dirty="0">
                <a:hlinkClick r:id="rId2"/>
              </a:rPr>
              <a:t>flavones</a:t>
            </a:r>
            <a:r>
              <a:rPr lang="fr-FR" dirty="0">
                <a:hlinkClick r:id="rId2"/>
              </a:rPr>
              <a:t>: </a:t>
            </a:r>
            <a:r>
              <a:rPr lang="fr-FR" dirty="0"/>
              <a:t>jaune. L'addition de base accentue leur </a:t>
            </a:r>
            <a:r>
              <a:rPr lang="fr-FR" dirty="0"/>
              <a:t>couleur: </a:t>
            </a:r>
            <a:r>
              <a:rPr lang="fr-FR" dirty="0"/>
              <a:t>ils jaunissent dans un eau calcaire. Truc  : pour garder un chou-fleur bien blanc délayer 1 </a:t>
            </a:r>
            <a:r>
              <a:rPr lang="fr-FR" dirty="0" err="1"/>
              <a:t>cs</a:t>
            </a:r>
            <a:r>
              <a:rPr lang="fr-FR" dirty="0"/>
              <a:t> </a:t>
            </a:r>
            <a:r>
              <a:rPr lang="fr-FR" dirty="0"/>
              <a:t>de farine dans un peu d'eau froide et ajouter à l'eau de cuisson bouillante et salée avant d'immerger le chou-fleur.</a:t>
            </a:r>
            <a:endParaRPr lang="fr-CH" dirty="0"/>
          </a:p>
        </p:txBody>
      </p:sp>
      <p:sp>
        <p:nvSpPr>
          <p:cNvPr id="4" name="Rectangle 3"/>
          <p:cNvSpPr/>
          <p:nvPr/>
        </p:nvSpPr>
        <p:spPr>
          <a:xfrm>
            <a:off x="166688" y="1651000"/>
            <a:ext cx="8778875" cy="646113"/>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b="1" dirty="0">
                <a:solidFill>
                  <a:schemeClr val="tx1"/>
                </a:solidFill>
                <a:hlinkClick r:id="rId3"/>
              </a:rPr>
              <a:t>Les </a:t>
            </a:r>
            <a:r>
              <a:rPr lang="fr-FR" b="1" dirty="0">
                <a:solidFill>
                  <a:schemeClr val="tx1"/>
                </a:solidFill>
                <a:hlinkClick r:id="rId3"/>
              </a:rPr>
              <a:t>tanins</a:t>
            </a:r>
            <a:r>
              <a:rPr lang="fr-FR" dirty="0">
                <a:solidFill>
                  <a:schemeClr val="tx1"/>
                </a:solidFill>
                <a:hlinkClick r:id="rId3"/>
              </a:rPr>
              <a:t>: </a:t>
            </a:r>
            <a:r>
              <a:rPr lang="fr-FR" dirty="0"/>
              <a:t>noircissement facilité par oxydation à l'air même en cas d'immersion dans l'eau. La couleur sera conservée en milieu acide (jus de citron, vinaigre</a:t>
            </a:r>
            <a:r>
              <a:rPr lang="fr-FR" dirty="0"/>
              <a:t>)</a:t>
            </a:r>
          </a:p>
        </p:txBody>
      </p:sp>
      <p:sp>
        <p:nvSpPr>
          <p:cNvPr id="5" name="Rectangle 4"/>
          <p:cNvSpPr/>
          <p:nvPr/>
        </p:nvSpPr>
        <p:spPr>
          <a:xfrm>
            <a:off x="152400" y="2565400"/>
            <a:ext cx="8812213" cy="120015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fr-FR" b="1" dirty="0">
                <a:hlinkClick r:id="rId4"/>
              </a:rPr>
              <a:t>Les anthocyanines</a:t>
            </a:r>
            <a:r>
              <a:rPr lang="fr-FR" dirty="0">
                <a:hlinkClick r:id="rId4"/>
              </a:rPr>
              <a:t> </a:t>
            </a:r>
            <a:r>
              <a:rPr lang="fr-FR" dirty="0"/>
              <a:t>: couleurs bleue, pourpre, violette, rouge. Ils changent de couleurs selon le ph. L'exemple le plus connu étant le chou rouge qui est rouge dans un pH de 2,4 à 4, pourpre, violet puis bleu dans un pH à 6,7 à 9. Sont également concernés framboises, les cerises...</a:t>
            </a:r>
            <a:endParaRPr lang="fr-CH" dirty="0"/>
          </a:p>
        </p:txBody>
      </p:sp>
      <p:sp>
        <p:nvSpPr>
          <p:cNvPr id="6" name="Espace réservé de la date 5"/>
          <p:cNvSpPr>
            <a:spLocks noGrp="1"/>
          </p:cNvSpPr>
          <p:nvPr>
            <p:ph type="dt" sz="quarter" idx="10"/>
          </p:nvPr>
        </p:nvSpPr>
        <p:spPr/>
        <p:txBody>
          <a:bodyPr/>
          <a:lstStyle/>
          <a:p>
            <a:pPr>
              <a:defRPr/>
            </a:pPr>
            <a:fld id="{A8AFEB88-DBAC-4855-A6C2-86B2248EC3F8}" type="datetime1">
              <a:rPr lang="fr-FR"/>
              <a:pPr>
                <a:defRPr/>
              </a:pPr>
              <a:t>01/10/2010</a:t>
            </a:fld>
            <a:endParaRPr lang="fr-BE"/>
          </a:p>
        </p:txBody>
      </p:sp>
      <p:sp>
        <p:nvSpPr>
          <p:cNvPr id="7" name="Espace réservé du pied de page 6"/>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fr-BE">
                <a:solidFill>
                  <a:srgbClr val="898989"/>
                </a:solidFill>
              </a:rPr>
              <a:t>Cardinaux Yan</a:t>
            </a:r>
          </a:p>
        </p:txBody>
      </p:sp>
      <p:sp>
        <p:nvSpPr>
          <p:cNvPr id="8" name="Espace réservé du numéro de diapositive 7"/>
          <p:cNvSpPr>
            <a:spLocks noGrp="1"/>
          </p:cNvSpPr>
          <p:nvPr>
            <p:ph type="sldNum" sz="quarter" idx="12"/>
          </p:nvPr>
        </p:nvSpPr>
        <p:spPr/>
        <p:txBody>
          <a:bodyPr/>
          <a:lstStyle/>
          <a:p>
            <a:pPr>
              <a:defRPr/>
            </a:pPr>
            <a:fld id="{1D5DB991-CE3C-4713-A329-F6E024AB030A}" type="slidenum">
              <a:rPr lang="fr-BE"/>
              <a:pPr>
                <a:defRPr/>
              </a:pPr>
              <a:t>8</a:t>
            </a:fld>
            <a:endParaRPr lang="fr-B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930</Words>
  <Application>Microsoft Office PowerPoint</Application>
  <PresentationFormat>Affichage à l'écran (4:3)</PresentationFormat>
  <Paragraphs>74</Paragraphs>
  <Slides>8</Slides>
  <Notes>1</Notes>
  <HiddenSlides>0</HiddenSlides>
  <MMClips>0</MMClips>
  <ScaleCrop>false</ScaleCrop>
  <HeadingPairs>
    <vt:vector size="6" baseType="variant">
      <vt:variant>
        <vt:lpstr>Polices utilisées</vt:lpstr>
      </vt:variant>
      <vt:variant>
        <vt:i4>2</vt:i4>
      </vt:variant>
      <vt:variant>
        <vt:lpstr>Modèle de conception</vt:lpstr>
      </vt:variant>
      <vt:variant>
        <vt:i4>1</vt:i4>
      </vt:variant>
      <vt:variant>
        <vt:lpstr>Titres des diapositives</vt:lpstr>
      </vt:variant>
      <vt:variant>
        <vt:i4>8</vt:i4>
      </vt:variant>
    </vt:vector>
  </HeadingPairs>
  <TitlesOfParts>
    <vt:vector size="11" baseType="lpstr">
      <vt:lpstr>Calibri</vt:lpstr>
      <vt:lpstr>Arial</vt:lpstr>
      <vt:lpstr>Thème Office</vt:lpstr>
      <vt:lpstr>Rapport entre les aliments végétaux / méthodes de cuisson / températures</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entre les aliments végétaux / méthodes de cuisson / températures</dc:title>
  <cp:lastModifiedBy>Utilisateur</cp:lastModifiedBy>
  <cp:revision>12</cp:revision>
  <dcterms:modified xsi:type="dcterms:W3CDTF">2010-10-01T08:42:45Z</dcterms:modified>
</cp:coreProperties>
</file>