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59098E-86B5-431A-B551-FCE91C2904EF}" type="slidenum">
              <a:rPr lang="fr-CH" smtClean="0"/>
              <a:t>‹N°›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5D01A3-E3D9-47FC-9E42-16522FACDBB7}" type="datetimeFigureOut">
              <a:rPr lang="fr-CH" smtClean="0"/>
              <a:t>08.09.2020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936104"/>
          </a:xfrm>
        </p:spPr>
        <p:txBody>
          <a:bodyPr>
            <a:normAutofit/>
          </a:bodyPr>
          <a:lstStyle/>
          <a:p>
            <a:r>
              <a:rPr lang="fr-CH" sz="4000" b="1" dirty="0" smtClean="0">
                <a:solidFill>
                  <a:srgbClr val="C00000"/>
                </a:solidFill>
              </a:rPr>
              <a:t>(CM) Coûts de marchandises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chemeClr val="tx1"/>
                </a:solidFill>
                <a:latin typeface="+mj-lt"/>
              </a:rPr>
              <a:t>Coûts des denrées alimentaires nécessaires à la production d’un mets. </a:t>
            </a:r>
            <a:endParaRPr lang="fr-CH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936104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(M) Multiplicateur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Pour calculer le prix de vente en partant des! Coûts de marchandises. 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21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936104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(FE) Frais d’exploitation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Tous les coûts engendrés par un établissement de la restauration, en plus des coûts de marchandises . 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96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936104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</a:t>
            </a:r>
            <a:r>
              <a:rPr lang="fr-CH" sz="4000" b="1" dirty="0" err="1" smtClean="0">
                <a:solidFill>
                  <a:srgbClr val="C00000"/>
                </a:solidFill>
              </a:rPr>
              <a:t>Bb</a:t>
            </a:r>
            <a:r>
              <a:rPr lang="fr-CH" sz="4000" b="1" dirty="0" smtClean="0">
                <a:solidFill>
                  <a:srgbClr val="C00000"/>
                </a:solidFill>
              </a:rPr>
              <a:t>) Bénéfice brut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Tous les coûts engendrés par un établissement de la restauration, en plus des coûts de marchandises . 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45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84976" cy="1224135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(G) Gain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Somme restant après déduction de tous les frais (aussi appelée bénéfice net)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65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84976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</a:t>
            </a:r>
            <a:r>
              <a:rPr lang="fr-CH" sz="4000" b="1" dirty="0" err="1" smtClean="0">
                <a:solidFill>
                  <a:srgbClr val="C00000"/>
                </a:solidFill>
              </a:rPr>
              <a:t>pvHT</a:t>
            </a:r>
            <a:r>
              <a:rPr lang="fr-CH" sz="4000" b="1" dirty="0" smtClean="0">
                <a:solidFill>
                  <a:srgbClr val="C00000"/>
                </a:solidFill>
              </a:rPr>
              <a:t>) PRIX DE VENTE HORS TAXE</a:t>
            </a:r>
            <a:br>
              <a:rPr lang="fr-CH" sz="4000" b="1" dirty="0" smtClean="0">
                <a:solidFill>
                  <a:srgbClr val="C00000"/>
                </a:solidFill>
              </a:rPr>
            </a:br>
            <a:r>
              <a:rPr lang="fr-CH" sz="4000" b="1" dirty="0" smtClean="0">
                <a:solidFill>
                  <a:srgbClr val="C00000"/>
                </a:solidFill>
              </a:rPr>
              <a:t>(</a:t>
            </a:r>
            <a:r>
              <a:rPr lang="fr-CH" sz="4000" b="1" dirty="0" err="1" smtClean="0">
                <a:solidFill>
                  <a:srgbClr val="C00000"/>
                </a:solidFill>
              </a:rPr>
              <a:t>caHT</a:t>
            </a:r>
            <a:r>
              <a:rPr lang="fr-CH" sz="4000" b="1" dirty="0" smtClean="0">
                <a:solidFill>
                  <a:srgbClr val="C00000"/>
                </a:solidFill>
              </a:rPr>
              <a:t>) Chiffre d’affaire hors taxe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Résultat de la multiplication des coûts de marchandises par un multiplicateur. . 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01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8784976" cy="864096"/>
          </a:xfrm>
        </p:spPr>
        <p:txBody>
          <a:bodyPr>
            <a:normAutofit/>
          </a:bodyPr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(TVA) Taxe sur la valeur ajoutée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208912" cy="4608512"/>
          </a:xfrm>
        </p:spPr>
        <p:txBody>
          <a:bodyPr>
            <a:noAutofit/>
          </a:bodyPr>
          <a:lstStyle/>
          <a:p>
            <a:pPr algn="l"/>
            <a:r>
              <a:rPr lang="fr-CH" sz="3600" dirty="0" smtClean="0">
                <a:solidFill>
                  <a:srgbClr val="2F2B20"/>
                </a:solidFill>
                <a:latin typeface="+mj-lt"/>
              </a:rPr>
              <a:t>Impôt dont le taux est actuellement de </a:t>
            </a:r>
            <a:r>
              <a:rPr lang="fr-CH" sz="3600" dirty="0" smtClean="0">
                <a:solidFill>
                  <a:srgbClr val="2F2B20"/>
                </a:solidFill>
                <a:latin typeface="+mj-lt"/>
              </a:rPr>
              <a:t>7,7% </a:t>
            </a:r>
            <a:r>
              <a:rPr lang="fr-CH" sz="3600" dirty="0" smtClean="0">
                <a:solidFill>
                  <a:srgbClr val="2F2B20"/>
                </a:solidFill>
                <a:latin typeface="+mj-lt"/>
              </a:rPr>
              <a:t>et qui est payé par le consommateur.</a:t>
            </a:r>
          </a:p>
          <a:p>
            <a:pPr algn="l"/>
            <a:r>
              <a:rPr lang="fr-CH" sz="3600" dirty="0" smtClean="0">
                <a:solidFill>
                  <a:srgbClr val="2F2B20"/>
                </a:solidFill>
                <a:latin typeface="+mj-lt"/>
              </a:rPr>
              <a:t> (les établissements de la restauration sont tenus de reverser la TVA à la Confédération chaque trimestre) </a:t>
            </a:r>
            <a:endParaRPr lang="fr-CH" sz="36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00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84976" cy="1224135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(PVE) Prix de vente effectif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Prix payé par le client (correspond au prix de vente de base plus la TVA). Souvent arrondi au ½ ou au franc supérieur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295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784976" cy="1224135"/>
          </a:xfrm>
        </p:spPr>
        <p:txBody>
          <a:bodyPr/>
          <a:lstStyle/>
          <a:p>
            <a:pPr algn="ctr"/>
            <a:r>
              <a:rPr lang="fr-CH" sz="4000" b="1" dirty="0" smtClean="0">
                <a:solidFill>
                  <a:srgbClr val="C00000"/>
                </a:solidFill>
              </a:rPr>
              <a:t>(CAE) Chiffre d’affaire effectif</a:t>
            </a:r>
            <a:endParaRPr lang="fr-CH" sz="40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8352928" cy="3145904"/>
          </a:xfrm>
        </p:spPr>
        <p:txBody>
          <a:bodyPr>
            <a:normAutofit/>
          </a:bodyPr>
          <a:lstStyle/>
          <a:p>
            <a:pPr algn="l"/>
            <a:r>
              <a:rPr lang="fr-CH" sz="4000" dirty="0" smtClean="0">
                <a:solidFill>
                  <a:srgbClr val="2F2B20"/>
                </a:solidFill>
                <a:latin typeface="+mj-lt"/>
              </a:rPr>
              <a:t>Somme correspondant à l’ensemble des mets vendus pendant une période donnée; exemple: chiffre d’affaires journalier, mensuel, annuel. </a:t>
            </a:r>
            <a:endParaRPr lang="fr-CH" sz="4000" dirty="0">
              <a:solidFill>
                <a:srgbClr val="2F2B2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37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267</TotalTime>
  <Words>232</Words>
  <Application>Microsoft Office PowerPoint</Application>
  <PresentationFormat>Affichage à l'écran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Ajdacency</vt:lpstr>
      <vt:lpstr>(CM) Coûts de marchandises</vt:lpstr>
      <vt:lpstr>(M) Multiplicateur</vt:lpstr>
      <vt:lpstr>(FE) Frais d’exploitation</vt:lpstr>
      <vt:lpstr>(Bb) Bénéfice brut</vt:lpstr>
      <vt:lpstr>(G) Gain</vt:lpstr>
      <vt:lpstr>(pvHT) PRIX DE VENTE HORS TAXE (caHT) Chiffre d’affaire hors taxe</vt:lpstr>
      <vt:lpstr>(TVA) Taxe sur la valeur ajoutée</vt:lpstr>
      <vt:lpstr>(PVE) Prix de vente effectif</vt:lpstr>
      <vt:lpstr>(CAE) Chiffre d’affaire effectif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(CM) Coûts de marchandises</dc:title>
  <dc:creator>Ch</dc:creator>
  <cp:lastModifiedBy>pache</cp:lastModifiedBy>
  <cp:revision>8</cp:revision>
  <dcterms:created xsi:type="dcterms:W3CDTF">2012-09-13T06:41:19Z</dcterms:created>
  <dcterms:modified xsi:type="dcterms:W3CDTF">2020-09-08T14:23:51Z</dcterms:modified>
</cp:coreProperties>
</file>